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olors1.xml" ContentType="application/vnd.ms-office.chartcolorstyle+xml"/>
  <Override PartName="/ppt/charts/colors2.xml" ContentType="application/vnd.ms-office.chartcolorstyle+xml"/>
  <Override PartName="/ppt/charts/colors3.xml" ContentType="application/vnd.ms-office.chartcolorstyle+xml"/>
  <Override PartName="/ppt/charts/colors4.xml" ContentType="application/vnd.ms-office.chartcolorstyle+xml"/>
  <Override PartName="/ppt/charts/style1.xml" ContentType="application/vnd.ms-office.chartstyle+xml"/>
  <Override PartName="/ppt/charts/style2.xml" ContentType="application/vnd.ms-office.chartstyle+xml"/>
  <Override PartName="/ppt/charts/style3.xml" ContentType="application/vnd.ms-office.chartstyle+xml"/>
  <Override PartName="/ppt/charts/style4.xml" ContentType="application/vnd.ms-office.chartstyle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media/image1.svg" ContentType="image/svg+xml"/>
  <Override PartName="/ppt/media/image2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.xml" ContentType="application/vnd.openxmlformats-officedocument.presentationml.slide+xml"/>
  <Override PartName="/ppt/slides/slide80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</p:sldMasterIdLst>
  <p:notesMasterIdLst>
    <p:notesMasterId r:id="rId5"/>
  </p:notesMasterIdLst>
  <p:handoutMasterIdLst>
    <p:handoutMasterId r:id="rId85"/>
  </p:handoutMasterIdLst>
  <p:sldIdLst>
    <p:sldId id="257" r:id="rId4"/>
    <p:sldId id="260" r:id="rId6"/>
    <p:sldId id="262" r:id="rId7"/>
    <p:sldId id="370" r:id="rId8"/>
    <p:sldId id="371" r:id="rId9"/>
    <p:sldId id="372" r:id="rId10"/>
    <p:sldId id="259" r:id="rId11"/>
    <p:sldId id="373" r:id="rId12"/>
    <p:sldId id="374" r:id="rId13"/>
    <p:sldId id="377" r:id="rId14"/>
    <p:sldId id="369" r:id="rId15"/>
    <p:sldId id="478" r:id="rId16"/>
    <p:sldId id="473" r:id="rId17"/>
    <p:sldId id="481" r:id="rId18"/>
    <p:sldId id="619" r:id="rId19"/>
    <p:sldId id="602" r:id="rId20"/>
    <p:sldId id="603" r:id="rId21"/>
    <p:sldId id="605" r:id="rId22"/>
    <p:sldId id="620" r:id="rId23"/>
    <p:sldId id="607" r:id="rId24"/>
    <p:sldId id="609" r:id="rId25"/>
    <p:sldId id="610" r:id="rId26"/>
    <p:sldId id="621" r:id="rId27"/>
    <p:sldId id="612" r:id="rId28"/>
    <p:sldId id="622" r:id="rId29"/>
    <p:sldId id="613" r:id="rId30"/>
    <p:sldId id="556" r:id="rId31"/>
    <p:sldId id="557" r:id="rId32"/>
    <p:sldId id="558" r:id="rId33"/>
    <p:sldId id="559" r:id="rId34"/>
    <p:sldId id="593" r:id="rId35"/>
    <p:sldId id="597" r:id="rId36"/>
    <p:sldId id="472" r:id="rId37"/>
    <p:sldId id="331" r:id="rId38"/>
    <p:sldId id="633" r:id="rId39"/>
    <p:sldId id="632" r:id="rId40"/>
    <p:sldId id="547" r:id="rId41"/>
    <p:sldId id="392" r:id="rId42"/>
    <p:sldId id="352" r:id="rId43"/>
    <p:sldId id="380" r:id="rId44"/>
    <p:sldId id="383" r:id="rId45"/>
    <p:sldId id="333" r:id="rId46"/>
    <p:sldId id="368" r:id="rId47"/>
    <p:sldId id="628" r:id="rId48"/>
    <p:sldId id="629" r:id="rId49"/>
    <p:sldId id="265" r:id="rId50"/>
    <p:sldId id="268" r:id="rId51"/>
    <p:sldId id="269" r:id="rId52"/>
    <p:sldId id="627" r:id="rId53"/>
    <p:sldId id="630" r:id="rId54"/>
    <p:sldId id="538" r:id="rId55"/>
    <p:sldId id="537" r:id="rId56"/>
    <p:sldId id="566" r:id="rId57"/>
    <p:sldId id="574" r:id="rId58"/>
    <p:sldId id="575" r:id="rId59"/>
    <p:sldId id="576" r:id="rId60"/>
    <p:sldId id="578" r:id="rId61"/>
    <p:sldId id="579" r:id="rId62"/>
    <p:sldId id="580" r:id="rId63"/>
    <p:sldId id="581" r:id="rId64"/>
    <p:sldId id="582" r:id="rId65"/>
    <p:sldId id="583" r:id="rId66"/>
    <p:sldId id="584" r:id="rId67"/>
    <p:sldId id="585" r:id="rId68"/>
    <p:sldId id="623" r:id="rId69"/>
    <p:sldId id="624" r:id="rId70"/>
    <p:sldId id="625" r:id="rId71"/>
    <p:sldId id="626" r:id="rId72"/>
    <p:sldId id="540" r:id="rId73"/>
    <p:sldId id="542" r:id="rId74"/>
    <p:sldId id="544" r:id="rId75"/>
    <p:sldId id="545" r:id="rId76"/>
    <p:sldId id="546" r:id="rId77"/>
    <p:sldId id="548" r:id="rId78"/>
    <p:sldId id="549" r:id="rId79"/>
    <p:sldId id="550" r:id="rId80"/>
    <p:sldId id="552" r:id="rId81"/>
    <p:sldId id="553" r:id="rId82"/>
    <p:sldId id="554" r:id="rId83"/>
    <p:sldId id="555" r:id="rId84"/>
  </p:sldIdLst>
  <p:sldSz cx="12192000" cy="6858000"/>
  <p:notesSz cx="6858000" cy="9144000"/>
  <p:custDataLst>
    <p:tags r:id="rId9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包 珍珍" initials="包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00000"/>
    <a:srgbClr val="000090"/>
    <a:srgbClr val="ED734B"/>
    <a:srgbClr val="A35DB5"/>
    <a:srgbClr val="1AA3AA"/>
    <a:srgbClr val="3498DB"/>
    <a:srgbClr val="1F74AD"/>
    <a:srgbClr val="00B050"/>
    <a:srgbClr val="FC9A8B"/>
    <a:srgbClr val="E8A5A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>
      <p:cViewPr varScale="1">
        <p:scale>
          <a:sx n="99" d="100"/>
          <a:sy n="99" d="100"/>
        </p:scale>
        <p:origin x="84" y="582"/>
      </p:cViewPr>
      <p:guideLst>
        <p:guide orient="horz" pos="2160"/>
        <p:guide pos="3904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0" Type="http://schemas.openxmlformats.org/officeDocument/2006/relationships/tags" Target="tags/tag81.xml"/><Relationship Id="rId9" Type="http://schemas.openxmlformats.org/officeDocument/2006/relationships/slide" Target="slides/slide5.xml"/><Relationship Id="rId89" Type="http://schemas.openxmlformats.org/officeDocument/2006/relationships/commentAuthors" Target="commentAuthors.xml"/><Relationship Id="rId88" Type="http://schemas.openxmlformats.org/officeDocument/2006/relationships/tableStyles" Target="tableStyles.xml"/><Relationship Id="rId87" Type="http://schemas.openxmlformats.org/officeDocument/2006/relationships/viewProps" Target="viewProps.xml"/><Relationship Id="rId86" Type="http://schemas.openxmlformats.org/officeDocument/2006/relationships/presProps" Target="presProps.xml"/><Relationship Id="rId85" Type="http://schemas.openxmlformats.org/officeDocument/2006/relationships/handoutMaster" Target="handoutMasters/handoutMaster1.xml"/><Relationship Id="rId84" Type="http://schemas.openxmlformats.org/officeDocument/2006/relationships/slide" Target="slides/slide80.xml"/><Relationship Id="rId83" Type="http://schemas.openxmlformats.org/officeDocument/2006/relationships/slide" Target="slides/slide79.xml"/><Relationship Id="rId82" Type="http://schemas.openxmlformats.org/officeDocument/2006/relationships/slide" Target="slides/slide78.xml"/><Relationship Id="rId81" Type="http://schemas.openxmlformats.org/officeDocument/2006/relationships/slide" Target="slides/slide77.xml"/><Relationship Id="rId80" Type="http://schemas.openxmlformats.org/officeDocument/2006/relationships/slide" Target="slides/slide76.xml"/><Relationship Id="rId8" Type="http://schemas.openxmlformats.org/officeDocument/2006/relationships/slide" Target="slides/slide4.xml"/><Relationship Id="rId79" Type="http://schemas.openxmlformats.org/officeDocument/2006/relationships/slide" Target="slides/slide75.xml"/><Relationship Id="rId78" Type="http://schemas.openxmlformats.org/officeDocument/2006/relationships/slide" Target="slides/slide74.xml"/><Relationship Id="rId77" Type="http://schemas.openxmlformats.org/officeDocument/2006/relationships/slide" Target="slides/slide73.xml"/><Relationship Id="rId76" Type="http://schemas.openxmlformats.org/officeDocument/2006/relationships/slide" Target="slides/slide72.xml"/><Relationship Id="rId75" Type="http://schemas.openxmlformats.org/officeDocument/2006/relationships/slide" Target="slides/slide71.xml"/><Relationship Id="rId74" Type="http://schemas.openxmlformats.org/officeDocument/2006/relationships/slide" Target="slides/slide70.xml"/><Relationship Id="rId73" Type="http://schemas.openxmlformats.org/officeDocument/2006/relationships/slide" Target="slides/slide69.xml"/><Relationship Id="rId72" Type="http://schemas.openxmlformats.org/officeDocument/2006/relationships/slide" Target="slides/slide68.xml"/><Relationship Id="rId71" Type="http://schemas.openxmlformats.org/officeDocument/2006/relationships/slide" Target="slides/slide67.xml"/><Relationship Id="rId70" Type="http://schemas.openxmlformats.org/officeDocument/2006/relationships/slide" Target="slides/slide66.xml"/><Relationship Id="rId7" Type="http://schemas.openxmlformats.org/officeDocument/2006/relationships/slide" Target="slides/slide3.xml"/><Relationship Id="rId69" Type="http://schemas.openxmlformats.org/officeDocument/2006/relationships/slide" Target="slides/slide65.xml"/><Relationship Id="rId68" Type="http://schemas.openxmlformats.org/officeDocument/2006/relationships/slide" Target="slides/slide64.xml"/><Relationship Id="rId67" Type="http://schemas.openxmlformats.org/officeDocument/2006/relationships/slide" Target="slides/slide63.xml"/><Relationship Id="rId66" Type="http://schemas.openxmlformats.org/officeDocument/2006/relationships/slide" Target="slides/slide62.xml"/><Relationship Id="rId65" Type="http://schemas.openxmlformats.org/officeDocument/2006/relationships/slide" Target="slides/slide61.xml"/><Relationship Id="rId64" Type="http://schemas.openxmlformats.org/officeDocument/2006/relationships/slide" Target="slides/slide60.xml"/><Relationship Id="rId63" Type="http://schemas.openxmlformats.org/officeDocument/2006/relationships/slide" Target="slides/slide59.xml"/><Relationship Id="rId62" Type="http://schemas.openxmlformats.org/officeDocument/2006/relationships/slide" Target="slides/slide58.xml"/><Relationship Id="rId61" Type="http://schemas.openxmlformats.org/officeDocument/2006/relationships/slide" Target="slides/slide57.xml"/><Relationship Id="rId60" Type="http://schemas.openxmlformats.org/officeDocument/2006/relationships/slide" Target="slides/slide56.xml"/><Relationship Id="rId6" Type="http://schemas.openxmlformats.org/officeDocument/2006/relationships/slide" Target="slides/slide2.xml"/><Relationship Id="rId59" Type="http://schemas.openxmlformats.org/officeDocument/2006/relationships/slide" Target="slides/slide55.xml"/><Relationship Id="rId58" Type="http://schemas.openxmlformats.org/officeDocument/2006/relationships/slide" Target="slides/slide54.xml"/><Relationship Id="rId57" Type="http://schemas.openxmlformats.org/officeDocument/2006/relationships/slide" Target="slides/slide53.xml"/><Relationship Id="rId56" Type="http://schemas.openxmlformats.org/officeDocument/2006/relationships/slide" Target="slides/slide52.xml"/><Relationship Id="rId55" Type="http://schemas.openxmlformats.org/officeDocument/2006/relationships/slide" Target="slides/slide51.xml"/><Relationship Id="rId54" Type="http://schemas.openxmlformats.org/officeDocument/2006/relationships/slide" Target="slides/slide50.xml"/><Relationship Id="rId53" Type="http://schemas.openxmlformats.org/officeDocument/2006/relationships/slide" Target="slides/slide49.xml"/><Relationship Id="rId52" Type="http://schemas.openxmlformats.org/officeDocument/2006/relationships/slide" Target="slides/slide48.xml"/><Relationship Id="rId51" Type="http://schemas.openxmlformats.org/officeDocument/2006/relationships/slide" Target="slides/slide47.xml"/><Relationship Id="rId50" Type="http://schemas.openxmlformats.org/officeDocument/2006/relationships/slide" Target="slides/slide46.xml"/><Relationship Id="rId5" Type="http://schemas.openxmlformats.org/officeDocument/2006/relationships/notesMaster" Target="notesMasters/notesMaster1.xml"/><Relationship Id="rId49" Type="http://schemas.openxmlformats.org/officeDocument/2006/relationships/slide" Target="slides/slide45.xml"/><Relationship Id="rId48" Type="http://schemas.openxmlformats.org/officeDocument/2006/relationships/slide" Target="slides/slide44.xml"/><Relationship Id="rId47" Type="http://schemas.openxmlformats.org/officeDocument/2006/relationships/slide" Target="slides/slide43.xml"/><Relationship Id="rId46" Type="http://schemas.openxmlformats.org/officeDocument/2006/relationships/slide" Target="slides/slide42.xml"/><Relationship Id="rId45" Type="http://schemas.openxmlformats.org/officeDocument/2006/relationships/slide" Target="slides/slide41.xml"/><Relationship Id="rId44" Type="http://schemas.openxmlformats.org/officeDocument/2006/relationships/slide" Target="slides/slide40.xml"/><Relationship Id="rId43" Type="http://schemas.openxmlformats.org/officeDocument/2006/relationships/slide" Target="slides/slide39.xml"/><Relationship Id="rId42" Type="http://schemas.openxmlformats.org/officeDocument/2006/relationships/slide" Target="slides/slide38.xml"/><Relationship Id="rId41" Type="http://schemas.openxmlformats.org/officeDocument/2006/relationships/slide" Target="slides/slide37.xml"/><Relationship Id="rId40" Type="http://schemas.openxmlformats.org/officeDocument/2006/relationships/slide" Target="slides/slide36.xml"/><Relationship Id="rId4" Type="http://schemas.openxmlformats.org/officeDocument/2006/relationships/slide" Target="slides/slide1.xml"/><Relationship Id="rId39" Type="http://schemas.openxmlformats.org/officeDocument/2006/relationships/slide" Target="slides/slide35.xml"/><Relationship Id="rId38" Type="http://schemas.openxmlformats.org/officeDocument/2006/relationships/slide" Target="slides/slide34.xml"/><Relationship Id="rId37" Type="http://schemas.openxmlformats.org/officeDocument/2006/relationships/slide" Target="slides/slide33.xml"/><Relationship Id="rId36" Type="http://schemas.openxmlformats.org/officeDocument/2006/relationships/slide" Target="slides/slide32.xml"/><Relationship Id="rId35" Type="http://schemas.openxmlformats.org/officeDocument/2006/relationships/slide" Target="slides/slide31.xml"/><Relationship Id="rId34" Type="http://schemas.openxmlformats.org/officeDocument/2006/relationships/slide" Target="slides/slide30.xml"/><Relationship Id="rId33" Type="http://schemas.openxmlformats.org/officeDocument/2006/relationships/slide" Target="slides/slide29.xml"/><Relationship Id="rId32" Type="http://schemas.openxmlformats.org/officeDocument/2006/relationships/slide" Target="slides/slide28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5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ColorStyle" Target="colors1.xml"/><Relationship Id="rId2" Type="http://schemas.microsoft.com/office/2011/relationships/chartStyle" Target="style1.xml"/><Relationship Id="rId1" Type="http://schemas.openxmlformats.org/officeDocument/2006/relationships/oleObject" Target="" TargetMode="External"/></Relationships>
</file>

<file path=ppt/charts/_rels/chart2.xml.rels><?xml version="1.0" encoding="UTF-8" standalone="yes"?>
<Relationships xmlns="http://schemas.openxmlformats.org/package/2006/relationships"><Relationship Id="rId3" Type="http://schemas.microsoft.com/office/2011/relationships/chartColorStyle" Target="colors2.xml"/><Relationship Id="rId2" Type="http://schemas.microsoft.com/office/2011/relationships/chartStyle" Target="style2.xml"/><Relationship Id="rId1" Type="http://schemas.openxmlformats.org/officeDocument/2006/relationships/oleObject" Target="" TargetMode="External"/></Relationships>
</file>

<file path=ppt/charts/_rels/chart3.xml.rels><?xml version="1.0" encoding="UTF-8" standalone="yes"?>
<Relationships xmlns="http://schemas.openxmlformats.org/package/2006/relationships"><Relationship Id="rId3" Type="http://schemas.microsoft.com/office/2011/relationships/chartColorStyle" Target="colors3.xml"/><Relationship Id="rId2" Type="http://schemas.microsoft.com/office/2011/relationships/chartStyle" Target="style3.xml"/><Relationship Id="rId1" Type="http://schemas.openxmlformats.org/officeDocument/2006/relationships/oleObject" Target="" TargetMode="External"/></Relationships>
</file>

<file path=ppt/charts/_rels/chart4.xml.rels><?xml version="1.0" encoding="UTF-8" standalone="yes"?>
<Relationships xmlns="http://schemas.openxmlformats.org/package/2006/relationships"><Relationship Id="rId3" Type="http://schemas.microsoft.com/office/2011/relationships/chartColorStyle" Target="colors4.xml"/><Relationship Id="rId2" Type="http://schemas.microsoft.com/office/2011/relationships/chartStyle" Target="style4.xml"/><Relationship Id="rId1" Type="http://schemas.openxmlformats.org/officeDocument/2006/relationships/oleObject" Target="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销售额</c:v>
                </c:pt>
              </c:strCache>
            </c:strRef>
          </c:tx>
          <c:spPr>
            <a:effectLst>
              <a:outerShdw blurRad="127000" sx="102000" sy="102000" algn="ctr" rotWithShape="0">
                <a:prstClr val="black">
                  <a:alpha val="40000"/>
                </a:prstClr>
              </a:outerShdw>
            </a:effectLst>
          </c:spPr>
          <c:explosion val="0"/>
          <c:dPt>
            <c:idx val="0"/>
            <c:bubble3D val="0"/>
            <c:spPr>
              <a:solidFill>
                <a:srgbClr val="C00000"/>
              </a:solidFill>
              <a:ln w="22225">
                <a:noFill/>
              </a:ln>
              <a:effectLst>
                <a:outerShdw blurRad="76200" dist="50800" dir="8100000" algn="tr" rotWithShape="0">
                  <a:prstClr val="black">
                    <a:alpha val="40000"/>
                  </a:prstClr>
                </a:outerShdw>
              </a:effectLst>
            </c:spPr>
          </c:dPt>
          <c:dPt>
            <c:idx val="1"/>
            <c:bubble3D val="0"/>
            <c:spPr>
              <a:solidFill>
                <a:schemeClr val="bg1">
                  <a:lumMod val="85000"/>
                </a:schemeClr>
              </a:solidFill>
              <a:ln>
                <a:noFill/>
              </a:ln>
              <a:effectLst/>
            </c:spPr>
          </c:dPt>
          <c:dLbls>
            <c:delete val="1"/>
          </c:dLbls>
          <c:cat>
            <c:strRef>
              <c:f>Sheet1!$A$2:$A$3</c:f>
              <c:strCache>
                <c:ptCount val="2"/>
                <c:pt idx="0">
                  <c:v>第一季度</c:v>
                </c:pt>
                <c:pt idx="1">
                  <c:v>第二季度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2</c:v>
                </c:pt>
                <c:pt idx="1">
                  <c:v>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64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zh-CN"/>
      </a:pPr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销售额</c:v>
                </c:pt>
              </c:strCache>
            </c:strRef>
          </c:tx>
          <c:spPr>
            <a:effectLst>
              <a:outerShdw blurRad="127000" sx="102000" sy="102000" algn="ctr" rotWithShape="0">
                <a:prstClr val="black">
                  <a:alpha val="40000"/>
                </a:prstClr>
              </a:outerShdw>
            </a:effectLst>
          </c:spPr>
          <c:explosion val="0"/>
          <c:dPt>
            <c:idx val="0"/>
            <c:bubble3D val="0"/>
            <c:spPr>
              <a:solidFill>
                <a:srgbClr val="C00000"/>
              </a:solidFill>
              <a:ln w="22225">
                <a:noFill/>
              </a:ln>
              <a:effectLst>
                <a:outerShdw blurRad="76200" dist="50800" dir="8100000" algn="tr" rotWithShape="0">
                  <a:prstClr val="black">
                    <a:alpha val="40000"/>
                  </a:prstClr>
                </a:outerShdw>
              </a:effectLst>
            </c:spPr>
          </c:dPt>
          <c:dPt>
            <c:idx val="1"/>
            <c:bubble3D val="0"/>
            <c:spPr>
              <a:solidFill>
                <a:schemeClr val="bg1">
                  <a:lumMod val="85000"/>
                </a:schemeClr>
              </a:solidFill>
              <a:ln>
                <a:noFill/>
              </a:ln>
              <a:effectLst/>
            </c:spPr>
          </c:dPt>
          <c:dLbls>
            <c:delete val="1"/>
          </c:dLbls>
          <c:cat>
            <c:strRef>
              <c:f>Sheet1!$A$2:$A$3</c:f>
              <c:strCache>
                <c:ptCount val="2"/>
                <c:pt idx="0">
                  <c:v>第一季度</c:v>
                </c:pt>
                <c:pt idx="1">
                  <c:v>第二季度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6</c:v>
                </c:pt>
                <c:pt idx="1">
                  <c:v>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64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zh-CN"/>
      </a:pPr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销售额</c:v>
                </c:pt>
              </c:strCache>
            </c:strRef>
          </c:tx>
          <c:spPr>
            <a:effectLst>
              <a:outerShdw blurRad="127000" sx="102000" sy="102000" algn="ctr" rotWithShape="0">
                <a:prstClr val="black">
                  <a:alpha val="40000"/>
                </a:prstClr>
              </a:outerShdw>
            </a:effectLst>
          </c:spPr>
          <c:explosion val="0"/>
          <c:dPt>
            <c:idx val="0"/>
            <c:bubble3D val="0"/>
            <c:spPr>
              <a:solidFill>
                <a:srgbClr val="C00000"/>
              </a:solidFill>
              <a:ln w="22225">
                <a:noFill/>
              </a:ln>
              <a:effectLst>
                <a:outerShdw blurRad="76200" dist="50800" dir="8100000" algn="tr" rotWithShape="0">
                  <a:prstClr val="black">
                    <a:alpha val="40000"/>
                  </a:prstClr>
                </a:outerShdw>
              </a:effectLst>
            </c:spPr>
          </c:dPt>
          <c:dPt>
            <c:idx val="1"/>
            <c:bubble3D val="0"/>
            <c:spPr>
              <a:solidFill>
                <a:schemeClr val="bg1">
                  <a:lumMod val="85000"/>
                </a:schemeClr>
              </a:solidFill>
              <a:ln>
                <a:noFill/>
              </a:ln>
              <a:effectLst/>
            </c:spPr>
          </c:dPt>
          <c:dLbls>
            <c:delete val="1"/>
          </c:dLbls>
          <c:cat>
            <c:strRef>
              <c:f>Sheet1!$A$2:$A$3</c:f>
              <c:strCache>
                <c:ptCount val="2"/>
                <c:pt idx="0">
                  <c:v>第一季度</c:v>
                </c:pt>
                <c:pt idx="1">
                  <c:v>第二季度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2</c:v>
                </c:pt>
                <c:pt idx="1">
                  <c:v>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64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zh-CN"/>
      </a:pPr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销售额</c:v>
                </c:pt>
              </c:strCache>
            </c:strRef>
          </c:tx>
          <c:spPr>
            <a:effectLst>
              <a:outerShdw blurRad="127000" sx="102000" sy="102000" algn="ctr" rotWithShape="0">
                <a:prstClr val="black">
                  <a:alpha val="40000"/>
                </a:prstClr>
              </a:outerShdw>
            </a:effectLst>
          </c:spPr>
          <c:explosion val="0"/>
          <c:dPt>
            <c:idx val="0"/>
            <c:bubble3D val="0"/>
            <c:spPr>
              <a:solidFill>
                <a:srgbClr val="C00000"/>
              </a:solidFill>
              <a:ln w="22225">
                <a:noFill/>
              </a:ln>
              <a:effectLst>
                <a:outerShdw blurRad="76200" dist="50800" dir="8100000" algn="tr" rotWithShape="0">
                  <a:prstClr val="black">
                    <a:alpha val="40000"/>
                  </a:prstClr>
                </a:outerShdw>
              </a:effectLst>
            </c:spPr>
          </c:dPt>
          <c:dPt>
            <c:idx val="1"/>
            <c:bubble3D val="0"/>
            <c:spPr>
              <a:solidFill>
                <a:schemeClr val="bg1">
                  <a:lumMod val="85000"/>
                </a:schemeClr>
              </a:solidFill>
              <a:ln>
                <a:noFill/>
              </a:ln>
              <a:effectLst/>
            </c:spPr>
          </c:dPt>
          <c:dLbls>
            <c:delete val="1"/>
          </c:dLbls>
          <c:cat>
            <c:strRef>
              <c:f>Sheet1!$A$2:$A$3</c:f>
              <c:strCache>
                <c:ptCount val="2"/>
                <c:pt idx="0">
                  <c:v>第一季度</c:v>
                </c:pt>
                <c:pt idx="1">
                  <c:v>第二季度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6</c:v>
                </c:pt>
                <c:pt idx="1">
                  <c:v>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64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zh-CN"/>
      </a:pPr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5">
  <cs:axisTitle>
    <cs:lnRef idx="0"/>
    <cs:fillRef idx="0"/>
    <cs:effectRef idx="0"/>
    <cs:fontRef idx="minor">
      <a:schemeClr val="tx2"/>
    </cs:fontRef>
    <cs:defRPr sz="1195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5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5" kern="1200"/>
  </cs:chartArea>
  <cs:dataLabel>
    <cs:lnRef idx="0"/>
    <cs:fillRef idx="0"/>
    <cs:effectRef idx="0"/>
    <cs:fontRef idx="minor">
      <a:schemeClr val="tx2"/>
    </cs:fontRef>
    <cs:defRPr sz="1195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5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5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5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5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30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5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5" kern="1200"/>
  </cs:valueAxis>
  <cs:wall>
    <cs:lnRef idx="0"/>
    <cs:fillRef idx="0"/>
    <cs:effectRef idx="0"/>
    <cs:fontRef idx="minor">
      <a:schemeClr val="tx2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55">
  <cs:axisTitle>
    <cs:lnRef idx="0"/>
    <cs:fillRef idx="0"/>
    <cs:effectRef idx="0"/>
    <cs:fontRef idx="minor">
      <a:schemeClr val="tx2"/>
    </cs:fontRef>
    <cs:defRPr sz="1195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5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5" kern="1200"/>
  </cs:chartArea>
  <cs:dataLabel>
    <cs:lnRef idx="0"/>
    <cs:fillRef idx="0"/>
    <cs:effectRef idx="0"/>
    <cs:fontRef idx="minor">
      <a:schemeClr val="tx2"/>
    </cs:fontRef>
    <cs:defRPr sz="1195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5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5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5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5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30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5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5" kern="1200"/>
  </cs:valueAxis>
  <cs:wall>
    <cs:lnRef idx="0"/>
    <cs:fillRef idx="0"/>
    <cs:effectRef idx="0"/>
    <cs:fontRef idx="minor">
      <a:schemeClr val="tx2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55">
  <cs:axisTitle>
    <cs:lnRef idx="0"/>
    <cs:fillRef idx="0"/>
    <cs:effectRef idx="0"/>
    <cs:fontRef idx="minor">
      <a:schemeClr val="tx2"/>
    </cs:fontRef>
    <cs:defRPr sz="1195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5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5" kern="1200"/>
  </cs:chartArea>
  <cs:dataLabel>
    <cs:lnRef idx="0"/>
    <cs:fillRef idx="0"/>
    <cs:effectRef idx="0"/>
    <cs:fontRef idx="minor">
      <a:schemeClr val="tx2"/>
    </cs:fontRef>
    <cs:defRPr sz="1195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5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5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5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5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30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5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5" kern="1200"/>
  </cs:valueAxis>
  <cs:wall>
    <cs:lnRef idx="0"/>
    <cs:fillRef idx="0"/>
    <cs:effectRef idx="0"/>
    <cs:fontRef idx="minor">
      <a:schemeClr val="tx2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55">
  <cs:axisTitle>
    <cs:lnRef idx="0"/>
    <cs:fillRef idx="0"/>
    <cs:effectRef idx="0"/>
    <cs:fontRef idx="minor">
      <a:schemeClr val="tx2"/>
    </cs:fontRef>
    <cs:defRPr sz="1195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5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5" kern="1200"/>
  </cs:chartArea>
  <cs:dataLabel>
    <cs:lnRef idx="0"/>
    <cs:fillRef idx="0"/>
    <cs:effectRef idx="0"/>
    <cs:fontRef idx="minor">
      <a:schemeClr val="tx2"/>
    </cs:fontRef>
    <cs:defRPr sz="1195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5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5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5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5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30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5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5" kern="1200"/>
  </cs:valueAxis>
  <cs:wall>
    <cs:lnRef idx="0"/>
    <cs:fillRef idx="0"/>
    <cs:effectRef idx="0"/>
    <cs:fontRef idx="minor">
      <a:schemeClr val="tx2"/>
    </cs:fontRef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8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7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42CA13-18F4-4FE0-B3C7-7643784DAD5D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42CA13-18F4-4FE0-B3C7-7643784DAD5D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1CC899-6CEC-9548-B06D-7E1EB6F78CA3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562B1-0B0F-0246-9532-09536BC2AE5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1CC899-6CEC-9548-B06D-7E1EB6F78CA3}" type="datetimeFigureOut">
              <a:rPr lang="en-US" smtClean="0"/>
            </a:fld>
            <a:endParaRPr lang="en-US" dirty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562B1-0B0F-0246-9532-09536BC2AE59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  <p:sp>
        <p:nvSpPr>
          <p:cNvPr id="7" name="图片占位符 6"/>
          <p:cNvSpPr>
            <a:spLocks noGrp="1"/>
          </p:cNvSpPr>
          <p:nvPr>
            <p:ph type="pic" sz="quarter" idx="13"/>
          </p:nvPr>
        </p:nvSpPr>
        <p:spPr>
          <a:xfrm>
            <a:off x="598714" y="1344386"/>
            <a:ext cx="6509657" cy="4169229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8" name="矩形 7"/>
          <p:cNvSpPr/>
          <p:nvPr userDrawn="1"/>
        </p:nvSpPr>
        <p:spPr>
          <a:xfrm>
            <a:off x="7467600" y="3526972"/>
            <a:ext cx="4724400" cy="166551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1CC899-6CEC-9548-B06D-7E1EB6F78CA3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562B1-0B0F-0246-9532-09536BC2AE59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1CC899-6CEC-9548-B06D-7E1EB6F78CA3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562B1-0B0F-0246-9532-09536BC2AE59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406901"/>
            <a:ext cx="109728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2906713"/>
            <a:ext cx="109728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1CC899-6CEC-9548-B06D-7E1EB6F78CA3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562B1-0B0F-0246-9532-09536BC2AE59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1CC899-6CEC-9548-B06D-7E1EB6F78CA3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562B1-0B0F-0246-9532-09536BC2AE59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85499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 dirty="0"/>
              <a:t>Click to edit Master text styles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494757"/>
            <a:ext cx="5386917" cy="3628411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85499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494757"/>
            <a:ext cx="5389033" cy="3628411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 dirty="0"/>
              <a:t>Click to edit Master text styles</a:t>
            </a:r>
            <a:endParaRPr lang="en-US" dirty="0"/>
          </a:p>
          <a:p>
            <a:pPr lvl="1"/>
            <a:r>
              <a:rPr lang="en-US" dirty="0"/>
              <a:t>Second level</a:t>
            </a:r>
            <a:endParaRPr lang="en-US" dirty="0"/>
          </a:p>
          <a:p>
            <a:pPr lvl="2"/>
            <a:r>
              <a:rPr lang="en-US" dirty="0"/>
              <a:t>Third level</a:t>
            </a:r>
            <a:endParaRPr lang="en-US" dirty="0"/>
          </a:p>
          <a:p>
            <a:pPr lvl="3"/>
            <a:r>
              <a:rPr lang="en-US" dirty="0"/>
              <a:t>Fourth level</a:t>
            </a:r>
            <a:endParaRPr lang="en-US" dirty="0"/>
          </a:p>
          <a:p>
            <a:pPr lvl="4"/>
            <a:r>
              <a:rPr lang="en-US" dirty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1CC899-6CEC-9548-B06D-7E1EB6F78CA3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562B1-0B0F-0246-9532-09536BC2AE59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1CC899-6CEC-9548-B06D-7E1EB6F78CA3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562B1-0B0F-0246-9532-09536BC2AE59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1CC899-6CEC-9548-B06D-7E1EB6F78CA3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562B1-0B0F-0246-9532-09536BC2AE59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788617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788619"/>
            <a:ext cx="6815667" cy="5398201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 dirty="0"/>
              <a:t>Click to edit Master text styles</a:t>
            </a:r>
            <a:endParaRPr lang="en-US" dirty="0"/>
          </a:p>
          <a:p>
            <a:pPr lvl="1"/>
            <a:r>
              <a:rPr lang="en-US" dirty="0"/>
              <a:t>Second level</a:t>
            </a:r>
            <a:endParaRPr lang="en-US" dirty="0"/>
          </a:p>
          <a:p>
            <a:pPr lvl="2"/>
            <a:r>
              <a:rPr lang="en-US" dirty="0"/>
              <a:t>Third level</a:t>
            </a:r>
            <a:endParaRPr lang="en-US" dirty="0"/>
          </a:p>
          <a:p>
            <a:pPr lvl="3"/>
            <a:r>
              <a:rPr lang="en-US" dirty="0"/>
              <a:t>Fourth level</a:t>
            </a:r>
            <a:endParaRPr lang="en-US" dirty="0"/>
          </a:p>
          <a:p>
            <a:pPr lvl="4"/>
            <a:r>
              <a:rPr lang="en-US" dirty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2125147"/>
            <a:ext cx="4011084" cy="4061672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 dirty="0"/>
              <a:t>Click to edit Master text styles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1CC899-6CEC-9548-B06D-7E1EB6F78CA3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562B1-0B0F-0246-9532-09536BC2AE59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1CC899-6CEC-9548-B06D-7E1EB6F78CA3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562B1-0B0F-0246-9532-09536BC2AE5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1CC899-6CEC-9548-B06D-7E1EB6F78CA3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562B1-0B0F-0246-9532-09536BC2AE59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1CC899-6CEC-9548-B06D-7E1EB6F78CA3}" type="datetimeFigureOut">
              <a:rPr lang="en-US" smtClean="0"/>
            </a:fld>
            <a:endParaRPr lang="en-US" dirty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562B1-0B0F-0246-9532-09536BC2AE59}" type="slidenum">
              <a:rPr lang="en-US" smtClean="0"/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406901"/>
            <a:ext cx="109728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2906713"/>
            <a:ext cx="109728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1CC899-6CEC-9548-B06D-7E1EB6F78CA3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562B1-0B0F-0246-9532-09536BC2AE5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1CC899-6CEC-9548-B06D-7E1EB6F78CA3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562B1-0B0F-0246-9532-09536BC2AE5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85499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 dirty="0"/>
              <a:t>Click to edit Master text styles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494757"/>
            <a:ext cx="5386917" cy="3628411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85499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494757"/>
            <a:ext cx="5389033" cy="3628411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 dirty="0"/>
              <a:t>Click to edit Master text styles</a:t>
            </a:r>
            <a:endParaRPr lang="en-US" dirty="0"/>
          </a:p>
          <a:p>
            <a:pPr lvl="1"/>
            <a:r>
              <a:rPr lang="en-US" dirty="0"/>
              <a:t>Second level</a:t>
            </a:r>
            <a:endParaRPr lang="en-US" dirty="0"/>
          </a:p>
          <a:p>
            <a:pPr lvl="2"/>
            <a:r>
              <a:rPr lang="en-US" dirty="0"/>
              <a:t>Third level</a:t>
            </a:r>
            <a:endParaRPr lang="en-US" dirty="0"/>
          </a:p>
          <a:p>
            <a:pPr lvl="3"/>
            <a:r>
              <a:rPr lang="en-US" dirty="0"/>
              <a:t>Fourth level</a:t>
            </a:r>
            <a:endParaRPr lang="en-US" dirty="0"/>
          </a:p>
          <a:p>
            <a:pPr lvl="4"/>
            <a:r>
              <a:rPr lang="en-US" dirty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1CC899-6CEC-9548-B06D-7E1EB6F78CA3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562B1-0B0F-0246-9532-09536BC2AE5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1CC899-6CEC-9548-B06D-7E1EB6F78CA3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562B1-0B0F-0246-9532-09536BC2AE5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1CC899-6CEC-9548-B06D-7E1EB6F78CA3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562B1-0B0F-0246-9532-09536BC2AE5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788617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788619"/>
            <a:ext cx="6815667" cy="5398201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 dirty="0"/>
              <a:t>Click to edit Master text styles</a:t>
            </a:r>
            <a:endParaRPr lang="en-US" dirty="0"/>
          </a:p>
          <a:p>
            <a:pPr lvl="1"/>
            <a:r>
              <a:rPr lang="en-US" dirty="0"/>
              <a:t>Second level</a:t>
            </a:r>
            <a:endParaRPr lang="en-US" dirty="0"/>
          </a:p>
          <a:p>
            <a:pPr lvl="2"/>
            <a:r>
              <a:rPr lang="en-US" dirty="0"/>
              <a:t>Third level</a:t>
            </a:r>
            <a:endParaRPr lang="en-US" dirty="0"/>
          </a:p>
          <a:p>
            <a:pPr lvl="3"/>
            <a:r>
              <a:rPr lang="en-US" dirty="0"/>
              <a:t>Fourth level</a:t>
            </a:r>
            <a:endParaRPr lang="en-US" dirty="0"/>
          </a:p>
          <a:p>
            <a:pPr lvl="4"/>
            <a:r>
              <a:rPr lang="en-US" dirty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2125147"/>
            <a:ext cx="4011084" cy="4061672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 dirty="0"/>
              <a:t>Click to edit Master text styles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1CC899-6CEC-9548-B06D-7E1EB6F78CA3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562B1-0B0F-0246-9532-09536BC2AE5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1CC899-6CEC-9548-B06D-7E1EB6F78CA3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562B1-0B0F-0246-9532-09536BC2AE5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image" Target="../media/image1.pn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11" Type="http://schemas.openxmlformats.org/officeDocument/2006/relationships/image" Target="../media/image1.png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563632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889195"/>
            <a:ext cx="10972800" cy="38761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  <a:endParaRPr lang="en-US" dirty="0"/>
          </a:p>
          <a:p>
            <a:pPr lvl="1"/>
            <a:r>
              <a:rPr lang="en-US" dirty="0"/>
              <a:t>Second level</a:t>
            </a:r>
            <a:endParaRPr lang="en-US" dirty="0"/>
          </a:p>
          <a:p>
            <a:pPr lvl="2"/>
            <a:r>
              <a:rPr lang="en-US" dirty="0"/>
              <a:t>Third level</a:t>
            </a:r>
            <a:endParaRPr lang="en-US" dirty="0"/>
          </a:p>
          <a:p>
            <a:pPr lvl="3"/>
            <a:r>
              <a:rPr lang="en-US" dirty="0"/>
              <a:t>Fourth level</a:t>
            </a:r>
            <a:endParaRPr lang="en-US" dirty="0"/>
          </a:p>
          <a:p>
            <a:pPr lvl="4"/>
            <a:r>
              <a:rPr lang="en-US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581537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Arial" panose="020B0604020202020204"/>
              </a:defRPr>
            </a:lvl1pPr>
          </a:lstStyle>
          <a:p>
            <a:fld id="{9F1CC899-6CEC-9548-B06D-7E1EB6F78CA3}" type="datetimeFigureOut">
              <a:rPr lang="en-US" smtClean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581537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  <a:latin typeface="Arial" panose="020B0604020202020204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581537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 baseline="0">
                <a:solidFill>
                  <a:schemeClr val="tx1">
                    <a:tint val="75000"/>
                  </a:schemeClr>
                </a:solidFill>
                <a:latin typeface="Arial" panose="020B0604020202020204"/>
              </a:defRPr>
            </a:lvl1pPr>
          </a:lstStyle>
          <a:p>
            <a:fld id="{8E6562B1-0B0F-0246-9532-09536BC2AE59}" type="slidenum">
              <a:rPr lang="en-US" smtClean="0"/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2" cstate="print"/>
          <a:stretch>
            <a:fillRect/>
          </a:stretch>
        </p:blipFill>
        <p:spPr>
          <a:xfrm>
            <a:off x="0" y="6496255"/>
            <a:ext cx="12192000" cy="382524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6096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Arial" panose="020B0604020202020204"/>
          <a:ea typeface="+mj-ea"/>
          <a:cs typeface="+mj-cs"/>
        </a:defRPr>
      </a:lvl1pPr>
    </p:titleStyle>
    <p:bodyStyle>
      <a:lvl1pPr marL="457200" indent="-457200" algn="l" defTabSz="609600" rtl="0" eaLnBrk="1" latinLnBrk="0" hangingPunct="1">
        <a:spcBef>
          <a:spcPts val="130"/>
        </a:spcBef>
        <a:buFont typeface="Arial" panose="020B0604020202020204"/>
        <a:buChar char="•"/>
        <a:defRPr sz="4265" kern="1200">
          <a:solidFill>
            <a:schemeClr val="tx1"/>
          </a:solidFill>
          <a:latin typeface="Arial" panose="020B0604020202020204"/>
          <a:ea typeface="+mn-ea"/>
          <a:cs typeface="+mn-cs"/>
        </a:defRPr>
      </a:lvl1pPr>
      <a:lvl2pPr marL="990600" indent="-381000" algn="l" defTabSz="609600" rtl="0" eaLnBrk="1" latinLnBrk="0" hangingPunct="1">
        <a:spcBef>
          <a:spcPts val="130"/>
        </a:spcBef>
        <a:buFont typeface="Arial" panose="020B0604020202020204"/>
        <a:buChar char="–"/>
        <a:defRPr sz="3735" kern="1200">
          <a:solidFill>
            <a:schemeClr val="tx1"/>
          </a:solidFill>
          <a:latin typeface="Arial" panose="020B0604020202020204"/>
          <a:ea typeface="+mn-ea"/>
          <a:cs typeface="+mn-cs"/>
        </a:defRPr>
      </a:lvl2pPr>
      <a:lvl3pPr marL="1524000" indent="-304800" algn="l" defTabSz="609600" rtl="0" eaLnBrk="1" latinLnBrk="0" hangingPunct="1">
        <a:spcBef>
          <a:spcPts val="130"/>
        </a:spcBef>
        <a:buFont typeface="Arial" panose="020B0604020202020204"/>
        <a:buChar char="•"/>
        <a:defRPr sz="3200" kern="1200">
          <a:solidFill>
            <a:schemeClr val="tx1"/>
          </a:solidFill>
          <a:latin typeface="Arial" panose="020B0604020202020204"/>
          <a:ea typeface="+mn-ea"/>
          <a:cs typeface="+mn-cs"/>
        </a:defRPr>
      </a:lvl3pPr>
      <a:lvl4pPr marL="2133600" indent="-304800" algn="l" defTabSz="609600" rtl="0" eaLnBrk="1" latinLnBrk="0" hangingPunct="1">
        <a:spcBef>
          <a:spcPts val="130"/>
        </a:spcBef>
        <a:buFont typeface="Arial" panose="020B0604020202020204"/>
        <a:buChar char="–"/>
        <a:defRPr sz="2665" kern="1200">
          <a:solidFill>
            <a:schemeClr val="tx1"/>
          </a:solidFill>
          <a:latin typeface="Arial" panose="020B0604020202020204"/>
          <a:ea typeface="+mn-ea"/>
          <a:cs typeface="+mn-cs"/>
        </a:defRPr>
      </a:lvl4pPr>
      <a:lvl5pPr marL="2743200" indent="-304800" algn="l" defTabSz="609600" rtl="0" eaLnBrk="1" latinLnBrk="0" hangingPunct="1">
        <a:spcBef>
          <a:spcPts val="130"/>
        </a:spcBef>
        <a:buFont typeface="Arial" panose="020B0604020202020204"/>
        <a:buChar char="»"/>
        <a:defRPr sz="2665" kern="1200">
          <a:solidFill>
            <a:schemeClr val="tx1"/>
          </a:solidFill>
          <a:latin typeface="Arial" panose="020B0604020202020204"/>
          <a:ea typeface="+mn-ea"/>
          <a:cs typeface="+mn-cs"/>
        </a:defRPr>
      </a:lvl5pPr>
      <a:lvl6pPr marL="3352800" indent="-304800" algn="l" defTabSz="609600" rtl="0" eaLnBrk="1" latinLnBrk="0" hangingPunct="1">
        <a:spcBef>
          <a:spcPts val="130"/>
        </a:spcBef>
        <a:buFont typeface="Arial" panose="020B0604020202020204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609600" rtl="0" eaLnBrk="1" latinLnBrk="0" hangingPunct="1">
        <a:spcBef>
          <a:spcPts val="130"/>
        </a:spcBef>
        <a:buFont typeface="Arial" panose="020B0604020202020204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609600" rtl="0" eaLnBrk="1" latinLnBrk="0" hangingPunct="1">
        <a:spcBef>
          <a:spcPts val="130"/>
        </a:spcBef>
        <a:buFont typeface="Arial" panose="020B0604020202020204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609600" rtl="0" eaLnBrk="1" latinLnBrk="0" hangingPunct="1">
        <a:spcBef>
          <a:spcPts val="130"/>
        </a:spcBef>
        <a:buFont typeface="Arial" panose="020B0604020202020204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563632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889195"/>
            <a:ext cx="10972800" cy="38761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  <a:endParaRPr lang="en-US" dirty="0"/>
          </a:p>
          <a:p>
            <a:pPr lvl="1"/>
            <a:r>
              <a:rPr lang="en-US" dirty="0"/>
              <a:t>Second level</a:t>
            </a:r>
            <a:endParaRPr lang="en-US" dirty="0"/>
          </a:p>
          <a:p>
            <a:pPr lvl="2"/>
            <a:r>
              <a:rPr lang="en-US" dirty="0"/>
              <a:t>Third level</a:t>
            </a:r>
            <a:endParaRPr lang="en-US" dirty="0"/>
          </a:p>
          <a:p>
            <a:pPr lvl="3"/>
            <a:r>
              <a:rPr lang="en-US" dirty="0"/>
              <a:t>Fourth level</a:t>
            </a:r>
            <a:endParaRPr lang="en-US" dirty="0"/>
          </a:p>
          <a:p>
            <a:pPr lvl="4"/>
            <a:r>
              <a:rPr lang="en-US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581537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Arial" panose="020B0604020202020204"/>
              </a:defRPr>
            </a:lvl1pPr>
          </a:lstStyle>
          <a:p>
            <a:fld id="{9F1CC899-6CEC-9548-B06D-7E1EB6F78CA3}" type="datetimeFigureOut">
              <a:rPr lang="en-US" smtClean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581537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  <a:latin typeface="Arial" panose="020B0604020202020204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581537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 baseline="0">
                <a:solidFill>
                  <a:schemeClr val="tx1">
                    <a:tint val="75000"/>
                  </a:schemeClr>
                </a:solidFill>
                <a:latin typeface="Arial" panose="020B0604020202020204"/>
              </a:defRPr>
            </a:lvl1pPr>
          </a:lstStyle>
          <a:p>
            <a:fld id="{8E6562B1-0B0F-0246-9532-09536BC2AE59}" type="slidenum">
              <a:rPr lang="en-US" smtClean="0"/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1" cstate="print"/>
          <a:stretch>
            <a:fillRect/>
          </a:stretch>
        </p:blipFill>
        <p:spPr>
          <a:xfrm>
            <a:off x="0" y="6496255"/>
            <a:ext cx="12192000" cy="382524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</p:sldLayoutIdLst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  <p:txStyles>
    <p:titleStyle>
      <a:lvl1pPr algn="l" defTabSz="6096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Arial" panose="020B0604020202020204"/>
          <a:ea typeface="+mj-ea"/>
          <a:cs typeface="+mj-cs"/>
        </a:defRPr>
      </a:lvl1pPr>
    </p:titleStyle>
    <p:bodyStyle>
      <a:lvl1pPr marL="457200" indent="-457200" algn="l" defTabSz="609600" rtl="0" eaLnBrk="1" latinLnBrk="0" hangingPunct="1">
        <a:spcBef>
          <a:spcPts val="130"/>
        </a:spcBef>
        <a:buFont typeface="Arial" panose="020B0604020202020204"/>
        <a:buChar char="•"/>
        <a:defRPr sz="4265" kern="1200">
          <a:solidFill>
            <a:schemeClr val="tx1"/>
          </a:solidFill>
          <a:latin typeface="Arial" panose="020B0604020202020204"/>
          <a:ea typeface="+mn-ea"/>
          <a:cs typeface="+mn-cs"/>
        </a:defRPr>
      </a:lvl1pPr>
      <a:lvl2pPr marL="990600" indent="-381000" algn="l" defTabSz="609600" rtl="0" eaLnBrk="1" latinLnBrk="0" hangingPunct="1">
        <a:spcBef>
          <a:spcPts val="130"/>
        </a:spcBef>
        <a:buFont typeface="Arial" panose="020B0604020202020204"/>
        <a:buChar char="–"/>
        <a:defRPr sz="3735" kern="1200">
          <a:solidFill>
            <a:schemeClr val="tx1"/>
          </a:solidFill>
          <a:latin typeface="Arial" panose="020B0604020202020204"/>
          <a:ea typeface="+mn-ea"/>
          <a:cs typeface="+mn-cs"/>
        </a:defRPr>
      </a:lvl2pPr>
      <a:lvl3pPr marL="1524000" indent="-304800" algn="l" defTabSz="609600" rtl="0" eaLnBrk="1" latinLnBrk="0" hangingPunct="1">
        <a:spcBef>
          <a:spcPts val="130"/>
        </a:spcBef>
        <a:buFont typeface="Arial" panose="020B0604020202020204"/>
        <a:buChar char="•"/>
        <a:defRPr sz="3200" kern="1200">
          <a:solidFill>
            <a:schemeClr val="tx1"/>
          </a:solidFill>
          <a:latin typeface="Arial" panose="020B0604020202020204"/>
          <a:ea typeface="+mn-ea"/>
          <a:cs typeface="+mn-cs"/>
        </a:defRPr>
      </a:lvl3pPr>
      <a:lvl4pPr marL="2133600" indent="-304800" algn="l" defTabSz="609600" rtl="0" eaLnBrk="1" latinLnBrk="0" hangingPunct="1">
        <a:spcBef>
          <a:spcPts val="130"/>
        </a:spcBef>
        <a:buFont typeface="Arial" panose="020B0604020202020204"/>
        <a:buChar char="–"/>
        <a:defRPr sz="2665" kern="1200">
          <a:solidFill>
            <a:schemeClr val="tx1"/>
          </a:solidFill>
          <a:latin typeface="Arial" panose="020B0604020202020204"/>
          <a:ea typeface="+mn-ea"/>
          <a:cs typeface="+mn-cs"/>
        </a:defRPr>
      </a:lvl4pPr>
      <a:lvl5pPr marL="2743200" indent="-304800" algn="l" defTabSz="609600" rtl="0" eaLnBrk="1" latinLnBrk="0" hangingPunct="1">
        <a:spcBef>
          <a:spcPts val="130"/>
        </a:spcBef>
        <a:buFont typeface="Arial" panose="020B0604020202020204"/>
        <a:buChar char="»"/>
        <a:defRPr sz="2665" kern="1200">
          <a:solidFill>
            <a:schemeClr val="tx1"/>
          </a:solidFill>
          <a:latin typeface="Arial" panose="020B0604020202020204"/>
          <a:ea typeface="+mn-ea"/>
          <a:cs typeface="+mn-cs"/>
        </a:defRPr>
      </a:lvl5pPr>
      <a:lvl6pPr marL="3352800" indent="-304800" algn="l" defTabSz="609600" rtl="0" eaLnBrk="1" latinLnBrk="0" hangingPunct="1">
        <a:spcBef>
          <a:spcPts val="130"/>
        </a:spcBef>
        <a:buFont typeface="Arial" panose="020B0604020202020204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609600" rtl="0" eaLnBrk="1" latinLnBrk="0" hangingPunct="1">
        <a:spcBef>
          <a:spcPts val="130"/>
        </a:spcBef>
        <a:buFont typeface="Arial" panose="020B0604020202020204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609600" rtl="0" eaLnBrk="1" latinLnBrk="0" hangingPunct="1">
        <a:spcBef>
          <a:spcPts val="130"/>
        </a:spcBef>
        <a:buFont typeface="Arial" panose="020B0604020202020204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609600" rtl="0" eaLnBrk="1" latinLnBrk="0" hangingPunct="1">
        <a:spcBef>
          <a:spcPts val="130"/>
        </a:spcBef>
        <a:buFont typeface="Arial" panose="020B0604020202020204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tags" Target="../tags/tag16.xml"/><Relationship Id="rId8" Type="http://schemas.openxmlformats.org/officeDocument/2006/relationships/tags" Target="../tags/tag15.xml"/><Relationship Id="rId7" Type="http://schemas.openxmlformats.org/officeDocument/2006/relationships/tags" Target="../tags/tag14.xml"/><Relationship Id="rId6" Type="http://schemas.openxmlformats.org/officeDocument/2006/relationships/tags" Target="../tags/tag13.xml"/><Relationship Id="rId5" Type="http://schemas.openxmlformats.org/officeDocument/2006/relationships/image" Target="../media/image18.png"/><Relationship Id="rId4" Type="http://schemas.openxmlformats.org/officeDocument/2006/relationships/tags" Target="../tags/tag12.xml"/><Relationship Id="rId3" Type="http://schemas.openxmlformats.org/officeDocument/2006/relationships/tags" Target="../tags/tag11.xml"/><Relationship Id="rId2" Type="http://schemas.openxmlformats.org/officeDocument/2006/relationships/image" Target="../media/image17.png"/><Relationship Id="rId11" Type="http://schemas.openxmlformats.org/officeDocument/2006/relationships/notesSlide" Target="../notesSlides/notesSlide2.xml"/><Relationship Id="rId10" Type="http://schemas.openxmlformats.org/officeDocument/2006/relationships/slideLayout" Target="../slideLayouts/slideLayout6.xml"/><Relationship Id="rId1" Type="http://schemas.openxmlformats.org/officeDocument/2006/relationships/tags" Target="../tags/tag10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.xml"/><Relationship Id="rId7" Type="http://schemas.openxmlformats.org/officeDocument/2006/relationships/tags" Target="../tags/tag2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image" Target="../media/image20.jpeg"/><Relationship Id="rId3" Type="http://schemas.openxmlformats.org/officeDocument/2006/relationships/tags" Target="../tags/tag18.xml"/><Relationship Id="rId2" Type="http://schemas.openxmlformats.org/officeDocument/2006/relationships/image" Target="../media/image19.png"/><Relationship Id="rId1" Type="http://schemas.openxmlformats.org/officeDocument/2006/relationships/tags" Target="../tags/tag17.xml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tags" Target="../tags/tag22.xml"/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6.xml"/><Relationship Id="rId3" Type="http://schemas.openxmlformats.org/officeDocument/2006/relationships/tags" Target="../tags/tag24.xml"/><Relationship Id="rId2" Type="http://schemas.openxmlformats.org/officeDocument/2006/relationships/image" Target="../media/image24.png"/><Relationship Id="rId1" Type="http://schemas.openxmlformats.org/officeDocument/2006/relationships/tags" Target="../tags/tag23.xml"/></Relationships>
</file>

<file path=ppt/slides/_rels/slide1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6.xml"/><Relationship Id="rId4" Type="http://schemas.openxmlformats.org/officeDocument/2006/relationships/tags" Target="../tags/tag25.xml"/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tags" Target="../tags/tag26.xml"/><Relationship Id="rId1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6.xml"/><Relationship Id="rId5" Type="http://schemas.openxmlformats.org/officeDocument/2006/relationships/tags" Target="../tags/tag28.xml"/><Relationship Id="rId4" Type="http://schemas.openxmlformats.org/officeDocument/2006/relationships/image" Target="../media/image30.png"/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tags" Target="../tags/tag27.xml"/></Relationships>
</file>

<file path=ppt/slides/_rels/slide1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6.xml"/><Relationship Id="rId4" Type="http://schemas.openxmlformats.org/officeDocument/2006/relationships/tags" Target="../tags/tag29.xml"/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6.xml"/><Relationship Id="rId3" Type="http://schemas.openxmlformats.org/officeDocument/2006/relationships/tags" Target="../tags/tag30.xml"/><Relationship Id="rId2" Type="http://schemas.openxmlformats.org/officeDocument/2006/relationships/image" Target="../media/image35.png"/><Relationship Id="rId1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tags" Target="../tags/tag31.xml"/><Relationship Id="rId1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6.xml"/><Relationship Id="rId3" Type="http://schemas.openxmlformats.org/officeDocument/2006/relationships/tags" Target="../tags/tag2.xml"/><Relationship Id="rId2" Type="http://schemas.openxmlformats.org/officeDocument/2006/relationships/image" Target="../media/image3.png"/><Relationship Id="rId1" Type="http://schemas.openxmlformats.org/officeDocument/2006/relationships/tags" Target="../tags/tag1.xml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6.xml"/><Relationship Id="rId3" Type="http://schemas.openxmlformats.org/officeDocument/2006/relationships/tags" Target="../tags/tag32.xml"/><Relationship Id="rId2" Type="http://schemas.openxmlformats.org/officeDocument/2006/relationships/image" Target="../media/image37.png"/><Relationship Id="rId1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3.xml"/><Relationship Id="rId7" Type="http://schemas.openxmlformats.org/officeDocument/2006/relationships/slideLayout" Target="../slideLayouts/slideLayout6.xml"/><Relationship Id="rId6" Type="http://schemas.openxmlformats.org/officeDocument/2006/relationships/tags" Target="../tags/tag33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image" Target="../media/image38.png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6.xml"/><Relationship Id="rId3" Type="http://schemas.openxmlformats.org/officeDocument/2006/relationships/tags" Target="../tags/tag34.xml"/><Relationship Id="rId2" Type="http://schemas.openxmlformats.org/officeDocument/2006/relationships/image" Target="../media/image44.png"/><Relationship Id="rId1" Type="http://schemas.openxmlformats.org/officeDocument/2006/relationships/image" Target="../media/image4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tags" Target="../tags/tag35.xml"/><Relationship Id="rId1" Type="http://schemas.openxmlformats.org/officeDocument/2006/relationships/image" Target="../media/image25.png"/></Relationships>
</file>

<file path=ppt/slides/_rels/slide2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6.xml"/><Relationship Id="rId8" Type="http://schemas.openxmlformats.org/officeDocument/2006/relationships/tags" Target="../tags/tag36.xml"/><Relationship Id="rId7" Type="http://schemas.openxmlformats.org/officeDocument/2006/relationships/image" Target="../media/image51.png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image" Target="../media/image45.png"/></Relationships>
</file>

<file path=ppt/slides/_rels/slide2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6.xml"/><Relationship Id="rId3" Type="http://schemas.openxmlformats.org/officeDocument/2006/relationships/tags" Target="../tags/tag37.xml"/><Relationship Id="rId2" Type="http://schemas.openxmlformats.org/officeDocument/2006/relationships/image" Target="../media/image53.png"/><Relationship Id="rId1" Type="http://schemas.openxmlformats.org/officeDocument/2006/relationships/image" Target="../media/image52.png"/></Relationships>
</file>

<file path=ppt/slides/_rels/slide2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6.xml"/><Relationship Id="rId3" Type="http://schemas.openxmlformats.org/officeDocument/2006/relationships/tags" Target="../tags/tag38.xml"/><Relationship Id="rId2" Type="http://schemas.openxmlformats.org/officeDocument/2006/relationships/image" Target="../media/image55.png"/><Relationship Id="rId1" Type="http://schemas.openxmlformats.org/officeDocument/2006/relationships/image" Target="../media/image54.png"/></Relationships>
</file>

<file path=ppt/slides/_rels/slide2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6.xml"/><Relationship Id="rId5" Type="http://schemas.openxmlformats.org/officeDocument/2006/relationships/tags" Target="../tags/tag39.xml"/><Relationship Id="rId4" Type="http://schemas.openxmlformats.org/officeDocument/2006/relationships/image" Target="../media/image59.png"/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image" Target="../media/image56.png"/></Relationships>
</file>

<file path=ppt/slides/_rels/slide2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6.xml"/><Relationship Id="rId4" Type="http://schemas.openxmlformats.org/officeDocument/2006/relationships/tags" Target="../tags/tag40.xml"/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image" Target="../media/image60.png"/></Relationships>
</file>

<file path=ppt/slides/_rels/slide2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6.xml"/><Relationship Id="rId4" Type="http://schemas.openxmlformats.org/officeDocument/2006/relationships/tags" Target="../tags/tag41.xml"/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image" Target="../media/image6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6.xml"/><Relationship Id="rId5" Type="http://schemas.openxmlformats.org/officeDocument/2006/relationships/tags" Target="../tags/tag42.xml"/><Relationship Id="rId4" Type="http://schemas.openxmlformats.org/officeDocument/2006/relationships/image" Target="../media/image69.png"/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image" Target="../media/image66.png"/></Relationships>
</file>

<file path=ppt/slides/_rels/slide3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tags" Target="../tags/tag43.xml"/><Relationship Id="rId2" Type="http://schemas.openxmlformats.org/officeDocument/2006/relationships/image" Target="../media/image71.png"/><Relationship Id="rId1" Type="http://schemas.openxmlformats.org/officeDocument/2006/relationships/image" Target="../media/image70.png"/></Relationships>
</file>

<file path=ppt/slides/_rels/slide3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tags" Target="../tags/tag44.xml"/><Relationship Id="rId3" Type="http://schemas.openxmlformats.org/officeDocument/2006/relationships/image" Target="../media/image72.png"/><Relationship Id="rId2" Type="http://schemas.openxmlformats.org/officeDocument/2006/relationships/chart" Target="../charts/chart2.xml"/><Relationship Id="rId1" Type="http://schemas.openxmlformats.org/officeDocument/2006/relationships/chart" Target="../charts/chart1.xml"/></Relationships>
</file>

<file path=ppt/slides/_rels/slide3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6.xml"/><Relationship Id="rId4" Type="http://schemas.openxmlformats.org/officeDocument/2006/relationships/tags" Target="../tags/tag45.xml"/><Relationship Id="rId3" Type="http://schemas.openxmlformats.org/officeDocument/2006/relationships/image" Target="../media/image75.jpeg"/><Relationship Id="rId2" Type="http://schemas.openxmlformats.org/officeDocument/2006/relationships/image" Target="../media/image74.png"/><Relationship Id="rId1" Type="http://schemas.openxmlformats.org/officeDocument/2006/relationships/image" Target="../media/image73.png"/></Relationships>
</file>

<file path=ppt/slides/_rels/slide3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6.xml"/><Relationship Id="rId5" Type="http://schemas.openxmlformats.org/officeDocument/2006/relationships/tags" Target="../tags/tag47.xml"/><Relationship Id="rId4" Type="http://schemas.openxmlformats.org/officeDocument/2006/relationships/tags" Target="../tags/tag46.xml"/><Relationship Id="rId3" Type="http://schemas.openxmlformats.org/officeDocument/2006/relationships/image" Target="../media/image78.png"/><Relationship Id="rId2" Type="http://schemas.openxmlformats.org/officeDocument/2006/relationships/image" Target="../media/image77.jpeg"/><Relationship Id="rId1" Type="http://schemas.openxmlformats.org/officeDocument/2006/relationships/image" Target="../media/image76.jpeg"/></Relationships>
</file>

<file path=ppt/slides/_rels/slide35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6.xml"/><Relationship Id="rId6" Type="http://schemas.openxmlformats.org/officeDocument/2006/relationships/tags" Target="../tags/tag48.xml"/><Relationship Id="rId5" Type="http://schemas.openxmlformats.org/officeDocument/2006/relationships/image" Target="../media/image83.png"/><Relationship Id="rId4" Type="http://schemas.openxmlformats.org/officeDocument/2006/relationships/image" Target="../media/image82.png"/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image" Target="../media/image79.png"/></Relationships>
</file>

<file path=ppt/slides/_rels/slide3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6.xml"/><Relationship Id="rId3" Type="http://schemas.openxmlformats.org/officeDocument/2006/relationships/tags" Target="../tags/tag49.xml"/><Relationship Id="rId2" Type="http://schemas.openxmlformats.org/officeDocument/2006/relationships/image" Target="../media/image85.png"/><Relationship Id="rId1" Type="http://schemas.openxmlformats.org/officeDocument/2006/relationships/image" Target="../media/image84.png"/></Relationships>
</file>

<file path=ppt/slides/_rels/slide3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6.xml"/><Relationship Id="rId3" Type="http://schemas.openxmlformats.org/officeDocument/2006/relationships/tags" Target="../tags/tag50.xml"/><Relationship Id="rId2" Type="http://schemas.openxmlformats.org/officeDocument/2006/relationships/image" Target="../media/image87.png"/><Relationship Id="rId1" Type="http://schemas.openxmlformats.org/officeDocument/2006/relationships/image" Target="../media/image86.png"/></Relationships>
</file>

<file path=ppt/slides/_rels/slide3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6.xml"/><Relationship Id="rId5" Type="http://schemas.openxmlformats.org/officeDocument/2006/relationships/tags" Target="../tags/tag51.xml"/><Relationship Id="rId4" Type="http://schemas.openxmlformats.org/officeDocument/2006/relationships/image" Target="../media/image91.png"/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image" Target="../media/image88.png"/></Relationships>
</file>

<file path=ppt/slides/_rels/slide3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6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image" Target="../media/image92.pn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6.xml"/><Relationship Id="rId3" Type="http://schemas.openxmlformats.org/officeDocument/2006/relationships/tags" Target="../tags/tag4.xml"/><Relationship Id="rId2" Type="http://schemas.openxmlformats.org/officeDocument/2006/relationships/tags" Target="../tags/tag3.xml"/><Relationship Id="rId1" Type="http://schemas.openxmlformats.org/officeDocument/2006/relationships/image" Target="../media/image4.jpeg"/></Relationships>
</file>

<file path=ppt/slides/_rels/slide40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6.xml"/><Relationship Id="rId6" Type="http://schemas.openxmlformats.org/officeDocument/2006/relationships/tags" Target="../tags/tag54.xml"/><Relationship Id="rId5" Type="http://schemas.openxmlformats.org/officeDocument/2006/relationships/image" Target="../media/image97.png"/><Relationship Id="rId4" Type="http://schemas.openxmlformats.org/officeDocument/2006/relationships/image" Target="../media/image96.png"/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image" Target="../media/image93.png"/></Relationships>
</file>

<file path=ppt/slides/_rels/slide4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6.xml"/><Relationship Id="rId4" Type="http://schemas.openxmlformats.org/officeDocument/2006/relationships/tags" Target="../tags/tag55.xml"/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image" Target="../media/image98.png"/></Relationships>
</file>

<file path=ppt/slides/_rels/slide42.xml.rels><?xml version="1.0" encoding="UTF-8" standalone="yes"?>
<Relationships xmlns="http://schemas.openxmlformats.org/package/2006/relationships"><Relationship Id="rId9" Type="http://schemas.openxmlformats.org/officeDocument/2006/relationships/tags" Target="../tags/tag64.xml"/><Relationship Id="rId8" Type="http://schemas.openxmlformats.org/officeDocument/2006/relationships/tags" Target="../tags/tag63.xml"/><Relationship Id="rId7" Type="http://schemas.openxmlformats.org/officeDocument/2006/relationships/tags" Target="../tags/tag62.xml"/><Relationship Id="rId6" Type="http://schemas.openxmlformats.org/officeDocument/2006/relationships/tags" Target="../tags/tag61.xml"/><Relationship Id="rId5" Type="http://schemas.openxmlformats.org/officeDocument/2006/relationships/tags" Target="../tags/tag60.xml"/><Relationship Id="rId4" Type="http://schemas.openxmlformats.org/officeDocument/2006/relationships/tags" Target="../tags/tag59.xml"/><Relationship Id="rId3" Type="http://schemas.openxmlformats.org/officeDocument/2006/relationships/tags" Target="../tags/tag58.xml"/><Relationship Id="rId2" Type="http://schemas.openxmlformats.org/officeDocument/2006/relationships/tags" Target="../tags/tag57.xml"/><Relationship Id="rId19" Type="http://schemas.openxmlformats.org/officeDocument/2006/relationships/slideLayout" Target="../slideLayouts/slideLayout6.xml"/><Relationship Id="rId18" Type="http://schemas.openxmlformats.org/officeDocument/2006/relationships/tags" Target="../tags/tag73.xml"/><Relationship Id="rId17" Type="http://schemas.openxmlformats.org/officeDocument/2006/relationships/tags" Target="../tags/tag72.xml"/><Relationship Id="rId16" Type="http://schemas.openxmlformats.org/officeDocument/2006/relationships/tags" Target="../tags/tag71.xml"/><Relationship Id="rId15" Type="http://schemas.openxmlformats.org/officeDocument/2006/relationships/tags" Target="../tags/tag70.xml"/><Relationship Id="rId14" Type="http://schemas.openxmlformats.org/officeDocument/2006/relationships/tags" Target="../tags/tag69.xml"/><Relationship Id="rId13" Type="http://schemas.openxmlformats.org/officeDocument/2006/relationships/tags" Target="../tags/tag68.xml"/><Relationship Id="rId12" Type="http://schemas.openxmlformats.org/officeDocument/2006/relationships/tags" Target="../tags/tag67.xml"/><Relationship Id="rId11" Type="http://schemas.openxmlformats.org/officeDocument/2006/relationships/tags" Target="../tags/tag66.xml"/><Relationship Id="rId10" Type="http://schemas.openxmlformats.org/officeDocument/2006/relationships/tags" Target="../tags/tag65.xml"/><Relationship Id="rId1" Type="http://schemas.openxmlformats.org/officeDocument/2006/relationships/tags" Target="../tags/tag56.xml"/></Relationships>
</file>

<file path=ppt/slides/_rels/slide43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6.xml"/><Relationship Id="rId6" Type="http://schemas.openxmlformats.org/officeDocument/2006/relationships/tags" Target="../tags/tag74.xml"/><Relationship Id="rId5" Type="http://schemas.openxmlformats.org/officeDocument/2006/relationships/image" Target="../media/image103.png"/><Relationship Id="rId4" Type="http://schemas.openxmlformats.org/officeDocument/2006/relationships/image" Target="../media/image2.svg"/><Relationship Id="rId3" Type="http://schemas.openxmlformats.org/officeDocument/2006/relationships/image" Target="../media/image102.png"/><Relationship Id="rId2" Type="http://schemas.openxmlformats.org/officeDocument/2006/relationships/image" Target="../media/image1.svg"/><Relationship Id="rId1" Type="http://schemas.openxmlformats.org/officeDocument/2006/relationships/image" Target="../media/image101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tags" Target="../tags/tag75.xml"/></Relationships>
</file>

<file path=ppt/slides/_rels/slide4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6.xml"/><Relationship Id="rId3" Type="http://schemas.openxmlformats.org/officeDocument/2006/relationships/tags" Target="../tags/tag76.xml"/><Relationship Id="rId2" Type="http://schemas.openxmlformats.org/officeDocument/2006/relationships/image" Target="../media/image89.png"/><Relationship Id="rId1" Type="http://schemas.openxmlformats.org/officeDocument/2006/relationships/image" Target="../media/image104.png"/></Relationships>
</file>

<file path=ppt/slides/_rels/slide4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6.xml"/><Relationship Id="rId5" Type="http://schemas.openxmlformats.org/officeDocument/2006/relationships/tags" Target="../tags/tag77.xml"/><Relationship Id="rId4" Type="http://schemas.openxmlformats.org/officeDocument/2006/relationships/image" Target="../media/image108.jpeg"/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image" Target="../media/image105.jpeg"/></Relationships>
</file>

<file path=ppt/slides/_rels/slide47.xml.rels><?xml version="1.0" encoding="UTF-8" standalone="yes"?>
<Relationships xmlns="http://schemas.openxmlformats.org/package/2006/relationships"><Relationship Id="rId9" Type="http://schemas.openxmlformats.org/officeDocument/2006/relationships/image" Target="../media/image116.png"/><Relationship Id="rId8" Type="http://schemas.openxmlformats.org/officeDocument/2006/relationships/image" Target="../media/image115.png"/><Relationship Id="rId7" Type="http://schemas.openxmlformats.org/officeDocument/2006/relationships/image" Target="../media/image114.png"/><Relationship Id="rId6" Type="http://schemas.openxmlformats.org/officeDocument/2006/relationships/image" Target="../media/image113.png"/><Relationship Id="rId5" Type="http://schemas.openxmlformats.org/officeDocument/2006/relationships/image" Target="../media/image112.png"/><Relationship Id="rId4" Type="http://schemas.openxmlformats.org/officeDocument/2006/relationships/image" Target="../media/image111.png"/><Relationship Id="rId3" Type="http://schemas.openxmlformats.org/officeDocument/2006/relationships/image" Target="../media/image110.png"/><Relationship Id="rId2" Type="http://schemas.openxmlformats.org/officeDocument/2006/relationships/image" Target="../media/image109.png"/><Relationship Id="rId14" Type="http://schemas.openxmlformats.org/officeDocument/2006/relationships/slideLayout" Target="../slideLayouts/slideLayout6.xml"/><Relationship Id="rId13" Type="http://schemas.openxmlformats.org/officeDocument/2006/relationships/tags" Target="../tags/tag79.xml"/><Relationship Id="rId12" Type="http://schemas.openxmlformats.org/officeDocument/2006/relationships/image" Target="../media/image119.png"/><Relationship Id="rId11" Type="http://schemas.openxmlformats.org/officeDocument/2006/relationships/image" Target="../media/image118.png"/><Relationship Id="rId10" Type="http://schemas.openxmlformats.org/officeDocument/2006/relationships/image" Target="../media/image117.png"/><Relationship Id="rId1" Type="http://schemas.openxmlformats.org/officeDocument/2006/relationships/tags" Target="../tags/tag78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.jpe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6.xml"/><Relationship Id="rId3" Type="http://schemas.openxmlformats.org/officeDocument/2006/relationships/tags" Target="../tags/tag5.xml"/><Relationship Id="rId2" Type="http://schemas.openxmlformats.org/officeDocument/2006/relationships/image" Target="../media/image6.jpeg"/><Relationship Id="rId1" Type="http://schemas.openxmlformats.org/officeDocument/2006/relationships/image" Target="../media/image5.jpe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6.xml"/><Relationship Id="rId3" Type="http://schemas.openxmlformats.org/officeDocument/2006/relationships/image" Target="../media/image120.png"/><Relationship Id="rId2" Type="http://schemas.openxmlformats.org/officeDocument/2006/relationships/image" Target="../media/image33.png"/><Relationship Id="rId1" Type="http://schemas.openxmlformats.org/officeDocument/2006/relationships/tags" Target="../tags/tag80.xml"/></Relationships>
</file>

<file path=ppt/slides/_rels/slide5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6.xml"/><Relationship Id="rId5" Type="http://schemas.openxmlformats.org/officeDocument/2006/relationships/image" Target="../media/image125.png"/><Relationship Id="rId4" Type="http://schemas.openxmlformats.org/officeDocument/2006/relationships/image" Target="../media/image124.png"/><Relationship Id="rId3" Type="http://schemas.openxmlformats.org/officeDocument/2006/relationships/image" Target="../media/image123.png"/><Relationship Id="rId2" Type="http://schemas.openxmlformats.org/officeDocument/2006/relationships/image" Target="../media/image122.png"/><Relationship Id="rId1" Type="http://schemas.openxmlformats.org/officeDocument/2006/relationships/image" Target="../media/image121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71.png"/></Relationships>
</file>

<file path=ppt/slides/_rels/slide5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129.png"/><Relationship Id="rId3" Type="http://schemas.openxmlformats.org/officeDocument/2006/relationships/image" Target="../media/image128.png"/><Relationship Id="rId2" Type="http://schemas.openxmlformats.org/officeDocument/2006/relationships/image" Target="../media/image127.png"/><Relationship Id="rId1" Type="http://schemas.openxmlformats.org/officeDocument/2006/relationships/image" Target="../media/image126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31.png"/><Relationship Id="rId1" Type="http://schemas.openxmlformats.org/officeDocument/2006/relationships/image" Target="../media/image130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32.png"/><Relationship Id="rId1" Type="http://schemas.openxmlformats.org/officeDocument/2006/relationships/chart" Target="../charts/chart3.xml"/></Relationships>
</file>

<file path=ppt/slides/_rels/slide5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34.png"/><Relationship Id="rId2" Type="http://schemas.openxmlformats.org/officeDocument/2006/relationships/image" Target="../media/image132.png"/><Relationship Id="rId1" Type="http://schemas.openxmlformats.org/officeDocument/2006/relationships/image" Target="../media/image133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36.png"/><Relationship Id="rId1" Type="http://schemas.openxmlformats.org/officeDocument/2006/relationships/image" Target="../media/image135.png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6.xml"/><Relationship Id="rId4" Type="http://schemas.openxmlformats.org/officeDocument/2006/relationships/tags" Target="../tags/tag6.xml"/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image" Target="../media/image7.jpeg"/></Relationships>
</file>

<file path=ppt/slides/_rels/slide60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140.png"/><Relationship Id="rId4" Type="http://schemas.openxmlformats.org/officeDocument/2006/relationships/image" Target="../media/image139.png"/><Relationship Id="rId3" Type="http://schemas.openxmlformats.org/officeDocument/2006/relationships/image" Target="../media/image138.png"/><Relationship Id="rId2" Type="http://schemas.openxmlformats.org/officeDocument/2006/relationships/image" Target="../media/image137.png"/><Relationship Id="rId1" Type="http://schemas.openxmlformats.org/officeDocument/2006/relationships/chart" Target="../charts/chart4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61.png"/><Relationship Id="rId1" Type="http://schemas.openxmlformats.org/officeDocument/2006/relationships/image" Target="../media/image141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143.png"/><Relationship Id="rId1" Type="http://schemas.openxmlformats.org/officeDocument/2006/relationships/image" Target="../media/image142.pn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144.png"/></Relationships>
</file>

<file path=ppt/slides/_rels/slide6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6.xml"/><Relationship Id="rId3" Type="http://schemas.openxmlformats.org/officeDocument/2006/relationships/image" Target="../media/image147.png"/><Relationship Id="rId2" Type="http://schemas.openxmlformats.org/officeDocument/2006/relationships/image" Target="../media/image146.png"/><Relationship Id="rId1" Type="http://schemas.openxmlformats.org/officeDocument/2006/relationships/image" Target="../media/image145.png"/></Relationships>
</file>

<file path=ppt/slides/_rels/slide6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7.xml"/><Relationship Id="rId4" Type="http://schemas.openxmlformats.org/officeDocument/2006/relationships/image" Target="../media/image65.png"/><Relationship Id="rId3" Type="http://schemas.openxmlformats.org/officeDocument/2006/relationships/image" Target="../media/image149.png"/><Relationship Id="rId2" Type="http://schemas.openxmlformats.org/officeDocument/2006/relationships/image" Target="../media/image148.png"/><Relationship Id="rId1" Type="http://schemas.openxmlformats.org/officeDocument/2006/relationships/image" Target="../media/image64.png"/></Relationships>
</file>

<file path=ppt/slides/_rels/slide6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.xml"/><Relationship Id="rId3" Type="http://schemas.openxmlformats.org/officeDocument/2006/relationships/slideLayout" Target="../slideLayouts/slideLayout17.xml"/><Relationship Id="rId2" Type="http://schemas.openxmlformats.org/officeDocument/2006/relationships/image" Target="../media/image151.png"/><Relationship Id="rId1" Type="http://schemas.openxmlformats.org/officeDocument/2006/relationships/image" Target="../media/image150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7.xml"/><Relationship Id="rId1" Type="http://schemas.openxmlformats.org/officeDocument/2006/relationships/image" Target="../media/image152.png"/></Relationships>
</file>

<file path=ppt/slides/_rels/slide6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7.xml"/><Relationship Id="rId3" Type="http://schemas.openxmlformats.org/officeDocument/2006/relationships/slideLayout" Target="../slideLayouts/slideLayout17.xml"/><Relationship Id="rId2" Type="http://schemas.openxmlformats.org/officeDocument/2006/relationships/image" Target="../media/image154.png"/><Relationship Id="rId1" Type="http://schemas.openxmlformats.org/officeDocument/2006/relationships/image" Target="../media/image153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156.png"/><Relationship Id="rId1" Type="http://schemas.openxmlformats.org/officeDocument/2006/relationships/image" Target="../media/image155.png"/></Relationships>
</file>

<file path=ppt/slides/_rels/slide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6.xml"/><Relationship Id="rId5" Type="http://schemas.openxmlformats.org/officeDocument/2006/relationships/tags" Target="../tags/tag7.xml"/><Relationship Id="rId4" Type="http://schemas.openxmlformats.org/officeDocument/2006/relationships/image" Target="../media/image13.png"/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image" Target="../media/image10.png"/></Relationships>
</file>

<file path=ppt/slides/_rels/slide7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6.xml"/><Relationship Id="rId3" Type="http://schemas.openxmlformats.org/officeDocument/2006/relationships/image" Target="../media/image159.png"/><Relationship Id="rId2" Type="http://schemas.openxmlformats.org/officeDocument/2006/relationships/image" Target="../media/image158.png"/><Relationship Id="rId1" Type="http://schemas.openxmlformats.org/officeDocument/2006/relationships/image" Target="../media/image157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161.png"/><Relationship Id="rId1" Type="http://schemas.openxmlformats.org/officeDocument/2006/relationships/image" Target="../media/image160.png"/></Relationships>
</file>

<file path=ppt/slides/_rels/slide7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6.xml"/><Relationship Id="rId3" Type="http://schemas.openxmlformats.org/officeDocument/2006/relationships/image" Target="../media/image163.jpeg"/><Relationship Id="rId2" Type="http://schemas.openxmlformats.org/officeDocument/2006/relationships/image" Target="../media/image87.png"/><Relationship Id="rId1" Type="http://schemas.openxmlformats.org/officeDocument/2006/relationships/image" Target="../media/image162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165.jpeg"/><Relationship Id="rId1" Type="http://schemas.openxmlformats.org/officeDocument/2006/relationships/image" Target="../media/image164.jpeg"/></Relationships>
</file>

<file path=ppt/slides/_rels/slide7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6.xml"/><Relationship Id="rId3" Type="http://schemas.openxmlformats.org/officeDocument/2006/relationships/image" Target="../media/image168.png"/><Relationship Id="rId2" Type="http://schemas.openxmlformats.org/officeDocument/2006/relationships/image" Target="../media/image167.jpeg"/><Relationship Id="rId1" Type="http://schemas.openxmlformats.org/officeDocument/2006/relationships/image" Target="../media/image166.png"/></Relationships>
</file>

<file path=ppt/slides/_rels/slide7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6.xml"/><Relationship Id="rId5" Type="http://schemas.openxmlformats.org/officeDocument/2006/relationships/image" Target="../media/image173.png"/><Relationship Id="rId4" Type="http://schemas.openxmlformats.org/officeDocument/2006/relationships/image" Target="../media/image172.png"/><Relationship Id="rId3" Type="http://schemas.openxmlformats.org/officeDocument/2006/relationships/image" Target="../media/image171.png"/><Relationship Id="rId2" Type="http://schemas.openxmlformats.org/officeDocument/2006/relationships/image" Target="../media/image170.png"/><Relationship Id="rId1" Type="http://schemas.openxmlformats.org/officeDocument/2006/relationships/image" Target="../media/image169.jpeg"/></Relationships>
</file>

<file path=ppt/slides/_rels/slide7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6.xml"/><Relationship Id="rId3" Type="http://schemas.openxmlformats.org/officeDocument/2006/relationships/image" Target="../media/image93.png"/><Relationship Id="rId2" Type="http://schemas.openxmlformats.org/officeDocument/2006/relationships/image" Target="../media/image172.png"/><Relationship Id="rId1" Type="http://schemas.openxmlformats.org/officeDocument/2006/relationships/image" Target="../media/image174.png"/></Relationships>
</file>

<file path=ppt/slides/_rels/slide7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.xml"/><Relationship Id="rId7" Type="http://schemas.openxmlformats.org/officeDocument/2006/relationships/image" Target="../media/image181.png"/><Relationship Id="rId6" Type="http://schemas.openxmlformats.org/officeDocument/2006/relationships/image" Target="../media/image180.png"/><Relationship Id="rId5" Type="http://schemas.openxmlformats.org/officeDocument/2006/relationships/image" Target="../media/image179.png"/><Relationship Id="rId4" Type="http://schemas.openxmlformats.org/officeDocument/2006/relationships/image" Target="../media/image178.png"/><Relationship Id="rId3" Type="http://schemas.openxmlformats.org/officeDocument/2006/relationships/image" Target="../media/image177.png"/><Relationship Id="rId2" Type="http://schemas.openxmlformats.org/officeDocument/2006/relationships/image" Target="../media/image176.png"/><Relationship Id="rId1" Type="http://schemas.openxmlformats.org/officeDocument/2006/relationships/image" Target="../media/image175.png"/></Relationships>
</file>

<file path=ppt/slides/_rels/slide7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6.xml"/><Relationship Id="rId3" Type="http://schemas.openxmlformats.org/officeDocument/2006/relationships/image" Target="../media/image184.png"/><Relationship Id="rId2" Type="http://schemas.openxmlformats.org/officeDocument/2006/relationships/image" Target="../media/image183.png"/><Relationship Id="rId1" Type="http://schemas.openxmlformats.org/officeDocument/2006/relationships/image" Target="../media/image182.png"/></Relationships>
</file>

<file path=ppt/slides/_rels/slide7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6.xml"/><Relationship Id="rId4" Type="http://schemas.openxmlformats.org/officeDocument/2006/relationships/image" Target="../media/image188.png"/><Relationship Id="rId3" Type="http://schemas.openxmlformats.org/officeDocument/2006/relationships/image" Target="../media/image187.png"/><Relationship Id="rId2" Type="http://schemas.openxmlformats.org/officeDocument/2006/relationships/image" Target="../media/image186.png"/><Relationship Id="rId1" Type="http://schemas.openxmlformats.org/officeDocument/2006/relationships/image" Target="../media/image18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tags" Target="../tags/tag8.xml"/><Relationship Id="rId1" Type="http://schemas.openxmlformats.org/officeDocument/2006/relationships/image" Target="../media/image14.jpe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190.png"/><Relationship Id="rId1" Type="http://schemas.openxmlformats.org/officeDocument/2006/relationships/image" Target="../media/image189.pn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9.xml"/><Relationship Id="rId2" Type="http://schemas.openxmlformats.org/officeDocument/2006/relationships/image" Target="../media/image16.jpeg"/><Relationship Id="rId1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 cstate="print"/>
          <a:stretch>
            <a:fillRect r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165100" y="1954107"/>
            <a:ext cx="6335607" cy="1333500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3200" dirty="0">
                <a:ln w="13462">
                  <a:noFill/>
                  <a:prstDash val="solid"/>
                </a:ln>
                <a:solidFill>
                  <a:schemeClr val="bg1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Innovative Design and Optimization of Arithmetic Circuits in Quantum Computing</a:t>
            </a:r>
            <a:endParaRPr lang="en-US" sz="3200" dirty="0">
              <a:ln w="13462">
                <a:noFill/>
                <a:prstDash val="solid"/>
              </a:ln>
              <a:solidFill>
                <a:schemeClr val="bg1"/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sp>
        <p:nvSpPr>
          <p:cNvPr id="5" name="Title 1"/>
          <p:cNvSpPr>
            <a:spLocks noGrp="1"/>
          </p:cNvSpPr>
          <p:nvPr/>
        </p:nvSpPr>
        <p:spPr>
          <a:xfrm>
            <a:off x="-647700" y="4308687"/>
            <a:ext cx="7048500" cy="1777153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l" defTabSz="609600" rtl="0" eaLnBrk="1" latinLnBrk="0" hangingPunct="1">
              <a:spcBef>
                <a:spcPct val="0"/>
              </a:spcBef>
              <a:buNone/>
              <a:defRPr sz="5865" kern="1200">
                <a:solidFill>
                  <a:schemeClr val="tx1"/>
                </a:solidFill>
                <a:latin typeface="Arial" panose="020B0604020202020204"/>
                <a:ea typeface="+mj-ea"/>
                <a:cs typeface="+mj-cs"/>
              </a:defRPr>
            </a:lvl1pPr>
          </a:lstStyle>
          <a:p>
            <a:pPr algn="ctr"/>
            <a:br>
              <a:rPr lang="en-US" sz="2400" dirty="0">
                <a:ln>
                  <a:noFill/>
                </a:ln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charset="0"/>
                <a:cs typeface="Times New Roman" panose="02020603050405020304" charset="0"/>
              </a:rPr>
            </a:br>
            <a:r>
              <a:rPr lang="en-US" sz="2135" dirty="0">
                <a:ln w="13462">
                  <a:noFill/>
                  <a:prstDash val="solid"/>
                </a:ln>
                <a:solidFill>
                  <a:schemeClr val="bg1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Siyi Wang</a:t>
            </a:r>
            <a:br>
              <a:rPr lang="en-US" sz="2135" dirty="0">
                <a:ln w="13462">
                  <a:noFill/>
                  <a:prstDash val="solid"/>
                </a:ln>
                <a:solidFill>
                  <a:schemeClr val="bg1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</a:br>
            <a:r>
              <a:rPr lang="en-US" sz="2135" dirty="0">
                <a:ln w="13462">
                  <a:noFill/>
                  <a:prstDash val="solid"/>
                </a:ln>
                <a:solidFill>
                  <a:schemeClr val="bg1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siyi002@e.ntu.edu.sg</a:t>
            </a:r>
            <a:br>
              <a:rPr lang="en-US" sz="2400" dirty="0">
                <a:ln>
                  <a:noFill/>
                </a:ln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charset="0"/>
                <a:cs typeface="Times New Roman" panose="02020603050405020304" charset="0"/>
              </a:rPr>
            </a:br>
            <a:r>
              <a:rPr lang="en-US" sz="2135" dirty="0">
                <a:ln w="13462">
                  <a:noFill/>
                  <a:prstDash val="solid"/>
                </a:ln>
                <a:solidFill>
                  <a:schemeClr val="bg1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College of Computing and Data Science</a:t>
            </a:r>
            <a:endParaRPr lang="en-US" sz="2135" dirty="0">
              <a:ln w="13462">
                <a:noFill/>
                <a:prstDash val="solid"/>
              </a:ln>
              <a:solidFill>
                <a:schemeClr val="bg1"/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Times New Roman" panose="02020603050405020304" charset="0"/>
              <a:cs typeface="Times New Roman" panose="02020603050405020304" charset="0"/>
            </a:endParaRPr>
          </a:p>
          <a:p>
            <a:pPr algn="ctr"/>
            <a:endParaRPr lang="en-US" sz="2400" dirty="0">
              <a:ln>
                <a:noFill/>
              </a:ln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Times New Roman" panose="02020603050405020304" charset="0"/>
              <a:cs typeface="Times New Roman" panose="02020603050405020304" charset="0"/>
            </a:endParaRPr>
          </a:p>
          <a:p>
            <a:pPr algn="ctr"/>
            <a:endParaRPr lang="en-US" sz="2400" dirty="0">
              <a:ln>
                <a:noFill/>
              </a:ln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p:transition advTm="51197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圆角矩形 44"/>
          <p:cNvSpPr/>
          <p:nvPr/>
        </p:nvSpPr>
        <p:spPr>
          <a:xfrm>
            <a:off x="80010" y="1685925"/>
            <a:ext cx="6122035" cy="4672965"/>
          </a:xfrm>
          <a:prstGeom prst="roundRect">
            <a:avLst>
              <a:gd name="adj" fmla="val 4633"/>
            </a:avLst>
          </a:prstGeom>
          <a:noFill/>
          <a:ln w="41275">
            <a:solidFill>
              <a:schemeClr val="tx1">
                <a:lumMod val="50000"/>
                <a:lumOff val="50000"/>
              </a:schemeClr>
            </a:solidFill>
            <a:prstDash val="sysDash"/>
          </a:ln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1">
                        <a:tint val="100000"/>
                        <a:shade val="100000"/>
                        <a:satMod val="130000"/>
                      </a:schemeClr>
                    </a:gs>
                    <a:gs pos="100000">
                      <a:schemeClr val="accent1">
                        <a:tint val="50000"/>
                        <a:shade val="100000"/>
                        <a:satMod val="350000"/>
                      </a:schemeClr>
                    </a:gs>
                  </a:gsLst>
                  <a:lin ang="16200000" scaled="0"/>
                </a:gradFill>
              </a14:hiddenFill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p>
            <a:endParaRPr lang="zh-CN" altLang="en-US"/>
          </a:p>
        </p:txBody>
      </p:sp>
      <p:pic>
        <p:nvPicPr>
          <p:cNvPr id="4" name="图片 3" descr="bits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 l="12328" r="74296" b="24110"/>
          <a:stretch>
            <a:fillRect/>
          </a:stretch>
        </p:blipFill>
        <p:spPr>
          <a:xfrm>
            <a:off x="287655" y="3032125"/>
            <a:ext cx="835660" cy="260032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9546590" y="5632450"/>
            <a:ext cx="2031365" cy="5683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100" b="1">
                <a:solidFill>
                  <a:srgbClr val="FF0000"/>
                </a:solidFill>
                <a:latin typeface="Times New Roman Bold" panose="02020603050405020304" charset="0"/>
                <a:cs typeface="Times New Roman Bold" panose="02020603050405020304" charset="0"/>
              </a:rPr>
              <a:t>Expensive!</a:t>
            </a:r>
            <a:endParaRPr lang="en-US" altLang="zh-CN" sz="3100" b="1">
              <a:solidFill>
                <a:srgbClr val="FF0000"/>
              </a:solidFill>
              <a:latin typeface="Times New Roman Bold" panose="02020603050405020304" charset="0"/>
              <a:cs typeface="Times New Roman Bold" panose="02020603050405020304" charset="0"/>
            </a:endParaRPr>
          </a:p>
        </p:txBody>
      </p:sp>
      <p:sp>
        <p:nvSpPr>
          <p:cNvPr id="10" name="矩形: 圆角 9"/>
          <p:cNvSpPr/>
          <p:nvPr>
            <p:custDataLst>
              <p:tags r:id="rId3"/>
            </p:custDataLst>
          </p:nvPr>
        </p:nvSpPr>
        <p:spPr>
          <a:xfrm>
            <a:off x="321733" y="194098"/>
            <a:ext cx="1002453" cy="854287"/>
          </a:xfrm>
          <a:prstGeom prst="roundRect">
            <a:avLst>
              <a:gd name="adj" fmla="val 4192"/>
            </a:avLst>
          </a:prstGeom>
          <a:solidFill>
            <a:srgbClr val="083A80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rgbClr val="577CCE">
              <a:shade val="50000"/>
            </a:srgbClr>
          </a:lnRef>
          <a:fillRef idx="1">
            <a:srgbClr val="577CCE"/>
          </a:fillRef>
          <a:effectRef idx="0">
            <a:srgbClr val="577CCE"/>
          </a:effectRef>
          <a:fontRef idx="minor">
            <a:srgbClr val="FFFFFF"/>
          </a:fontRef>
        </p:style>
        <p:txBody>
          <a:bodyPr rtlCol="0" anchor="ctr">
            <a:noAutofit/>
          </a:bodyPr>
          <a:p>
            <a:pPr algn="ctr"/>
            <a:r>
              <a:rPr lang="en-SG" altLang="en-US" sz="4265" b="1" dirty="0">
                <a:solidFill>
                  <a:srgbClr val="FFFFFF"/>
                </a:solidFill>
                <a:latin typeface="Times New Roman" panose="02020603050405020304" charset="0"/>
                <a:ea typeface="Microsoft YaHei" panose="020B0503020204020204" charset="-122"/>
                <a:cs typeface="Times New Roman" panose="02020603050405020304" charset="0"/>
              </a:rPr>
              <a:t>02</a:t>
            </a:r>
            <a:endParaRPr lang="en-SG" altLang="en-US" sz="4265" b="1" dirty="0">
              <a:solidFill>
                <a:srgbClr val="FFFFFF"/>
              </a:solidFill>
              <a:latin typeface="Times New Roman" panose="02020603050405020304" charset="0"/>
              <a:ea typeface="Microsoft YaHei" panose="020B0503020204020204" charset="-122"/>
              <a:cs typeface="Times New Roman" panose="02020603050405020304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468755" y="203200"/>
            <a:ext cx="4131310" cy="845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900" b="1" dirty="0" smtClean="0">
                <a:solidFill>
                  <a:srgbClr val="000090"/>
                </a:solidFill>
                <a:latin typeface="Times New Roman" panose="02020603050405020304" charset="0"/>
                <a:cs typeface="Times New Roman" panose="02020603050405020304" charset="0"/>
              </a:rPr>
              <a:t>Preliminaries</a:t>
            </a:r>
            <a:endParaRPr lang="en-US" altLang="zh-CN" sz="4900" b="1" dirty="0" smtClean="0">
              <a:solidFill>
                <a:srgbClr val="00009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69850" y="1565910"/>
            <a:ext cx="1761490" cy="106045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 fontAlgn="auto">
              <a:lnSpc>
                <a:spcPct val="150000"/>
              </a:lnSpc>
            </a:pPr>
            <a:r>
              <a:rPr lang="en-US" altLang="zh-CN" sz="2100" b="1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 Bold Italic" panose="02020603050405020304" charset="0"/>
                <a:cs typeface="Times New Roman Bold Italic" panose="02020603050405020304" charset="0"/>
              </a:rPr>
              <a:t>Classical Bit</a:t>
            </a:r>
            <a:endParaRPr lang="en-US" altLang="zh-CN" sz="2100" b="1" i="1" dirty="0" smtClean="0">
              <a:solidFill>
                <a:schemeClr val="tx1">
                  <a:lumMod val="65000"/>
                  <a:lumOff val="35000"/>
                </a:schemeClr>
              </a:solidFill>
              <a:latin typeface="Times New Roman Bold Italic" panose="02020603050405020304" charset="0"/>
              <a:cs typeface="Times New Roman Bold Italic" panose="02020603050405020304" charset="0"/>
            </a:endParaRPr>
          </a:p>
          <a:p>
            <a:pPr algn="l" fontAlgn="auto">
              <a:lnSpc>
                <a:spcPct val="150000"/>
              </a:lnSpc>
            </a:pPr>
            <a:r>
              <a:rPr lang="en-US" altLang="zh-CN" sz="2100" b="1" i="1" dirty="0" smtClean="0">
                <a:solidFill>
                  <a:srgbClr val="FF0000"/>
                </a:solidFill>
                <a:latin typeface="Times New Roman Bold Italic" panose="02020603050405020304" charset="0"/>
                <a:cs typeface="Times New Roman Bold Italic" panose="02020603050405020304" charset="0"/>
              </a:rPr>
              <a:t>Distinct States</a:t>
            </a:r>
            <a:endParaRPr lang="en-US" altLang="zh-CN" sz="2100" b="1" i="1" dirty="0" smtClean="0">
              <a:solidFill>
                <a:srgbClr val="FF0000"/>
              </a:solidFill>
              <a:latin typeface="Times New Roman Bold Italic" panose="02020603050405020304" charset="0"/>
              <a:cs typeface="Times New Roman Bold Italic" panose="02020603050405020304" charset="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9293543" y="1551305"/>
            <a:ext cx="2607310" cy="106045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r" fontAlgn="auto">
              <a:lnSpc>
                <a:spcPct val="150000"/>
              </a:lnSpc>
              <a:buClrTx/>
              <a:buSzTx/>
              <a:buFontTx/>
            </a:pPr>
            <a:r>
              <a:rPr lang="en-US" altLang="zh-CN" sz="2100" b="1" i="1" dirty="0" smtClean="0">
                <a:solidFill>
                  <a:srgbClr val="000090"/>
                </a:solidFill>
                <a:latin typeface="Times New Roman" panose="02020603050405020304" charset="0"/>
                <a:cs typeface="Times New Roman" panose="02020603050405020304" charset="0"/>
              </a:rPr>
              <a:t>Quantum Bit (Qubit)</a:t>
            </a:r>
            <a:endParaRPr lang="en-US" altLang="zh-CN" sz="2100" b="1" i="1" dirty="0" smtClean="0">
              <a:solidFill>
                <a:srgbClr val="000090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algn="r" fontAlgn="auto">
              <a:lnSpc>
                <a:spcPct val="150000"/>
              </a:lnSpc>
              <a:buClrTx/>
              <a:buSzTx/>
              <a:buFontTx/>
            </a:pPr>
            <a:r>
              <a:rPr lang="en-US" altLang="zh-CN" sz="2100" b="1" i="1" dirty="0" smtClean="0">
                <a:solidFill>
                  <a:srgbClr val="FF0000"/>
                </a:solidFill>
                <a:latin typeface="Times New Roman Bold Italic" panose="02020603050405020304" charset="0"/>
                <a:cs typeface="Times New Roman Bold Italic" panose="02020603050405020304" charset="0"/>
                <a:sym typeface="+mn-ea"/>
              </a:rPr>
              <a:t>States Simultaneously</a:t>
            </a:r>
            <a:endParaRPr lang="en-US" altLang="zh-CN" sz="2100" b="1" i="1" dirty="0" smtClean="0">
              <a:solidFill>
                <a:srgbClr val="FF0000"/>
              </a:solidFill>
              <a:latin typeface="Times New Roman Bold Italic" panose="02020603050405020304" charset="0"/>
              <a:cs typeface="Times New Roman Bold Italic" panose="02020603050405020304" charset="0"/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5408930" y="946150"/>
            <a:ext cx="238506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sz="3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Bit</a:t>
            </a:r>
            <a:r>
              <a:rPr lang="en-US" altLang="zh-CN" sz="3200" b="1" dirty="0" smtClean="0">
                <a:solidFill>
                  <a:srgbClr val="00009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zh-CN" sz="3200" b="1" dirty="0" smtClean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vs.</a:t>
            </a:r>
            <a:r>
              <a:rPr lang="en-US" altLang="zh-CN" sz="3200" b="1" dirty="0" smtClean="0">
                <a:solidFill>
                  <a:srgbClr val="000090"/>
                </a:solidFill>
                <a:latin typeface="Times New Roman" panose="02020603050405020304" charset="0"/>
                <a:cs typeface="Times New Roman" panose="02020603050405020304" charset="0"/>
              </a:rPr>
              <a:t> Qubit</a:t>
            </a:r>
            <a:endParaRPr lang="en-US" altLang="zh-CN" sz="3200" b="1" dirty="0" smtClean="0">
              <a:solidFill>
                <a:srgbClr val="00009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18" name="图片 17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rcRect l="74751" t="55026" r="12310" b="12636"/>
          <a:stretch>
            <a:fillRect/>
          </a:stretch>
        </p:blipFill>
        <p:spPr>
          <a:xfrm>
            <a:off x="6571615" y="2980055"/>
            <a:ext cx="1939925" cy="2413635"/>
          </a:xfrm>
          <a:prstGeom prst="rect">
            <a:avLst/>
          </a:prstGeom>
        </p:spPr>
      </p:pic>
      <p:pic>
        <p:nvPicPr>
          <p:cNvPr id="24" name="图片 23" descr="bits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2"/>
          <a:srcRect l="43673" b="24110"/>
          <a:stretch>
            <a:fillRect/>
          </a:stretch>
        </p:blipFill>
        <p:spPr>
          <a:xfrm>
            <a:off x="8602345" y="2837815"/>
            <a:ext cx="3298825" cy="2437765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5"/>
          <a:srcRect l="42082" t="54499" r="44366" b="19390"/>
          <a:stretch>
            <a:fillRect/>
          </a:stretch>
        </p:blipFill>
        <p:spPr>
          <a:xfrm>
            <a:off x="2096770" y="1930400"/>
            <a:ext cx="2008505" cy="1926590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5"/>
          <a:srcRect l="6588" t="54763" r="80131" b="19189"/>
          <a:stretch>
            <a:fillRect/>
          </a:stretch>
        </p:blipFill>
        <p:spPr>
          <a:xfrm>
            <a:off x="2145030" y="4251960"/>
            <a:ext cx="2004060" cy="1921510"/>
          </a:xfrm>
          <a:prstGeom prst="rect">
            <a:avLst/>
          </a:prstGeom>
        </p:spPr>
      </p:pic>
      <p:sp>
        <p:nvSpPr>
          <p:cNvPr id="36" name="文本框 35"/>
          <p:cNvSpPr txBox="1"/>
          <p:nvPr/>
        </p:nvSpPr>
        <p:spPr>
          <a:xfrm>
            <a:off x="2903220" y="3872230"/>
            <a:ext cx="52578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en-US" altLang="zh-CN" b="1" dirty="0" smtClean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OR</a:t>
            </a:r>
            <a:endParaRPr lang="en-US" altLang="zh-CN" b="1" dirty="0" smtClean="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sp>
        <p:nvSpPr>
          <p:cNvPr id="41" name="文本框 40"/>
          <p:cNvSpPr txBox="1"/>
          <p:nvPr/>
        </p:nvSpPr>
        <p:spPr>
          <a:xfrm>
            <a:off x="4199890" y="2611755"/>
            <a:ext cx="182118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en-US" altLang="zh-CN" b="1" dirty="0" smtClean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All Apples Filled</a:t>
            </a:r>
            <a:endParaRPr lang="en-US" altLang="zh-CN" b="1" dirty="0" smtClean="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4199890" y="4980940"/>
            <a:ext cx="192278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en-US" altLang="zh-CN" b="1" dirty="0" smtClean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All Apples Empty</a:t>
            </a:r>
            <a:endParaRPr lang="en-US" altLang="zh-CN" b="1" dirty="0" smtClean="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sp>
        <p:nvSpPr>
          <p:cNvPr id="47" name="圆角矩形 46"/>
          <p:cNvSpPr/>
          <p:nvPr/>
        </p:nvSpPr>
        <p:spPr>
          <a:xfrm>
            <a:off x="6424295" y="1685925"/>
            <a:ext cx="5561965" cy="4672965"/>
          </a:xfrm>
          <a:prstGeom prst="roundRect">
            <a:avLst>
              <a:gd name="adj" fmla="val 4633"/>
            </a:avLst>
          </a:prstGeom>
          <a:noFill/>
          <a:ln w="41275">
            <a:solidFill>
              <a:srgbClr val="000090"/>
            </a:solidFill>
          </a:ln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1">
                        <a:tint val="100000"/>
                        <a:shade val="100000"/>
                        <a:satMod val="130000"/>
                      </a:schemeClr>
                    </a:gs>
                    <a:gs pos="100000">
                      <a:schemeClr val="accent1">
                        <a:tint val="50000"/>
                        <a:shade val="100000"/>
                        <a:satMod val="350000"/>
                      </a:schemeClr>
                    </a:gs>
                  </a:gsLst>
                  <a:lin ang="16200000" scaled="0"/>
                </a:gradFill>
              </a14:hiddenFill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p>
            <a:endParaRPr lang="zh-CN" altLang="en-US"/>
          </a:p>
        </p:txBody>
      </p:sp>
    </p:spTree>
    <p:custDataLst>
      <p:tags r:id="rId9"/>
    </p:custDataLst>
  </p:cSld>
  <p:clrMapOvr>
    <a:masterClrMapping/>
  </p:clrMapOvr>
  <p:transition advTm="5940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45" grpId="0" animBg="1"/>
      <p:bldP spid="6" grpId="0"/>
      <p:bldP spid="36" grpId="0"/>
      <p:bldP spid="41" grpId="0"/>
      <p:bldP spid="42" grpId="0"/>
      <p:bldP spid="45" grpId="1" animBg="1"/>
      <p:bldP spid="6" grpId="1"/>
      <p:bldP spid="36" grpId="1"/>
      <p:bldP spid="41" grpId="1"/>
      <p:bldP spid="42" grpId="1"/>
      <p:bldP spid="5" grpId="0"/>
      <p:bldP spid="47" grpId="0" animBg="1"/>
      <p:bldP spid="5" grpId="1"/>
      <p:bldP spid="47" grpId="1" animBg="1"/>
      <p:bldP spid="7" grpId="0"/>
      <p:bldP spid="7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boolean-search-strings-boolean-operators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 l="45106" t="18244" r="5548" b="3292"/>
          <a:stretch>
            <a:fillRect/>
          </a:stretch>
        </p:blipFill>
        <p:spPr>
          <a:xfrm>
            <a:off x="2023110" y="2771775"/>
            <a:ext cx="1972945" cy="3138170"/>
          </a:xfrm>
          <a:prstGeom prst="rect">
            <a:avLst/>
          </a:prstGeom>
        </p:spPr>
      </p:pic>
      <p:sp>
        <p:nvSpPr>
          <p:cNvPr id="10243" name="Rectangle 3"/>
          <p:cNvSpPr>
            <a:spLocks noChangeArrowheads="1"/>
          </p:cNvSpPr>
          <p:nvPr/>
        </p:nvSpPr>
        <p:spPr bwMode="auto">
          <a:xfrm>
            <a:off x="434975" y="93345"/>
            <a:ext cx="3140710" cy="82994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91440" tIns="45720" rIns="91440" bIns="45720">
            <a:spAutoFit/>
          </a:bodyPr>
          <a:lstStyle/>
          <a:p>
            <a:pPr indent="0">
              <a:lnSpc>
                <a:spcPct val="150000"/>
              </a:lnSpc>
              <a:buFont typeface="Arial" panose="020B0604020202020204"/>
              <a:buNone/>
            </a:pPr>
            <a:r>
              <a:rPr lang="en-US" sz="3200" b="1" dirty="0" smtClean="0">
                <a:solidFill>
                  <a:srgbClr val="000090"/>
                </a:solidFill>
                <a:latin typeface="Times New Roman Bold" panose="02020603050405020304" charset="0"/>
                <a:cs typeface="Times New Roman Bold" panose="02020603050405020304" charset="0"/>
              </a:rPr>
              <a:t>Quantum Gates</a:t>
            </a:r>
            <a:endParaRPr lang="en-US" sz="3200" b="1" dirty="0" smtClean="0">
              <a:solidFill>
                <a:srgbClr val="000090"/>
              </a:solidFill>
              <a:latin typeface="Times New Roman Bold" panose="02020603050405020304" charset="0"/>
              <a:cs typeface="Times New Roman Bold" panose="02020603050405020304" charset="0"/>
            </a:endParaRPr>
          </a:p>
        </p:txBody>
      </p:sp>
      <p:pic>
        <p:nvPicPr>
          <p:cNvPr id="3" name="图片 2" descr="Basic_gates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rcRect r="49708" b="51746"/>
          <a:stretch>
            <a:fillRect/>
          </a:stretch>
        </p:blipFill>
        <p:spPr>
          <a:xfrm>
            <a:off x="4709795" y="2400935"/>
            <a:ext cx="3061335" cy="361061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445770" y="962660"/>
            <a:ext cx="11657965" cy="7988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300" dirty="0" smtClean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Here is a concise overview of </a:t>
            </a:r>
            <a:r>
              <a:rPr lang="en-US" altLang="zh-CN" sz="2300" b="1" dirty="0" smtClean="0">
                <a:solidFill>
                  <a:srgbClr val="FF0000"/>
                </a:solidFill>
                <a:latin typeface="Times New Roman Bold" panose="02020603050405020304" charset="0"/>
                <a:cs typeface="Times New Roman Bold" panose="02020603050405020304" charset="0"/>
              </a:rPr>
              <a:t>basic quantum logic gates</a:t>
            </a:r>
            <a:r>
              <a:rPr lang="en-US" altLang="zh-CN" sz="2300" dirty="0" smtClean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, including corresponding </a:t>
            </a:r>
            <a:r>
              <a:rPr lang="en-US" altLang="zh-CN" sz="2300" b="1" i="1" dirty="0" smtClean="0">
                <a:solidFill>
                  <a:schemeClr val="tx1"/>
                </a:solidFill>
                <a:latin typeface="Times New Roman Bold Italic" panose="02020603050405020304" charset="0"/>
                <a:cs typeface="Times New Roman Bold Italic" panose="02020603050405020304" charset="0"/>
              </a:rPr>
              <a:t>quantum circuits</a:t>
            </a:r>
            <a:r>
              <a:rPr lang="en-US" altLang="zh-CN" sz="2300" dirty="0" smtClean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as well as </a:t>
            </a:r>
            <a:r>
              <a:rPr lang="en-US" altLang="zh-CN" sz="2300" b="1" i="1" dirty="0" smtClean="0">
                <a:solidFill>
                  <a:schemeClr val="tx1"/>
                </a:solidFill>
                <a:latin typeface="Times New Roman Bold Italic" panose="02020603050405020304" charset="0"/>
                <a:cs typeface="Times New Roman Bold Italic" panose="02020603050405020304" charset="0"/>
              </a:rPr>
              <a:t>unitary matrices</a:t>
            </a:r>
            <a:r>
              <a:rPr lang="en-US" altLang="zh-CN" sz="2300" dirty="0" smtClean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.</a:t>
            </a:r>
            <a:endParaRPr lang="en-US" altLang="zh-CN" sz="2300" dirty="0" smtClean="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2" name="图片 1" descr="Basic_gates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4"/>
          <a:srcRect t="47253" r="51395" b="1976"/>
          <a:stretch>
            <a:fillRect/>
          </a:stretch>
        </p:blipFill>
        <p:spPr>
          <a:xfrm>
            <a:off x="8302625" y="2671445"/>
            <a:ext cx="2886075" cy="3704590"/>
          </a:xfrm>
          <a:prstGeom prst="rect">
            <a:avLst/>
          </a:prstGeom>
        </p:spPr>
      </p:pic>
      <p:pic>
        <p:nvPicPr>
          <p:cNvPr id="5" name="图片 4" descr="Basic_gates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4"/>
          <a:srcRect r="50177" b="94714"/>
          <a:stretch>
            <a:fillRect/>
          </a:stretch>
        </p:blipFill>
        <p:spPr>
          <a:xfrm>
            <a:off x="8331200" y="2389505"/>
            <a:ext cx="2932430" cy="38227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8153400" y="4779010"/>
            <a:ext cx="2031365" cy="5683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100" b="1">
                <a:solidFill>
                  <a:srgbClr val="FF0000"/>
                </a:solidFill>
                <a:latin typeface="Times New Roman Bold" panose="02020603050405020304" charset="0"/>
                <a:cs typeface="Times New Roman Bold" panose="02020603050405020304" charset="0"/>
              </a:rPr>
              <a:t>Expensive!</a:t>
            </a:r>
            <a:endParaRPr lang="en-US" altLang="zh-CN" sz="3100" b="1">
              <a:solidFill>
                <a:srgbClr val="FF0000"/>
              </a:solidFill>
              <a:latin typeface="Times New Roman Bold" panose="02020603050405020304" charset="0"/>
              <a:cs typeface="Times New Roman Bold" panose="02020603050405020304" charset="0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947420" y="1918335"/>
            <a:ext cx="2760345" cy="41402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en-US" altLang="zh-CN" sz="2100" b="1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 Bold Italic" panose="02020603050405020304" charset="0"/>
                <a:cs typeface="Times New Roman Bold Italic" panose="02020603050405020304" charset="0"/>
                <a:sym typeface="+mn-ea"/>
              </a:rPr>
              <a:t>Classical Logical Gates</a:t>
            </a:r>
            <a:endParaRPr lang="zh-CN" altLang="en-US" sz="2100"/>
          </a:p>
        </p:txBody>
      </p:sp>
      <p:sp>
        <p:nvSpPr>
          <p:cNvPr id="11" name="文本框 10"/>
          <p:cNvSpPr txBox="1"/>
          <p:nvPr/>
        </p:nvSpPr>
        <p:spPr>
          <a:xfrm>
            <a:off x="6710045" y="1755775"/>
            <a:ext cx="2821305" cy="57594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r" fontAlgn="auto">
              <a:lnSpc>
                <a:spcPct val="150000"/>
              </a:lnSpc>
              <a:buClrTx/>
              <a:buSzTx/>
              <a:buFontTx/>
            </a:pPr>
            <a:r>
              <a:rPr lang="en-US" altLang="zh-CN" sz="2100" b="1" i="1" dirty="0" smtClean="0">
                <a:solidFill>
                  <a:srgbClr val="00009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Quantum Logical Gates</a:t>
            </a:r>
            <a:endParaRPr lang="zh-CN" altLang="en-US" sz="2100"/>
          </a:p>
        </p:txBody>
      </p:sp>
      <p:cxnSp>
        <p:nvCxnSpPr>
          <p:cNvPr id="12" name="直接连接符 11"/>
          <p:cNvCxnSpPr/>
          <p:nvPr/>
        </p:nvCxnSpPr>
        <p:spPr>
          <a:xfrm>
            <a:off x="4208780" y="2131695"/>
            <a:ext cx="0" cy="3996055"/>
          </a:xfrm>
          <a:prstGeom prst="line">
            <a:avLst/>
          </a:prstGeom>
          <a:ln w="38100">
            <a:solidFill>
              <a:schemeClr val="bg1">
                <a:lumMod val="65000"/>
              </a:schemeClr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文本框 38"/>
          <p:cNvSpPr txBox="1"/>
          <p:nvPr/>
        </p:nvSpPr>
        <p:spPr>
          <a:xfrm>
            <a:off x="775335" y="2423795"/>
            <a:ext cx="678180" cy="341503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ctr" fontAlgn="auto">
              <a:lnSpc>
                <a:spcPct val="400000"/>
              </a:lnSpc>
            </a:pPr>
            <a:r>
              <a:rPr lang="en-US" altLang="zh-CN" b="1" dirty="0" smtClean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AND</a:t>
            </a:r>
            <a:endParaRPr lang="en-US" altLang="zh-CN" b="1" dirty="0" smtClean="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algn="ctr" fontAlgn="auto">
              <a:lnSpc>
                <a:spcPct val="400000"/>
              </a:lnSpc>
            </a:pPr>
            <a:r>
              <a:rPr lang="en-US" altLang="zh-CN" b="1" dirty="0" smtClean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OR</a:t>
            </a:r>
            <a:endParaRPr lang="en-US" altLang="zh-CN" b="1" dirty="0" smtClean="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algn="ctr" fontAlgn="auto">
              <a:lnSpc>
                <a:spcPct val="400000"/>
              </a:lnSpc>
            </a:pPr>
            <a:r>
              <a:rPr lang="en-US" altLang="zh-CN" b="1" dirty="0" smtClean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NOT</a:t>
            </a:r>
            <a:endParaRPr lang="en-US" altLang="zh-CN" b="1" dirty="0" smtClean="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8264525" y="5347335"/>
            <a:ext cx="3035935" cy="934720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1">
                        <a:tint val="100000"/>
                        <a:shade val="100000"/>
                        <a:satMod val="130000"/>
                      </a:schemeClr>
                    </a:gs>
                    <a:gs pos="100000">
                      <a:schemeClr val="accent1">
                        <a:tint val="50000"/>
                        <a:shade val="100000"/>
                        <a:satMod val="350000"/>
                      </a:schemeClr>
                    </a:gs>
                  </a:gsLst>
                  <a:lin ang="16200000" scaled="0"/>
                </a:gradFill>
              </a14:hiddenFill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p>
            <a:endParaRPr lang="zh-CN" altLang="en-US"/>
          </a:p>
        </p:txBody>
      </p:sp>
    </p:spTree>
    <p:custDataLst>
      <p:tags r:id="rId7"/>
    </p:custDataLst>
  </p:cSld>
  <p:clrMapOvr>
    <a:masterClrMapping/>
  </p:clrMapOvr>
  <p:transition advTm="4012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39" grpId="0"/>
      <p:bldP spid="10" grpId="1"/>
      <p:bldP spid="39" grpId="1"/>
      <p:bldP spid="11" grpId="0"/>
      <p:bldP spid="4" grpId="0"/>
      <p:bldP spid="11" grpId="1"/>
      <p:bldP spid="4" grpId="1"/>
      <p:bldP spid="13" grpId="0" animBg="1"/>
      <p:bldP spid="6" grpId="0"/>
      <p:bldP spid="13" grpId="1" animBg="1"/>
      <p:bldP spid="6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565140" y="1773555"/>
            <a:ext cx="6537960" cy="3688080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>
          <a:xfrm>
            <a:off x="548640" y="1440180"/>
            <a:ext cx="5015865" cy="2395855"/>
            <a:chOff x="864" y="2268"/>
            <a:chExt cx="7899" cy="3773"/>
          </a:xfrm>
        </p:grpSpPr>
        <p:sp>
          <p:nvSpPr>
            <p:cNvPr id="13" name="文本框 12"/>
            <p:cNvSpPr txBox="1"/>
            <p:nvPr/>
          </p:nvSpPr>
          <p:spPr>
            <a:xfrm>
              <a:off x="864" y="2268"/>
              <a:ext cx="7899" cy="7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l"/>
              <a:r>
                <a:rPr lang="en-US" altLang="zh-CN" sz="2300" b="1">
                  <a:solidFill>
                    <a:schemeClr val="tx1"/>
                  </a:solidFill>
                  <a:latin typeface="Times New Roman Bold" panose="02020603050405020304" charset="0"/>
                  <a:ea typeface="PingFang SC Regular" panose="020B0400000000000000" charset="-122"/>
                  <a:cs typeface="Times New Roman Bold" panose="02020603050405020304" charset="0"/>
                  <a:sym typeface="+mn-ea"/>
                </a:rPr>
                <a:t>Most </a:t>
              </a:r>
              <a:r>
                <a:rPr lang="en-US" altLang="zh-CN" sz="2300" b="1">
                  <a:solidFill>
                    <a:srgbClr val="FF0000"/>
                  </a:solidFill>
                  <a:latin typeface="Times New Roman Bold" panose="02020603050405020304" charset="0"/>
                  <a:ea typeface="PingFang SC Regular" panose="020B0400000000000000" charset="-122"/>
                  <a:cs typeface="Times New Roman Bold" panose="02020603050405020304" charset="0"/>
                  <a:sym typeface="+mn-ea"/>
                </a:rPr>
                <a:t>Expensive</a:t>
              </a:r>
              <a:r>
                <a:rPr lang="en-US" altLang="zh-CN" sz="2300" b="1">
                  <a:solidFill>
                    <a:schemeClr val="tx1"/>
                  </a:solidFill>
                  <a:latin typeface="Times New Roman Bold" panose="02020603050405020304" charset="0"/>
                  <a:ea typeface="PingFang SC Regular" panose="020B0400000000000000" charset="-122"/>
                  <a:cs typeface="Times New Roman Bold" panose="02020603050405020304" charset="0"/>
                  <a:sym typeface="+mn-ea"/>
                </a:rPr>
                <a:t> Quantum Resources</a:t>
              </a:r>
              <a:endParaRPr lang="en-US" altLang="zh-CN" sz="2300" b="1">
                <a:solidFill>
                  <a:schemeClr val="tx1"/>
                </a:solidFill>
                <a:latin typeface="Times New Roman Bold" panose="02020603050405020304" charset="0"/>
                <a:ea typeface="PingFang SC Regular" panose="020B0400000000000000" charset="-122"/>
                <a:cs typeface="Times New Roman Bold" panose="02020603050405020304" charset="0"/>
                <a:sym typeface="+mn-ea"/>
              </a:endParaRPr>
            </a:p>
          </p:txBody>
        </p:sp>
        <p:grpSp>
          <p:nvGrpSpPr>
            <p:cNvPr id="2" name="组合 1"/>
            <p:cNvGrpSpPr/>
            <p:nvPr/>
          </p:nvGrpSpPr>
          <p:grpSpPr>
            <a:xfrm>
              <a:off x="1887" y="3295"/>
              <a:ext cx="5725" cy="2746"/>
              <a:chOff x="2443" y="3705"/>
              <a:chExt cx="5725" cy="2746"/>
            </a:xfrm>
          </p:grpSpPr>
          <p:pic>
            <p:nvPicPr>
              <p:cNvPr id="15" name="图片 14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639" y="4217"/>
                <a:ext cx="1871" cy="2234"/>
              </a:xfrm>
              <a:prstGeom prst="rect">
                <a:avLst/>
              </a:prstGeom>
            </p:spPr>
          </p:pic>
          <p:sp>
            <p:nvSpPr>
              <p:cNvPr id="16" name="文本框 15"/>
              <p:cNvSpPr txBox="1"/>
              <p:nvPr/>
            </p:nvSpPr>
            <p:spPr>
              <a:xfrm>
                <a:off x="2443" y="3705"/>
                <a:ext cx="2264" cy="60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p>
                <a:r>
                  <a:rPr lang="en-US" altLang="zh-CN" sz="1900" b="1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Times New Roman Bold" panose="02020603050405020304" charset="0"/>
                    <a:cs typeface="Times New Roman Bold" panose="02020603050405020304" charset="0"/>
                  </a:rPr>
                  <a:t>Toffoli Gate</a:t>
                </a:r>
                <a:endParaRPr lang="en-US" altLang="zh-CN" sz="1900" b="1">
                  <a:solidFill>
                    <a:schemeClr val="tx1">
                      <a:lumMod val="50000"/>
                      <a:lumOff val="50000"/>
                    </a:schemeClr>
                  </a:solidFill>
                  <a:latin typeface="Times New Roman Bold" panose="02020603050405020304" charset="0"/>
                  <a:cs typeface="Times New Roman Bold" panose="02020603050405020304" charset="0"/>
                </a:endParaRPr>
              </a:p>
            </p:txBody>
          </p:sp>
          <p:pic>
            <p:nvPicPr>
              <p:cNvPr id="17" name="图片 16" descr="qubit-state-representation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662" y="4233"/>
                <a:ext cx="2506" cy="2218"/>
              </a:xfrm>
              <a:prstGeom prst="rect">
                <a:avLst/>
              </a:prstGeom>
            </p:spPr>
          </p:pic>
          <p:sp>
            <p:nvSpPr>
              <p:cNvPr id="18" name="文本框 17"/>
              <p:cNvSpPr txBox="1"/>
              <p:nvPr/>
            </p:nvSpPr>
            <p:spPr>
              <a:xfrm>
                <a:off x="6185" y="3705"/>
                <a:ext cx="1239" cy="60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p>
                <a:r>
                  <a:rPr lang="en-US" altLang="zh-CN" sz="1900" b="1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Times New Roman Bold" panose="02020603050405020304" charset="0"/>
                    <a:cs typeface="Times New Roman Bold" panose="02020603050405020304" charset="0"/>
                  </a:rPr>
                  <a:t>Qubit</a:t>
                </a:r>
                <a:endParaRPr lang="en-US" altLang="zh-CN" sz="1900" b="1">
                  <a:solidFill>
                    <a:schemeClr val="tx1">
                      <a:lumMod val="50000"/>
                      <a:lumOff val="50000"/>
                    </a:schemeClr>
                  </a:solidFill>
                  <a:latin typeface="Times New Roman Bold" panose="02020603050405020304" charset="0"/>
                  <a:cs typeface="Times New Roman Bold" panose="02020603050405020304" charset="0"/>
                </a:endParaRPr>
              </a:p>
            </p:txBody>
          </p:sp>
        </p:grpSp>
      </p:grpSp>
      <p:grpSp>
        <p:nvGrpSpPr>
          <p:cNvPr id="5" name="组合 4"/>
          <p:cNvGrpSpPr/>
          <p:nvPr/>
        </p:nvGrpSpPr>
        <p:grpSpPr>
          <a:xfrm>
            <a:off x="839470" y="4197350"/>
            <a:ext cx="4167505" cy="1545590"/>
            <a:chOff x="1578" y="6507"/>
            <a:chExt cx="6563" cy="2434"/>
          </a:xfrm>
        </p:grpSpPr>
        <p:sp>
          <p:nvSpPr>
            <p:cNvPr id="11" name="文本框 10"/>
            <p:cNvSpPr txBox="1"/>
            <p:nvPr/>
          </p:nvSpPr>
          <p:spPr>
            <a:xfrm>
              <a:off x="3613" y="6507"/>
              <a:ext cx="4528" cy="24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l">
                <a:lnSpc>
                  <a:spcPct val="150000"/>
                </a:lnSpc>
              </a:pPr>
              <a:r>
                <a:rPr lang="en-US" altLang="zh-CN" sz="2100" b="1">
                  <a:solidFill>
                    <a:srgbClr val="00B0F0"/>
                  </a:solidFill>
                  <a:latin typeface="Times New Roman Bold" panose="02020603050405020304" charset="0"/>
                  <a:ea typeface="PingFang SC Regular" panose="020B0400000000000000" charset="-122"/>
                  <a:cs typeface="Times New Roman Bold" panose="02020603050405020304" charset="0"/>
                  <a:sym typeface="+mn-ea"/>
                </a:rPr>
                <a:t>Toffoli-Depth	(TD)</a:t>
              </a:r>
              <a:endParaRPr lang="en-US" altLang="zh-CN" sz="2100" b="1">
                <a:solidFill>
                  <a:srgbClr val="00B0F0"/>
                </a:solidFill>
                <a:latin typeface="Times New Roman Bold" panose="02020603050405020304" charset="0"/>
                <a:ea typeface="PingFang SC Regular" panose="020B0400000000000000" charset="-122"/>
                <a:cs typeface="Times New Roman Bold" panose="02020603050405020304" charset="0"/>
                <a:sym typeface="+mn-ea"/>
              </a:endParaRPr>
            </a:p>
            <a:p>
              <a:pPr algn="l">
                <a:lnSpc>
                  <a:spcPct val="150000"/>
                </a:lnSpc>
              </a:pPr>
              <a:r>
                <a:rPr lang="en-US" altLang="zh-CN" sz="2100" b="1">
                  <a:solidFill>
                    <a:srgbClr val="00B050"/>
                  </a:solidFill>
                  <a:latin typeface="Times New Roman Bold" panose="02020603050405020304" charset="0"/>
                  <a:ea typeface="PingFang SC Regular" panose="020B0400000000000000" charset="-122"/>
                  <a:cs typeface="Times New Roman Bold" panose="02020603050405020304" charset="0"/>
                  <a:sym typeface="+mn-ea"/>
                </a:rPr>
                <a:t>Toffoli-Count	(TC)</a:t>
              </a:r>
              <a:endParaRPr lang="en-US" altLang="zh-CN" sz="2100" b="1">
                <a:solidFill>
                  <a:srgbClr val="00B050"/>
                </a:solidFill>
                <a:latin typeface="Times New Roman Bold" panose="02020603050405020304" charset="0"/>
                <a:ea typeface="PingFang SC Regular" panose="020B0400000000000000" charset="-122"/>
                <a:cs typeface="Times New Roman Bold" panose="02020603050405020304" charset="0"/>
                <a:sym typeface="+mn-ea"/>
              </a:endParaRPr>
            </a:p>
            <a:p>
              <a:pPr algn="l">
                <a:lnSpc>
                  <a:spcPct val="150000"/>
                </a:lnSpc>
              </a:pPr>
              <a:r>
                <a:rPr lang="en-US" altLang="zh-CN" sz="2100" b="1">
                  <a:solidFill>
                    <a:srgbClr val="7030A0"/>
                  </a:solidFill>
                  <a:latin typeface="Times New Roman Bold" panose="02020603050405020304" charset="0"/>
                  <a:ea typeface="PingFang SC Regular" panose="020B0400000000000000" charset="-122"/>
                  <a:cs typeface="Times New Roman Bold" panose="02020603050405020304" charset="0"/>
                  <a:sym typeface="+mn-ea"/>
                </a:rPr>
                <a:t>Qubit-Count	(QC)</a:t>
              </a:r>
              <a:endParaRPr lang="en-US" altLang="zh-CN" sz="2100" b="1">
                <a:solidFill>
                  <a:srgbClr val="7030A0"/>
                </a:solidFill>
                <a:latin typeface="Times New Roman Bold" panose="02020603050405020304" charset="0"/>
                <a:ea typeface="PingFang SC Regular" panose="020B0400000000000000" charset="-122"/>
                <a:cs typeface="Times New Roman Bold" panose="02020603050405020304" charset="0"/>
                <a:sym typeface="+mn-ea"/>
              </a:endParaRPr>
            </a:p>
          </p:txBody>
        </p:sp>
        <p:sp>
          <p:nvSpPr>
            <p:cNvPr id="19" name="左大括号 18"/>
            <p:cNvSpPr/>
            <p:nvPr/>
          </p:nvSpPr>
          <p:spPr>
            <a:xfrm>
              <a:off x="3223" y="6914"/>
              <a:ext cx="212" cy="1947"/>
            </a:xfrm>
            <a:prstGeom prst="leftBrace">
              <a:avLst>
                <a:gd name="adj1" fmla="val 20283"/>
                <a:gd name="adj2" fmla="val 47919"/>
              </a:avLst>
            </a:prstGeom>
            <a:ln w="2540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1578" y="7307"/>
              <a:ext cx="1662" cy="1161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p>
              <a:pPr algn="ctr"/>
              <a:r>
                <a:rPr lang="en-US" altLang="zh-CN" sz="2100" b="1">
                  <a:solidFill>
                    <a:schemeClr val="tx1"/>
                  </a:solidFill>
                  <a:latin typeface="Times New Roman Bold" panose="02020603050405020304" charset="0"/>
                  <a:ea typeface="PingFang SC Regular" panose="020B0400000000000000" charset="-122"/>
                  <a:cs typeface="Times New Roman Bold" panose="02020603050405020304" charset="0"/>
                  <a:sym typeface="+mn-ea"/>
                </a:rPr>
                <a:t>Main</a:t>
              </a:r>
              <a:endParaRPr lang="en-US" altLang="zh-CN" sz="2100" b="1">
                <a:solidFill>
                  <a:schemeClr val="tx1"/>
                </a:solidFill>
                <a:latin typeface="Times New Roman Bold" panose="02020603050405020304" charset="0"/>
                <a:ea typeface="PingFang SC Regular" panose="020B0400000000000000" charset="-122"/>
                <a:cs typeface="Times New Roman Bold" panose="02020603050405020304" charset="0"/>
                <a:sym typeface="+mn-ea"/>
              </a:endParaRPr>
            </a:p>
            <a:p>
              <a:pPr algn="ctr"/>
              <a:r>
                <a:rPr lang="en-US" altLang="zh-CN" sz="2100" b="1">
                  <a:solidFill>
                    <a:schemeClr val="tx1"/>
                  </a:solidFill>
                  <a:latin typeface="Times New Roman Bold" panose="02020603050405020304" charset="0"/>
                  <a:ea typeface="PingFang SC Regular" panose="020B0400000000000000" charset="-122"/>
                  <a:cs typeface="Times New Roman Bold" panose="02020603050405020304" charset="0"/>
                  <a:sym typeface="+mn-ea"/>
                </a:rPr>
                <a:t>Metrics</a:t>
              </a:r>
              <a:endParaRPr lang="en-US" altLang="zh-CN" sz="2100" b="1">
                <a:solidFill>
                  <a:schemeClr val="tx1"/>
                </a:solidFill>
                <a:latin typeface="Times New Roman Bold" panose="02020603050405020304" charset="0"/>
                <a:ea typeface="PingFang SC Regular" panose="020B0400000000000000" charset="-122"/>
                <a:cs typeface="Times New Roman Bold" panose="02020603050405020304" charset="0"/>
                <a:sym typeface="+mn-ea"/>
              </a:endParaRPr>
            </a:p>
          </p:txBody>
        </p:sp>
      </p:grpSp>
      <p:sp>
        <p:nvSpPr>
          <p:cNvPr id="10243" name="Rectangle 3"/>
          <p:cNvSpPr>
            <a:spLocks noChangeArrowheads="1"/>
          </p:cNvSpPr>
          <p:nvPr/>
        </p:nvSpPr>
        <p:spPr bwMode="auto">
          <a:xfrm>
            <a:off x="548640" y="301625"/>
            <a:ext cx="3655695" cy="82994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91440" tIns="45720" rIns="91440" bIns="45720">
            <a:spAutoFit/>
          </a:bodyPr>
          <a:p>
            <a:pPr indent="0">
              <a:lnSpc>
                <a:spcPct val="150000"/>
              </a:lnSpc>
              <a:buFont typeface="Arial" panose="020B0604020202020204"/>
              <a:buNone/>
            </a:pPr>
            <a:r>
              <a:rPr lang="en-US" sz="3200" b="1" dirty="0" smtClean="0">
                <a:solidFill>
                  <a:srgbClr val="000090"/>
                </a:solidFill>
                <a:latin typeface="Times New Roman Bold" panose="02020603050405020304" charset="0"/>
                <a:cs typeface="Times New Roman Bold" panose="02020603050405020304" charset="0"/>
              </a:rPr>
              <a:t>Evaluation Metrics</a:t>
            </a:r>
            <a:endParaRPr lang="en-US" sz="3200" b="1" dirty="0" smtClean="0">
              <a:solidFill>
                <a:srgbClr val="000090"/>
              </a:solidFill>
              <a:latin typeface="Times New Roman Bold" panose="02020603050405020304" charset="0"/>
              <a:cs typeface="Times New Roman Bold" panose="02020603050405020304" charset="0"/>
            </a:endParaRPr>
          </a:p>
        </p:txBody>
      </p:sp>
      <p:cxnSp>
        <p:nvCxnSpPr>
          <p:cNvPr id="6" name="直接连接符 5"/>
          <p:cNvCxnSpPr/>
          <p:nvPr/>
        </p:nvCxnSpPr>
        <p:spPr>
          <a:xfrm>
            <a:off x="5514340" y="1605280"/>
            <a:ext cx="0" cy="3996055"/>
          </a:xfrm>
          <a:prstGeom prst="line">
            <a:avLst/>
          </a:prstGeom>
          <a:ln w="38100">
            <a:solidFill>
              <a:schemeClr val="bg1">
                <a:lumMod val="65000"/>
              </a:schemeClr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custDataLst>
      <p:tags r:id="rId4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 advTm="52238">
        <p:wipe/>
      </p:transition>
    </mc:Choice>
    <mc:Fallback>
      <p:transition spd="slow" advTm="52238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圆角 9"/>
          <p:cNvSpPr/>
          <p:nvPr>
            <p:custDataLst>
              <p:tags r:id="rId1"/>
            </p:custDataLst>
          </p:nvPr>
        </p:nvSpPr>
        <p:spPr>
          <a:xfrm>
            <a:off x="321733" y="194098"/>
            <a:ext cx="1002453" cy="854287"/>
          </a:xfrm>
          <a:prstGeom prst="roundRect">
            <a:avLst>
              <a:gd name="adj" fmla="val 4192"/>
            </a:avLst>
          </a:prstGeom>
          <a:solidFill>
            <a:srgbClr val="083A80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rgbClr val="577CCE">
              <a:shade val="50000"/>
            </a:srgbClr>
          </a:lnRef>
          <a:fillRef idx="1">
            <a:srgbClr val="577CCE"/>
          </a:fillRef>
          <a:effectRef idx="0">
            <a:srgbClr val="577CCE"/>
          </a:effectRef>
          <a:fontRef idx="minor">
            <a:srgbClr val="FFFFFF"/>
          </a:fontRef>
        </p:style>
        <p:txBody>
          <a:bodyPr rtlCol="0" anchor="ctr">
            <a:noAutofit/>
          </a:bodyPr>
          <a:p>
            <a:pPr algn="ctr"/>
            <a:r>
              <a:rPr lang="en-SG" altLang="en-US" sz="4265" b="1" dirty="0">
                <a:solidFill>
                  <a:srgbClr val="FFFFFF"/>
                </a:solidFill>
                <a:latin typeface="Times New Roman" panose="02020603050405020304" charset="0"/>
                <a:ea typeface="Microsoft YaHei" panose="020B0503020204020204" charset="-122"/>
                <a:cs typeface="Times New Roman" panose="02020603050405020304" charset="0"/>
              </a:rPr>
              <a:t>03</a:t>
            </a:r>
            <a:endParaRPr lang="en-SG" altLang="en-US" sz="4265" b="1" dirty="0">
              <a:solidFill>
                <a:srgbClr val="FFFFFF"/>
              </a:solidFill>
              <a:latin typeface="Times New Roman" panose="02020603050405020304" charset="0"/>
              <a:ea typeface="Microsoft YaHei" panose="020B0503020204020204" charset="-122"/>
              <a:cs typeface="Times New Roman" panose="02020603050405020304" charset="0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468755" y="203200"/>
            <a:ext cx="6219190" cy="845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900" b="1" dirty="0" smtClean="0">
                <a:solidFill>
                  <a:srgbClr val="000090"/>
                </a:solidFill>
                <a:latin typeface="Times New Roman" panose="02020603050405020304" charset="0"/>
                <a:cs typeface="Times New Roman" panose="02020603050405020304" charset="0"/>
              </a:rPr>
              <a:t>Arithmetic Designs</a:t>
            </a:r>
            <a:endParaRPr lang="en-US" altLang="zh-CN" sz="4900" b="1" dirty="0" smtClean="0">
              <a:solidFill>
                <a:srgbClr val="00009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265680" y="4751070"/>
            <a:ext cx="2106930" cy="104521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sz="6200" b="1">
                <a:solidFill>
                  <a:srgbClr val="7030A0"/>
                </a:solidFill>
                <a:latin typeface="Times New Roman Bold" panose="02020603050405020304" charset="0"/>
                <a:cs typeface="Times New Roman Bold" panose="02020603050405020304" charset="0"/>
              </a:rPr>
              <a:t>MOD</a:t>
            </a:r>
            <a:endParaRPr lang="en-US" altLang="zh-CN" sz="6200" b="1">
              <a:solidFill>
                <a:srgbClr val="7030A0"/>
              </a:solidFill>
              <a:latin typeface="Times New Roman Bold" panose="02020603050405020304" charset="0"/>
              <a:cs typeface="Times New Roman Bold" panose="02020603050405020304" charset="0"/>
            </a:endParaRPr>
          </a:p>
        </p:txBody>
      </p:sp>
      <p:sp>
        <p:nvSpPr>
          <p:cNvPr id="7" name="加号 6"/>
          <p:cNvSpPr/>
          <p:nvPr/>
        </p:nvSpPr>
        <p:spPr>
          <a:xfrm>
            <a:off x="1110615" y="1254125"/>
            <a:ext cx="1872000" cy="1872000"/>
          </a:xfrm>
          <a:prstGeom prst="mathPlus">
            <a:avLst>
              <a:gd name="adj1" fmla="val 13840"/>
            </a:avLst>
          </a:prstGeom>
          <a:solidFill>
            <a:srgbClr val="FF0000"/>
          </a:solidFill>
          <a:ln w="38100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p>
            <a:endParaRPr lang="zh-CN" altLang="en-US"/>
          </a:p>
        </p:txBody>
      </p:sp>
      <p:sp>
        <p:nvSpPr>
          <p:cNvPr id="8" name="减号 7"/>
          <p:cNvSpPr/>
          <p:nvPr/>
        </p:nvSpPr>
        <p:spPr>
          <a:xfrm>
            <a:off x="3626485" y="1254125"/>
            <a:ext cx="1872000" cy="1872000"/>
          </a:xfrm>
          <a:prstGeom prst="mathMinus">
            <a:avLst>
              <a:gd name="adj1" fmla="val 13840"/>
            </a:avLst>
          </a:prstGeom>
          <a:solidFill>
            <a:schemeClr val="accent6"/>
          </a:solidFill>
          <a:ln w="38100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p>
            <a:endParaRPr lang="zh-CN" altLang="en-US"/>
          </a:p>
        </p:txBody>
      </p:sp>
      <p:sp>
        <p:nvSpPr>
          <p:cNvPr id="11" name="乘号 10"/>
          <p:cNvSpPr/>
          <p:nvPr/>
        </p:nvSpPr>
        <p:spPr>
          <a:xfrm>
            <a:off x="1097915" y="2917190"/>
            <a:ext cx="1872000" cy="1872000"/>
          </a:xfrm>
          <a:prstGeom prst="mathMultiply">
            <a:avLst>
              <a:gd name="adj1" fmla="val 12415"/>
            </a:avLst>
          </a:prstGeom>
          <a:solidFill>
            <a:srgbClr val="00B050"/>
          </a:solidFill>
          <a:ln w="38100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p>
            <a:endParaRPr lang="zh-CN" altLang="en-US"/>
          </a:p>
        </p:txBody>
      </p:sp>
      <p:sp>
        <p:nvSpPr>
          <p:cNvPr id="12" name="除号 11"/>
          <p:cNvSpPr/>
          <p:nvPr/>
        </p:nvSpPr>
        <p:spPr>
          <a:xfrm>
            <a:off x="3626485" y="2916555"/>
            <a:ext cx="1872000" cy="1872000"/>
          </a:xfrm>
          <a:prstGeom prst="mathDivide">
            <a:avLst>
              <a:gd name="adj1" fmla="val 10991"/>
              <a:gd name="adj2" fmla="val 10718"/>
              <a:gd name="adj3" fmla="val 9023"/>
            </a:avLst>
          </a:prstGeom>
          <a:solidFill>
            <a:srgbClr val="00B0F0"/>
          </a:solidFill>
          <a:ln w="38100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p>
            <a:endParaRPr lang="zh-CN" altLang="en-US"/>
          </a:p>
        </p:txBody>
      </p:sp>
      <p:cxnSp>
        <p:nvCxnSpPr>
          <p:cNvPr id="13" name="直接连接符 12"/>
          <p:cNvCxnSpPr/>
          <p:nvPr/>
        </p:nvCxnSpPr>
        <p:spPr>
          <a:xfrm>
            <a:off x="6447790" y="1467485"/>
            <a:ext cx="0" cy="3996055"/>
          </a:xfrm>
          <a:prstGeom prst="line">
            <a:avLst/>
          </a:prstGeom>
          <a:ln w="38100">
            <a:solidFill>
              <a:schemeClr val="bg1">
                <a:lumMod val="65000"/>
              </a:schemeClr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8" name="图片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84975" y="2633980"/>
            <a:ext cx="4965065" cy="2966720"/>
          </a:xfrm>
          <a:prstGeom prst="rect">
            <a:avLst/>
          </a:prstGeom>
        </p:spPr>
      </p:pic>
      <p:sp>
        <p:nvSpPr>
          <p:cNvPr id="19" name="矩形 18"/>
          <p:cNvSpPr/>
          <p:nvPr/>
        </p:nvSpPr>
        <p:spPr>
          <a:xfrm>
            <a:off x="6716395" y="2494915"/>
            <a:ext cx="1892300" cy="34029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p>
            <a:endParaRPr lang="zh-CN" altLang="en-US"/>
          </a:p>
        </p:txBody>
      </p:sp>
      <p:sp>
        <p:nvSpPr>
          <p:cNvPr id="21" name="矩形 20"/>
          <p:cNvSpPr/>
          <p:nvPr/>
        </p:nvSpPr>
        <p:spPr>
          <a:xfrm>
            <a:off x="9992360" y="2494915"/>
            <a:ext cx="1892300" cy="34029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p>
            <a:endParaRPr lang="zh-CN" altLang="en-US"/>
          </a:p>
        </p:txBody>
      </p:sp>
      <p:sp>
        <p:nvSpPr>
          <p:cNvPr id="22" name="文本框 21"/>
          <p:cNvSpPr txBox="1"/>
          <p:nvPr/>
        </p:nvSpPr>
        <p:spPr>
          <a:xfrm>
            <a:off x="8536940" y="2196465"/>
            <a:ext cx="1459230" cy="92202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ctr"/>
            <a:r>
              <a:rPr lang="en-US" altLang="zh-CN" sz="2700" b="1" dirty="0" smtClean="0">
                <a:solidFill>
                  <a:schemeClr val="accent6">
                    <a:lumMod val="75000"/>
                  </a:schemeClr>
                </a:solidFill>
                <a:latin typeface="Times New Roman Bold" panose="02020603050405020304" charset="0"/>
                <a:cs typeface="Times New Roman Bold" panose="02020603050405020304" charset="0"/>
                <a:sym typeface="+mn-ea"/>
              </a:rPr>
              <a:t>Previous</a:t>
            </a:r>
            <a:endParaRPr lang="en-US" altLang="zh-CN" sz="2700" b="1" dirty="0" smtClean="0">
              <a:solidFill>
                <a:schemeClr val="accent6">
                  <a:lumMod val="75000"/>
                </a:schemeClr>
              </a:solidFill>
              <a:latin typeface="Times New Roman Bold" panose="02020603050405020304" charset="0"/>
              <a:cs typeface="Times New Roman Bold" panose="02020603050405020304" charset="0"/>
              <a:sym typeface="+mn-ea"/>
            </a:endParaRPr>
          </a:p>
          <a:p>
            <a:pPr algn="ctr"/>
            <a:r>
              <a:rPr lang="en-US" altLang="zh-CN" sz="2700" b="1" dirty="0" smtClean="0">
                <a:solidFill>
                  <a:schemeClr val="accent6">
                    <a:lumMod val="75000"/>
                  </a:schemeClr>
                </a:solidFill>
                <a:latin typeface="Times New Roman Bold" panose="02020603050405020304" charset="0"/>
                <a:cs typeface="Times New Roman Bold" panose="02020603050405020304" charset="0"/>
                <a:sym typeface="+mn-ea"/>
              </a:rPr>
              <a:t>Designs</a:t>
            </a:r>
            <a:endParaRPr lang="en-US" altLang="zh-CN" sz="2700" b="1" dirty="0" smtClean="0">
              <a:solidFill>
                <a:schemeClr val="accent6">
                  <a:lumMod val="75000"/>
                </a:schemeClr>
              </a:solidFill>
              <a:latin typeface="Times New Roman Bold" panose="02020603050405020304" charset="0"/>
              <a:cs typeface="Times New Roman Bold" panose="02020603050405020304" charset="0"/>
              <a:sym typeface="+mn-ea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6979285" y="1212215"/>
            <a:ext cx="4690745" cy="8147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en-US" altLang="zh-CN" sz="2100" b="1" dirty="0" smtClean="0">
                <a:solidFill>
                  <a:schemeClr val="tx1"/>
                </a:solidFill>
                <a:latin typeface="Times New Roman Bold" panose="02020603050405020304" charset="0"/>
                <a:cs typeface="Times New Roman Bold" panose="02020603050405020304" charset="0"/>
              </a:rPr>
              <a:t>There are several strong works exist, </a:t>
            </a:r>
            <a:r>
              <a:rPr lang="en-US" altLang="zh-CN" sz="2600" b="1" dirty="0" smtClean="0">
                <a:solidFill>
                  <a:srgbClr val="FF0000"/>
                </a:solidFill>
                <a:latin typeface="Times New Roman Bold" panose="02020603050405020304" charset="0"/>
                <a:cs typeface="Times New Roman Bold" panose="02020603050405020304" charset="0"/>
              </a:rPr>
              <a:t>but...</a:t>
            </a:r>
            <a:endParaRPr lang="en-US" altLang="zh-CN" sz="2600" b="1" dirty="0" smtClean="0">
              <a:solidFill>
                <a:srgbClr val="FF0000"/>
              </a:solidFill>
              <a:latin typeface="Times New Roman Bold" panose="02020603050405020304" charset="0"/>
              <a:cs typeface="Times New Roman Bold" panose="02020603050405020304" charset="0"/>
            </a:endParaRPr>
          </a:p>
        </p:txBody>
      </p:sp>
    </p:spTree>
    <p:custDataLst>
      <p:tags r:id="rId3"/>
    </p:custDataLst>
  </p:cSld>
  <p:clrMapOvr>
    <a:masterClrMapping/>
  </p:clrMapOvr>
  <p:transition advTm="3720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  <p:bldP spid="8" grpId="0" animBg="1"/>
      <p:bldP spid="11" grpId="0" animBg="1"/>
      <p:bldP spid="12" grpId="0" animBg="1"/>
      <p:bldP spid="5" grpId="1"/>
      <p:bldP spid="7" grpId="1" animBg="1"/>
      <p:bldP spid="8" grpId="1" animBg="1"/>
      <p:bldP spid="11" grpId="1" animBg="1"/>
      <p:bldP spid="12" grpId="1" animBg="1"/>
      <p:bldP spid="22" grpId="0"/>
      <p:bldP spid="22" grpId="1"/>
      <p:bldP spid="19" grpId="0" bldLvl="0" animBg="1"/>
      <p:bldP spid="21" grpId="0" bldLvl="0" animBg="1"/>
      <p:bldP spid="19" grpId="1" animBg="1"/>
      <p:bldP spid="21" grpId="1" animBg="1"/>
      <p:bldP spid="23" grpId="0"/>
      <p:bldP spid="23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未命名绘图.drawio"/>
          <p:cNvPicPr>
            <a:picLocks noChangeAspect="1"/>
          </p:cNvPicPr>
          <p:nvPr/>
        </p:nvPicPr>
        <p:blipFill>
          <a:blip r:embed="rId1"/>
          <a:srcRect b="11016"/>
          <a:stretch>
            <a:fillRect/>
          </a:stretch>
        </p:blipFill>
        <p:spPr>
          <a:xfrm>
            <a:off x="647065" y="551180"/>
            <a:ext cx="10330180" cy="5236845"/>
          </a:xfrm>
          <a:prstGeom prst="rect">
            <a:avLst/>
          </a:prstGeom>
        </p:spPr>
      </p:pic>
      <p:sp>
        <p:nvSpPr>
          <p:cNvPr id="15" name="文本框 14"/>
          <p:cNvSpPr txBox="1"/>
          <p:nvPr/>
        </p:nvSpPr>
        <p:spPr>
          <a:xfrm>
            <a:off x="6851650" y="2634615"/>
            <a:ext cx="488315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en-US" sz="3200" b="1">
                <a:ln w="31750">
                  <a:solidFill>
                    <a:srgbClr val="FF0000"/>
                  </a:solidFill>
                </a:ln>
                <a:solidFill>
                  <a:srgbClr val="FF0000"/>
                </a:solidFill>
                <a:latin typeface="Times New Roman Bold" panose="02020603050405020304" charset="0"/>
                <a:cs typeface="Times New Roman Bold" panose="02020603050405020304" charset="0"/>
              </a:rPr>
              <a:t>✓</a:t>
            </a:r>
            <a:endParaRPr lang="en-US" sz="3200" b="1">
              <a:ln w="31750">
                <a:solidFill>
                  <a:srgbClr val="FF0000"/>
                </a:solidFill>
              </a:ln>
              <a:solidFill>
                <a:srgbClr val="FF0000"/>
              </a:solidFill>
              <a:latin typeface="Times New Roman Bold" panose="02020603050405020304" charset="0"/>
              <a:cs typeface="Times New Roman Bold" panose="02020603050405020304" charset="0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5560060" y="3699510"/>
            <a:ext cx="16687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en-US" b="1">
                <a:ln w="25400">
                  <a:solidFill>
                    <a:srgbClr val="FF0000"/>
                  </a:solidFill>
                </a:ln>
                <a:solidFill>
                  <a:srgbClr val="FF0000"/>
                </a:solidFill>
                <a:latin typeface="Times New Roman Bold" panose="02020603050405020304" charset="0"/>
                <a:cs typeface="Times New Roman Bold" panose="02020603050405020304" charset="0"/>
                <a:sym typeface="+mn-ea"/>
              </a:rPr>
              <a:t>↓</a:t>
            </a:r>
            <a:r>
              <a:rPr lang="en-US" b="1">
                <a:ln w="31750">
                  <a:solidFill>
                    <a:srgbClr val="FF0000"/>
                  </a:solidFill>
                </a:ln>
                <a:solidFill>
                  <a:srgbClr val="FF0000"/>
                </a:solidFill>
                <a:latin typeface="Times New Roman Bold" panose="02020603050405020304" charset="0"/>
                <a:cs typeface="Times New Roman Bold" panose="02020603050405020304" charset="0"/>
                <a:sym typeface="+mn-ea"/>
              </a:rPr>
              <a:t> </a:t>
            </a:r>
            <a:r>
              <a:rPr lang="en-US" altLang="zh-CN" b="1">
                <a:latin typeface="Times New Roman Bold" panose="02020603050405020304" charset="0"/>
                <a:ea typeface="PingFang SC Regular" panose="020B0400000000000000" charset="-122"/>
                <a:cs typeface="Times New Roman Bold" panose="02020603050405020304" charset="0"/>
                <a:sym typeface="+mn-ea"/>
              </a:rPr>
              <a:t>Qubit-Count </a:t>
            </a:r>
            <a:endParaRPr lang="en-US" altLang="zh-CN" b="1">
              <a:latin typeface="Times New Roman Bold" panose="02020603050405020304" charset="0"/>
              <a:ea typeface="PingFang SC Regular" panose="020B0400000000000000" charset="-122"/>
              <a:cs typeface="Times New Roman Bold" panose="02020603050405020304" charset="0"/>
              <a:sym typeface="+mn-ea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8679815" y="2634615"/>
            <a:ext cx="488315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en-US" sz="3200" b="1">
                <a:ln w="31750">
                  <a:solidFill>
                    <a:srgbClr val="FF0000"/>
                  </a:solidFill>
                </a:ln>
                <a:solidFill>
                  <a:srgbClr val="FF0000"/>
                </a:solidFill>
                <a:latin typeface="Times New Roman Bold" panose="02020603050405020304" charset="0"/>
                <a:cs typeface="Times New Roman Bold" panose="02020603050405020304" charset="0"/>
              </a:rPr>
              <a:t>✓</a:t>
            </a:r>
            <a:endParaRPr lang="en-US" sz="3200" b="1">
              <a:ln w="31750">
                <a:solidFill>
                  <a:srgbClr val="FF0000"/>
                </a:solidFill>
              </a:ln>
              <a:solidFill>
                <a:srgbClr val="FF0000"/>
              </a:solidFill>
              <a:latin typeface="Times New Roman Bold" panose="02020603050405020304" charset="0"/>
              <a:cs typeface="Times New Roman Bold" panose="02020603050405020304" charset="0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9274810" y="3663315"/>
            <a:ext cx="272288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en-US" b="1">
                <a:ln w="25400">
                  <a:solidFill>
                    <a:srgbClr val="FF0000"/>
                  </a:solidFill>
                </a:ln>
                <a:solidFill>
                  <a:srgbClr val="FF0000"/>
                </a:solidFill>
                <a:latin typeface="Times New Roman Bold" panose="02020603050405020304" charset="0"/>
                <a:cs typeface="Times New Roman Bold" panose="02020603050405020304" charset="0"/>
                <a:sym typeface="+mn-ea"/>
              </a:rPr>
              <a:t>↓</a:t>
            </a:r>
            <a:r>
              <a:rPr lang="en-US" b="1">
                <a:ln w="31750">
                  <a:solidFill>
                    <a:srgbClr val="FF0000"/>
                  </a:solidFill>
                </a:ln>
                <a:solidFill>
                  <a:srgbClr val="FF0000"/>
                </a:solidFill>
                <a:latin typeface="Times New Roman Bold" panose="02020603050405020304" charset="0"/>
                <a:cs typeface="Times New Roman Bold" panose="02020603050405020304" charset="0"/>
                <a:sym typeface="+mn-ea"/>
              </a:rPr>
              <a:t> </a:t>
            </a:r>
            <a:r>
              <a:rPr lang="en-US" altLang="zh-CN" b="1">
                <a:latin typeface="Times New Roman Bold" panose="02020603050405020304" charset="0"/>
                <a:ea typeface="PingFang SC Regular" panose="020B0400000000000000" charset="-122"/>
                <a:cs typeface="Times New Roman Bold" panose="02020603050405020304" charset="0"/>
                <a:sym typeface="+mn-ea"/>
              </a:rPr>
              <a:t>Toffoli-Count (7*2</a:t>
            </a:r>
            <a:r>
              <a:rPr lang="en-US" b="1">
                <a:ln w="25400">
                  <a:solidFill>
                    <a:srgbClr val="FF0000"/>
                  </a:solidFill>
                </a:ln>
                <a:solidFill>
                  <a:srgbClr val="FF0000"/>
                </a:solidFill>
                <a:latin typeface="Times New Roman Bold" panose="02020603050405020304" charset="0"/>
                <a:cs typeface="Times New Roman Bold" panose="02020603050405020304" charset="0"/>
                <a:sym typeface="+mn-ea"/>
              </a:rPr>
              <a:t>→ </a:t>
            </a:r>
            <a:r>
              <a:rPr lang="en-US" altLang="zh-CN" b="1">
                <a:latin typeface="Times New Roman Bold" panose="02020603050405020304" charset="0"/>
                <a:ea typeface="PingFang SC Regular" panose="020B0400000000000000" charset="-122"/>
                <a:cs typeface="Times New Roman Bold" panose="02020603050405020304" charset="0"/>
                <a:sym typeface="+mn-ea"/>
              </a:rPr>
              <a:t>4</a:t>
            </a:r>
            <a:r>
              <a:rPr lang="en-US" altLang="zh-CN" b="1">
                <a:latin typeface="Times New Roman Bold" panose="02020603050405020304" charset="0"/>
                <a:ea typeface="PingFang SC Regular" panose="020B0400000000000000" charset="-122"/>
                <a:cs typeface="Times New Roman Bold" panose="02020603050405020304" charset="0"/>
                <a:sym typeface="+mn-ea"/>
              </a:rPr>
              <a:t>)</a:t>
            </a:r>
            <a:endParaRPr lang="en-US" altLang="zh-CN" b="1">
              <a:latin typeface="Times New Roman Bold" panose="02020603050405020304" charset="0"/>
              <a:ea typeface="PingFang SC Regular" panose="020B0400000000000000" charset="-122"/>
              <a:cs typeface="Times New Roman Bold" panose="02020603050405020304" charset="0"/>
              <a:sym typeface="+mn-ea"/>
            </a:endParaRPr>
          </a:p>
          <a:p>
            <a:pPr algn="l">
              <a:buClrTx/>
              <a:buSzTx/>
              <a:buFontTx/>
            </a:pPr>
            <a:r>
              <a:rPr lang="en-US" b="1">
                <a:ln w="25400">
                  <a:solidFill>
                    <a:srgbClr val="FF0000"/>
                  </a:solidFill>
                </a:ln>
                <a:solidFill>
                  <a:srgbClr val="FF0000"/>
                </a:solidFill>
                <a:latin typeface="Times New Roman Bold" panose="02020603050405020304" charset="0"/>
                <a:cs typeface="Times New Roman Bold" panose="02020603050405020304" charset="0"/>
                <a:sym typeface="+mn-ea"/>
              </a:rPr>
              <a:t>↓</a:t>
            </a:r>
            <a:r>
              <a:rPr lang="en-US" b="1">
                <a:ln w="31750">
                  <a:solidFill>
                    <a:srgbClr val="FF0000"/>
                  </a:solidFill>
                </a:ln>
                <a:solidFill>
                  <a:srgbClr val="FF0000"/>
                </a:solidFill>
                <a:latin typeface="Times New Roman Bold" panose="02020603050405020304" charset="0"/>
                <a:cs typeface="Times New Roman Bold" panose="02020603050405020304" charset="0"/>
                <a:sym typeface="+mn-ea"/>
              </a:rPr>
              <a:t> </a:t>
            </a:r>
            <a:r>
              <a:rPr lang="en-US" altLang="zh-CN" b="1">
                <a:latin typeface="Times New Roman Bold" panose="02020603050405020304" charset="0"/>
                <a:ea typeface="PingFang SC Regular" panose="020B0400000000000000" charset="-122"/>
                <a:cs typeface="Times New Roman Bold" panose="02020603050405020304" charset="0"/>
                <a:sym typeface="+mn-ea"/>
              </a:rPr>
              <a:t>Toffoli-Depth (3*2</a:t>
            </a:r>
            <a:r>
              <a:rPr lang="en-US" b="1">
                <a:ln w="25400">
                  <a:solidFill>
                    <a:srgbClr val="FF0000"/>
                  </a:solidFill>
                </a:ln>
                <a:solidFill>
                  <a:srgbClr val="FF0000"/>
                </a:solidFill>
                <a:latin typeface="Times New Roman Bold" panose="02020603050405020304" charset="0"/>
                <a:cs typeface="Times New Roman Bold" panose="02020603050405020304" charset="0"/>
                <a:sym typeface="+mn-ea"/>
              </a:rPr>
              <a:t>→ </a:t>
            </a:r>
            <a:r>
              <a:rPr lang="en-US" altLang="zh-CN" b="1">
                <a:latin typeface="Times New Roman Bold" panose="02020603050405020304" charset="0"/>
                <a:ea typeface="PingFang SC Regular" panose="020B0400000000000000" charset="-122"/>
                <a:cs typeface="Times New Roman Bold" panose="02020603050405020304" charset="0"/>
                <a:sym typeface="+mn-ea"/>
              </a:rPr>
              <a:t>2)</a:t>
            </a:r>
            <a:endParaRPr lang="en-US" altLang="zh-CN" b="1">
              <a:latin typeface="Times New Roman Bold" panose="02020603050405020304" charset="0"/>
              <a:ea typeface="PingFang SC Regular" panose="020B0400000000000000" charset="-122"/>
              <a:cs typeface="Times New Roman Bold" panose="02020603050405020304" charset="0"/>
              <a:sym typeface="+mn-ea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10779125" y="3264535"/>
            <a:ext cx="488315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en-US" sz="3200" b="1">
                <a:ln w="31750">
                  <a:solidFill>
                    <a:srgbClr val="FF0000"/>
                  </a:solidFill>
                </a:ln>
                <a:solidFill>
                  <a:srgbClr val="FF0000"/>
                </a:solidFill>
                <a:latin typeface="Times New Roman Bold" panose="02020603050405020304" charset="0"/>
                <a:cs typeface="Times New Roman Bold" panose="02020603050405020304" charset="0"/>
              </a:rPr>
              <a:t>✓</a:t>
            </a:r>
            <a:endParaRPr lang="en-US" sz="3200" b="1">
              <a:ln w="31750">
                <a:solidFill>
                  <a:srgbClr val="FF0000"/>
                </a:solidFill>
              </a:ln>
              <a:solidFill>
                <a:srgbClr val="FF0000"/>
              </a:solidFill>
              <a:latin typeface="Times New Roman Bold" panose="02020603050405020304" charset="0"/>
              <a:cs typeface="Times New Roman Bold" panose="02020603050405020304" charset="0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2517140" y="3068320"/>
            <a:ext cx="1279525" cy="641350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1">
                        <a:tint val="100000"/>
                        <a:shade val="100000"/>
                        <a:satMod val="130000"/>
                      </a:schemeClr>
                    </a:gs>
                    <a:gs pos="100000">
                      <a:schemeClr val="accent1">
                        <a:tint val="50000"/>
                        <a:shade val="100000"/>
                        <a:satMod val="350000"/>
                      </a:schemeClr>
                    </a:gs>
                  </a:gsLst>
                  <a:lin ang="16200000" scaled="0"/>
                </a:gradFill>
              </a14:hiddenFill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p>
            <a:endParaRPr lang="zh-CN" altLang="en-US"/>
          </a:p>
        </p:txBody>
      </p:sp>
      <p:sp>
        <p:nvSpPr>
          <p:cNvPr id="22" name="矩形 21"/>
          <p:cNvSpPr/>
          <p:nvPr/>
        </p:nvSpPr>
        <p:spPr>
          <a:xfrm>
            <a:off x="4135120" y="3068955"/>
            <a:ext cx="1279525" cy="2630170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1">
                        <a:tint val="100000"/>
                        <a:shade val="100000"/>
                        <a:satMod val="130000"/>
                      </a:schemeClr>
                    </a:gs>
                    <a:gs pos="100000">
                      <a:schemeClr val="accent1">
                        <a:tint val="50000"/>
                        <a:shade val="100000"/>
                        <a:satMod val="350000"/>
                      </a:schemeClr>
                    </a:gs>
                  </a:gsLst>
                  <a:lin ang="16200000" scaled="0"/>
                </a:gradFill>
              </a14:hiddenFill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p>
            <a:endParaRPr lang="zh-CN" altLang="en-US"/>
          </a:p>
        </p:txBody>
      </p:sp>
      <p:sp>
        <p:nvSpPr>
          <p:cNvPr id="23" name="矩形 22"/>
          <p:cNvSpPr/>
          <p:nvPr/>
        </p:nvSpPr>
        <p:spPr>
          <a:xfrm>
            <a:off x="935355" y="3063875"/>
            <a:ext cx="1279525" cy="645795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1">
                        <a:tint val="100000"/>
                        <a:shade val="100000"/>
                        <a:satMod val="130000"/>
                      </a:schemeClr>
                    </a:gs>
                    <a:gs pos="100000">
                      <a:schemeClr val="accent1">
                        <a:tint val="50000"/>
                        <a:shade val="100000"/>
                        <a:satMod val="350000"/>
                      </a:schemeClr>
                    </a:gs>
                  </a:gsLst>
                  <a:lin ang="16200000" scaled="0"/>
                </a:gradFill>
              </a14:hiddenFill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p>
            <a:endParaRPr lang="zh-CN" altLang="en-US"/>
          </a:p>
        </p:txBody>
      </p:sp>
      <p:sp>
        <p:nvSpPr>
          <p:cNvPr id="24" name="文本框 23"/>
          <p:cNvSpPr txBox="1"/>
          <p:nvPr/>
        </p:nvSpPr>
        <p:spPr>
          <a:xfrm>
            <a:off x="1356995" y="4034790"/>
            <a:ext cx="2176780" cy="41402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en-US" sz="2100" b="1">
                <a:solidFill>
                  <a:srgbClr val="FF0000"/>
                </a:solidFill>
                <a:latin typeface="Times New Roman Bold" panose="02020603050405020304" charset="0"/>
                <a:cs typeface="Times New Roman Bold" panose="02020603050405020304" charset="0"/>
              </a:rPr>
              <a:t>Our Exploration!</a:t>
            </a:r>
            <a:endParaRPr lang="en-US" sz="2100" b="1">
              <a:solidFill>
                <a:srgbClr val="FF0000"/>
              </a:solidFill>
              <a:latin typeface="Times New Roman Bold" panose="02020603050405020304" charset="0"/>
              <a:cs typeface="Times New Roman Bold" panose="02020603050405020304" charset="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542925" y="353060"/>
            <a:ext cx="1833245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sz="3200" b="1">
                <a:solidFill>
                  <a:srgbClr val="FF0000"/>
                </a:solidFill>
                <a:latin typeface="Times New Roman Bold" panose="02020603050405020304" charset="0"/>
                <a:cs typeface="Times New Roman Bold" panose="02020603050405020304" charset="0"/>
              </a:rPr>
              <a:t>Addition</a:t>
            </a:r>
            <a:endParaRPr lang="en-US" sz="3200" b="1">
              <a:solidFill>
                <a:srgbClr val="FF0000"/>
              </a:solidFill>
              <a:latin typeface="Times New Roman Bold" panose="02020603050405020304" charset="0"/>
              <a:cs typeface="Times New Roman Bold" panose="02020603050405020304" charset="0"/>
            </a:endParaRPr>
          </a:p>
        </p:txBody>
      </p:sp>
      <p:sp>
        <p:nvSpPr>
          <p:cNvPr id="2" name="加号 1"/>
          <p:cNvSpPr/>
          <p:nvPr/>
        </p:nvSpPr>
        <p:spPr>
          <a:xfrm>
            <a:off x="2256155" y="345440"/>
            <a:ext cx="576000" cy="576000"/>
          </a:xfrm>
          <a:prstGeom prst="mathPlus">
            <a:avLst>
              <a:gd name="adj1" fmla="val 13840"/>
            </a:avLst>
          </a:prstGeom>
          <a:solidFill>
            <a:srgbClr val="FF0000"/>
          </a:solidFill>
          <a:ln w="38100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p>
            <a:endParaRPr lang="zh-CN" altLang="en-US"/>
          </a:p>
        </p:txBody>
      </p:sp>
      <p:sp>
        <p:nvSpPr>
          <p:cNvPr id="45" name="圆角矩形 44"/>
          <p:cNvSpPr/>
          <p:nvPr/>
        </p:nvSpPr>
        <p:spPr>
          <a:xfrm>
            <a:off x="5861050" y="4431030"/>
            <a:ext cx="2528570" cy="1899920"/>
          </a:xfrm>
          <a:prstGeom prst="roundRect">
            <a:avLst>
              <a:gd name="adj" fmla="val 4633"/>
            </a:avLst>
          </a:prstGeom>
          <a:noFill/>
          <a:ln w="41275">
            <a:solidFill>
              <a:schemeClr val="tx1">
                <a:lumMod val="50000"/>
                <a:lumOff val="50000"/>
              </a:schemeClr>
            </a:solidFill>
            <a:prstDash val="sysDash"/>
          </a:ln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1">
                        <a:tint val="100000"/>
                        <a:shade val="100000"/>
                        <a:satMod val="130000"/>
                      </a:schemeClr>
                    </a:gs>
                    <a:gs pos="100000">
                      <a:schemeClr val="accent1">
                        <a:tint val="50000"/>
                        <a:shade val="100000"/>
                        <a:satMod val="350000"/>
                      </a:schemeClr>
                    </a:gs>
                  </a:gsLst>
                  <a:lin ang="16200000" scaled="0"/>
                </a:gradFill>
              </a14:hiddenFill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p>
            <a:endParaRPr lang="zh-CN" altLang="en-US"/>
          </a:p>
        </p:txBody>
      </p:sp>
      <p:sp>
        <p:nvSpPr>
          <p:cNvPr id="47" name="圆角矩形 46"/>
          <p:cNvSpPr/>
          <p:nvPr/>
        </p:nvSpPr>
        <p:spPr>
          <a:xfrm>
            <a:off x="9217660" y="4404995"/>
            <a:ext cx="2310765" cy="1922780"/>
          </a:xfrm>
          <a:prstGeom prst="roundRect">
            <a:avLst>
              <a:gd name="adj" fmla="val 4633"/>
            </a:avLst>
          </a:prstGeom>
          <a:noFill/>
          <a:ln w="41275">
            <a:solidFill>
              <a:srgbClr val="000090"/>
            </a:solidFill>
          </a:ln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1">
                        <a:tint val="100000"/>
                        <a:shade val="100000"/>
                        <a:satMod val="130000"/>
                      </a:schemeClr>
                    </a:gs>
                    <a:gs pos="100000">
                      <a:schemeClr val="accent1">
                        <a:tint val="50000"/>
                        <a:shade val="100000"/>
                        <a:satMod val="350000"/>
                      </a:schemeClr>
                    </a:gs>
                  </a:gsLst>
                  <a:lin ang="16200000" scaled="0"/>
                </a:gradFill>
              </a14:hiddenFill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p>
            <a:endParaRPr lang="en-US" altLang="zh-CN"/>
          </a:p>
        </p:txBody>
      </p:sp>
      <p:pic>
        <p:nvPicPr>
          <p:cNvPr id="26" name="图片 25"/>
          <p:cNvPicPr>
            <a:picLocks noChangeAspect="1"/>
          </p:cNvPicPr>
          <p:nvPr/>
        </p:nvPicPr>
        <p:blipFill>
          <a:blip r:embed="rId2"/>
          <a:srcRect l="3590" b="20075"/>
          <a:stretch>
            <a:fillRect/>
          </a:stretch>
        </p:blipFill>
        <p:spPr>
          <a:xfrm>
            <a:off x="5920740" y="4478020"/>
            <a:ext cx="2311551" cy="720000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3"/>
          <a:srcRect l="30439" b="64804"/>
          <a:stretch>
            <a:fillRect/>
          </a:stretch>
        </p:blipFill>
        <p:spPr>
          <a:xfrm>
            <a:off x="9269730" y="4470400"/>
            <a:ext cx="2202815" cy="711835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3"/>
          <a:srcRect l="49108" t="46091" r="11510" b="24898"/>
          <a:stretch>
            <a:fillRect/>
          </a:stretch>
        </p:blipFill>
        <p:spPr>
          <a:xfrm>
            <a:off x="9782810" y="5440680"/>
            <a:ext cx="1247140" cy="586740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2"/>
          <a:srcRect l="3590" b="20075"/>
          <a:stretch>
            <a:fillRect/>
          </a:stretch>
        </p:blipFill>
        <p:spPr>
          <a:xfrm>
            <a:off x="5920740" y="5424170"/>
            <a:ext cx="2311551" cy="720000"/>
          </a:xfrm>
          <a:prstGeom prst="rect">
            <a:avLst/>
          </a:prstGeom>
        </p:spPr>
      </p:pic>
      <p:sp>
        <p:nvSpPr>
          <p:cNvPr id="32" name="文本框 31"/>
          <p:cNvSpPr txBox="1"/>
          <p:nvPr/>
        </p:nvSpPr>
        <p:spPr>
          <a:xfrm>
            <a:off x="6477635" y="5119370"/>
            <a:ext cx="1335405" cy="33718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en-US" altLang="zh-CN" sz="1600" b="1">
                <a:latin typeface="Times New Roman Bold" panose="02020603050405020304" charset="0"/>
                <a:ea typeface="PingFang SC Regular" panose="020B0400000000000000" charset="-122"/>
                <a:cs typeface="Times New Roman Bold" panose="02020603050405020304" charset="0"/>
                <a:sym typeface="+mn-ea"/>
              </a:rPr>
              <a:t>Computation</a:t>
            </a:r>
            <a:endParaRPr lang="zh-CN" altLang="en-US" sz="1600"/>
          </a:p>
        </p:txBody>
      </p:sp>
      <p:sp>
        <p:nvSpPr>
          <p:cNvPr id="33" name="文本框 32"/>
          <p:cNvSpPr txBox="1"/>
          <p:nvPr/>
        </p:nvSpPr>
        <p:spPr>
          <a:xfrm>
            <a:off x="6363335" y="6022975"/>
            <a:ext cx="1538605" cy="33718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en-US" altLang="zh-CN" sz="1600" b="1">
                <a:latin typeface="Times New Roman Bold" panose="02020603050405020304" charset="0"/>
                <a:ea typeface="PingFang SC Regular" panose="020B0400000000000000" charset="-122"/>
                <a:cs typeface="Times New Roman Bold" panose="02020603050405020304" charset="0"/>
                <a:sym typeface="+mn-ea"/>
              </a:rPr>
              <a:t>Uncomputation</a:t>
            </a:r>
            <a:endParaRPr lang="zh-CN" altLang="en-US" sz="1600"/>
          </a:p>
        </p:txBody>
      </p:sp>
      <p:sp>
        <p:nvSpPr>
          <p:cNvPr id="34" name="文本框 33"/>
          <p:cNvSpPr txBox="1"/>
          <p:nvPr/>
        </p:nvSpPr>
        <p:spPr>
          <a:xfrm>
            <a:off x="9705975" y="5101590"/>
            <a:ext cx="1489075" cy="33718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en-US" altLang="zh-CN" sz="1600" b="1">
                <a:latin typeface="Times New Roman Bold" panose="02020603050405020304" charset="0"/>
                <a:ea typeface="PingFang SC Regular" panose="020B0400000000000000" charset="-122"/>
                <a:cs typeface="Times New Roman Bold" panose="02020603050405020304" charset="0"/>
                <a:sym typeface="+mn-ea"/>
              </a:rPr>
              <a:t>Computation</a:t>
            </a:r>
            <a:r>
              <a:rPr lang="en-US" altLang="zh-CN" sz="1600" b="1" baseline="30000">
                <a:latin typeface="Times New Roman Bold" panose="02020603050405020304" charset="0"/>
                <a:ea typeface="PingFang SC Regular" panose="020B0400000000000000" charset="-122"/>
                <a:cs typeface="Times New Roman Bold" panose="02020603050405020304" charset="0"/>
                <a:sym typeface="+mn-ea"/>
              </a:rPr>
              <a:t>[2]</a:t>
            </a:r>
            <a:endParaRPr lang="zh-CN" altLang="en-US" sz="1600" b="1" baseline="30000">
              <a:latin typeface="Times New Roman Bold" panose="02020603050405020304" charset="0"/>
              <a:ea typeface="PingFang SC Regular" panose="020B0400000000000000" charset="-122"/>
              <a:cs typeface="Times New Roman Bold" panose="02020603050405020304" charset="0"/>
              <a:sym typeface="+mn-ea"/>
            </a:endParaRPr>
          </a:p>
        </p:txBody>
      </p:sp>
      <p:sp>
        <p:nvSpPr>
          <p:cNvPr id="35" name="文本框 34"/>
          <p:cNvSpPr txBox="1"/>
          <p:nvPr/>
        </p:nvSpPr>
        <p:spPr>
          <a:xfrm>
            <a:off x="9591675" y="6005195"/>
            <a:ext cx="1692275" cy="33718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en-US" altLang="zh-CN" sz="1600" b="1">
                <a:latin typeface="Times New Roman Bold" panose="02020603050405020304" charset="0"/>
                <a:ea typeface="PingFang SC Regular" panose="020B0400000000000000" charset="-122"/>
                <a:cs typeface="Times New Roman Bold" panose="02020603050405020304" charset="0"/>
                <a:sym typeface="+mn-ea"/>
              </a:rPr>
              <a:t>Uncomputation</a:t>
            </a:r>
            <a:r>
              <a:rPr lang="en-US" altLang="zh-CN" sz="1600" b="1" baseline="30000">
                <a:latin typeface="Times New Roman Bold" panose="02020603050405020304" charset="0"/>
                <a:ea typeface="PingFang SC Regular" panose="020B0400000000000000" charset="-122"/>
                <a:cs typeface="Times New Roman Bold" panose="02020603050405020304" charset="0"/>
                <a:sym typeface="+mn-ea"/>
              </a:rPr>
              <a:t>[2]</a:t>
            </a:r>
            <a:endParaRPr lang="zh-CN" altLang="en-US" sz="1600" baseline="30000"/>
          </a:p>
        </p:txBody>
      </p:sp>
      <p:sp>
        <p:nvSpPr>
          <p:cNvPr id="36" name="文本框 35"/>
          <p:cNvSpPr txBox="1"/>
          <p:nvPr/>
        </p:nvSpPr>
        <p:spPr>
          <a:xfrm rot="16200000">
            <a:off x="5100320" y="5177790"/>
            <a:ext cx="117983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en-US" altLang="zh-CN" b="1">
                <a:solidFill>
                  <a:schemeClr val="bg1">
                    <a:lumMod val="50000"/>
                  </a:schemeClr>
                </a:solidFill>
                <a:latin typeface="Times New Roman Bold" panose="02020603050405020304" charset="0"/>
                <a:ea typeface="PingFang SC Regular" panose="020B0400000000000000" charset="-122"/>
                <a:cs typeface="Times New Roman Bold" panose="02020603050405020304" charset="0"/>
                <a:sym typeface="+mn-ea"/>
              </a:rPr>
              <a:t>Strategy 1</a:t>
            </a:r>
            <a:endParaRPr lang="en-US" altLang="zh-CN" b="1">
              <a:solidFill>
                <a:schemeClr val="bg1">
                  <a:lumMod val="50000"/>
                </a:schemeClr>
              </a:solidFill>
              <a:latin typeface="Times New Roman Bold" panose="02020603050405020304" charset="0"/>
              <a:ea typeface="PingFang SC Regular" panose="020B0400000000000000" charset="-122"/>
              <a:cs typeface="Times New Roman Bold" panose="02020603050405020304" charset="0"/>
              <a:sym typeface="+mn-ea"/>
            </a:endParaRPr>
          </a:p>
        </p:txBody>
      </p:sp>
      <p:sp>
        <p:nvSpPr>
          <p:cNvPr id="37" name="文本框 36"/>
          <p:cNvSpPr txBox="1"/>
          <p:nvPr/>
        </p:nvSpPr>
        <p:spPr>
          <a:xfrm rot="16200000">
            <a:off x="8430260" y="5272405"/>
            <a:ext cx="117983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en-US" altLang="zh-CN" b="1">
                <a:solidFill>
                  <a:srgbClr val="282899"/>
                </a:solidFill>
                <a:latin typeface="Times New Roman Bold" panose="02020603050405020304" charset="0"/>
                <a:ea typeface="PingFang SC Regular" panose="020B0400000000000000" charset="-122"/>
                <a:cs typeface="Times New Roman Bold" panose="02020603050405020304" charset="0"/>
                <a:sym typeface="+mn-ea"/>
              </a:rPr>
              <a:t>Strategy 2</a:t>
            </a:r>
            <a:endParaRPr lang="en-US" altLang="zh-CN" b="1">
              <a:solidFill>
                <a:srgbClr val="282899"/>
              </a:solidFill>
              <a:latin typeface="Times New Roman Bold" panose="02020603050405020304" charset="0"/>
              <a:ea typeface="PingFang SC Regular" panose="020B0400000000000000" charset="-122"/>
              <a:cs typeface="Times New Roman Bold" panose="02020603050405020304" charset="0"/>
              <a:sym typeface="+mn-ea"/>
            </a:endParaRPr>
          </a:p>
        </p:txBody>
      </p:sp>
      <p:sp>
        <p:nvSpPr>
          <p:cNvPr id="39" name="文本框 38"/>
          <p:cNvSpPr txBox="1"/>
          <p:nvPr/>
        </p:nvSpPr>
        <p:spPr>
          <a:xfrm>
            <a:off x="8439150" y="5146040"/>
            <a:ext cx="595630" cy="49149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en-US" sz="2600" b="1">
                <a:ln w="25400">
                  <a:solidFill>
                    <a:srgbClr val="FF0000"/>
                  </a:solidFill>
                </a:ln>
                <a:solidFill>
                  <a:srgbClr val="FF0000"/>
                </a:solidFill>
                <a:latin typeface="Times New Roman Bold" panose="02020603050405020304" charset="0"/>
                <a:cs typeface="Times New Roman Bold" panose="02020603050405020304" charset="0"/>
                <a:sym typeface="+mn-ea"/>
              </a:rPr>
              <a:t>→ </a:t>
            </a:r>
            <a:endParaRPr lang="en-US" altLang="en-US" sz="2600" b="1">
              <a:ln w="25400">
                <a:solidFill>
                  <a:srgbClr val="FF0000"/>
                </a:solidFill>
              </a:ln>
              <a:solidFill>
                <a:srgbClr val="FF0000"/>
              </a:solidFill>
              <a:latin typeface="Times New Roman Bold" panose="02020603050405020304" charset="0"/>
              <a:cs typeface="Times New Roman Bold" panose="02020603050405020304" charset="0"/>
              <a:sym typeface="+mn-ea"/>
            </a:endParaRPr>
          </a:p>
        </p:txBody>
      </p:sp>
    </p:spTree>
    <p:custDataLst>
      <p:tags r:id="rId4"/>
    </p:custDataLst>
  </p:cSld>
  <p:clrMapOvr>
    <a:masterClrMapping/>
  </p:clrMapOvr>
  <p:transition advTm="4543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9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9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9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0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0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0" grpId="0" animBg="1"/>
      <p:bldP spid="22" grpId="0" animBg="1"/>
      <p:bldP spid="24" grpId="0"/>
      <p:bldP spid="23" grpId="1" animBg="1"/>
      <p:bldP spid="20" grpId="1" animBg="1"/>
      <p:bldP spid="22" grpId="1" animBg="1"/>
      <p:bldP spid="24" grpId="1"/>
      <p:bldP spid="15" grpId="0"/>
      <p:bldP spid="11" grpId="0"/>
      <p:bldP spid="15" grpId="1"/>
      <p:bldP spid="11" grpId="1"/>
      <p:bldP spid="13" grpId="0"/>
      <p:bldP spid="13" grpId="1"/>
      <p:bldP spid="45" grpId="0" animBg="1"/>
      <p:bldP spid="32" grpId="0"/>
      <p:bldP spid="33" grpId="0"/>
      <p:bldP spid="36" grpId="0"/>
      <p:bldP spid="45" grpId="1" animBg="1"/>
      <p:bldP spid="32" grpId="1"/>
      <p:bldP spid="33" grpId="1"/>
      <p:bldP spid="36" grpId="1"/>
      <p:bldP spid="39" grpId="0"/>
      <p:bldP spid="37" grpId="0"/>
      <p:bldP spid="34" grpId="0"/>
      <p:bldP spid="35" grpId="0"/>
      <p:bldP spid="47" grpId="0" animBg="1"/>
      <p:bldP spid="16" grpId="0"/>
      <p:bldP spid="17" grpId="0"/>
      <p:bldP spid="39" grpId="1"/>
      <p:bldP spid="37" grpId="1"/>
      <p:bldP spid="34" grpId="1"/>
      <p:bldP spid="35" grpId="1"/>
      <p:bldP spid="47" grpId="1" animBg="1"/>
      <p:bldP spid="16" grpId="1"/>
      <p:bldP spid="17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505460" y="93345"/>
            <a:ext cx="7169150" cy="10763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sz="3200" b="1">
                <a:solidFill>
                  <a:srgbClr val="0C0C95"/>
                </a:solidFill>
                <a:latin typeface="Times New Roman Bold" panose="02020603050405020304" charset="0"/>
                <a:cs typeface="Times New Roman Bold" panose="02020603050405020304" charset="0"/>
              </a:rPr>
              <a:t>Design Choice 1: Radix</a:t>
            </a:r>
            <a:endParaRPr lang="en-US" sz="3200" b="1">
              <a:solidFill>
                <a:srgbClr val="0C0C95"/>
              </a:solidFill>
              <a:latin typeface="Times New Roman Bold" panose="02020603050405020304" charset="0"/>
              <a:cs typeface="Times New Roman Bold" panose="02020603050405020304" charset="0"/>
            </a:endParaRPr>
          </a:p>
          <a:p>
            <a:r>
              <a:rPr lang="en-US" sz="3200" b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 Bold" panose="02020603050405020304" charset="0"/>
                <a:cs typeface="Times New Roman Bold" panose="02020603050405020304" charset="0"/>
              </a:rPr>
              <a:t>Quantum Higher Radix Adder</a:t>
            </a:r>
            <a:endParaRPr lang="en-US" sz="3200" b="1">
              <a:solidFill>
                <a:schemeClr val="tx1">
                  <a:lumMod val="50000"/>
                  <a:lumOff val="50000"/>
                </a:schemeClr>
              </a:solidFill>
              <a:latin typeface="Times New Roman Bold" panose="02020603050405020304" charset="0"/>
              <a:cs typeface="Times New Roman Bold" panose="02020603050405020304" charset="0"/>
            </a:endParaRPr>
          </a:p>
        </p:txBody>
      </p:sp>
      <p:pic>
        <p:nvPicPr>
          <p:cNvPr id="3" name="图片 2" descr="未命名绘图.drawio"/>
          <p:cNvPicPr>
            <a:picLocks noChangeAspect="1"/>
          </p:cNvPicPr>
          <p:nvPr/>
        </p:nvPicPr>
        <p:blipFill>
          <a:blip r:embed="rId1"/>
          <a:srcRect b="13854"/>
          <a:stretch>
            <a:fillRect/>
          </a:stretch>
        </p:blipFill>
        <p:spPr>
          <a:xfrm>
            <a:off x="1104265" y="1169670"/>
            <a:ext cx="10330180" cy="5069840"/>
          </a:xfrm>
          <a:prstGeom prst="rect">
            <a:avLst/>
          </a:prstGeom>
        </p:spPr>
      </p:pic>
      <p:sp>
        <p:nvSpPr>
          <p:cNvPr id="13" name="矩形 12"/>
          <p:cNvSpPr/>
          <p:nvPr/>
        </p:nvSpPr>
        <p:spPr>
          <a:xfrm>
            <a:off x="1358900" y="2302510"/>
            <a:ext cx="1279525" cy="2041525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1">
                        <a:tint val="100000"/>
                        <a:shade val="100000"/>
                        <a:satMod val="130000"/>
                      </a:schemeClr>
                    </a:gs>
                    <a:gs pos="100000">
                      <a:schemeClr val="accent1">
                        <a:tint val="50000"/>
                        <a:shade val="100000"/>
                        <a:satMod val="350000"/>
                      </a:schemeClr>
                    </a:gs>
                  </a:gsLst>
                  <a:lin ang="16200000" scaled="0"/>
                </a:gradFill>
              </a14:hiddenFill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p>
            <a:endParaRPr lang="zh-CN" altLang="en-US"/>
          </a:p>
        </p:txBody>
      </p:sp>
      <p:sp>
        <p:nvSpPr>
          <p:cNvPr id="14" name="文本框 13"/>
          <p:cNvSpPr txBox="1"/>
          <p:nvPr/>
        </p:nvSpPr>
        <p:spPr>
          <a:xfrm>
            <a:off x="3959860" y="3121660"/>
            <a:ext cx="488315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en-US" sz="3200" b="1">
                <a:ln w="31750">
                  <a:solidFill>
                    <a:srgbClr val="FF0000"/>
                  </a:solidFill>
                </a:ln>
                <a:solidFill>
                  <a:srgbClr val="FF0000"/>
                </a:solidFill>
                <a:latin typeface="Times New Roman Bold" panose="02020603050405020304" charset="0"/>
                <a:cs typeface="Times New Roman Bold" panose="02020603050405020304" charset="0"/>
              </a:rPr>
              <a:t>✓</a:t>
            </a:r>
            <a:endParaRPr lang="en-US" altLang="en-US" sz="3200" b="1">
              <a:ln w="31750">
                <a:solidFill>
                  <a:srgbClr val="FF0000"/>
                </a:solidFill>
              </a:ln>
              <a:solidFill>
                <a:srgbClr val="FF0000"/>
              </a:solidFill>
              <a:latin typeface="Times New Roman Bold" panose="02020603050405020304" charset="0"/>
              <a:cs typeface="Times New Roman Bold" panose="02020603050405020304" charset="0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7371715" y="3124835"/>
            <a:ext cx="488315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en-US" sz="3200" b="1">
                <a:ln w="31750">
                  <a:solidFill>
                    <a:srgbClr val="FF0000"/>
                  </a:solidFill>
                </a:ln>
                <a:solidFill>
                  <a:srgbClr val="FF0000"/>
                </a:solidFill>
                <a:latin typeface="Times New Roman Bold" panose="02020603050405020304" charset="0"/>
                <a:cs typeface="Times New Roman Bold" panose="02020603050405020304" charset="0"/>
              </a:rPr>
              <a:t>✓</a:t>
            </a:r>
            <a:endParaRPr lang="en-US" altLang="en-US" sz="3200" b="1">
              <a:ln w="31750">
                <a:solidFill>
                  <a:srgbClr val="FF0000"/>
                </a:solidFill>
              </a:ln>
              <a:solidFill>
                <a:srgbClr val="FF0000"/>
              </a:solidFill>
              <a:latin typeface="Times New Roman Bold" panose="02020603050405020304" charset="0"/>
              <a:cs typeface="Times New Roman Bold" panose="02020603050405020304" charset="0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5598160" y="3121660"/>
            <a:ext cx="488315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en-US" sz="3200" b="1">
                <a:ln w="31750">
                  <a:solidFill>
                    <a:srgbClr val="FF0000"/>
                  </a:solidFill>
                </a:ln>
                <a:solidFill>
                  <a:srgbClr val="FF0000"/>
                </a:solidFill>
                <a:latin typeface="Times New Roman Bold" panose="02020603050405020304" charset="0"/>
                <a:cs typeface="Times New Roman Bold" panose="02020603050405020304" charset="0"/>
              </a:rPr>
              <a:t>✓</a:t>
            </a:r>
            <a:endParaRPr lang="en-US" altLang="en-US" sz="3200" b="1">
              <a:ln w="31750">
                <a:solidFill>
                  <a:srgbClr val="FF0000"/>
                </a:solidFill>
              </a:ln>
              <a:solidFill>
                <a:srgbClr val="FF0000"/>
              </a:solidFill>
              <a:latin typeface="Times New Roman Bold" panose="02020603050405020304" charset="0"/>
              <a:cs typeface="Times New Roman Bold" panose="02020603050405020304" charset="0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11281410" y="3684905"/>
            <a:ext cx="488315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en-US" sz="3200" b="1">
                <a:ln w="31750">
                  <a:solidFill>
                    <a:srgbClr val="FF0000"/>
                  </a:solidFill>
                </a:ln>
                <a:solidFill>
                  <a:srgbClr val="FF0000"/>
                </a:solidFill>
                <a:latin typeface="Times New Roman Bold" panose="02020603050405020304" charset="0"/>
                <a:cs typeface="Times New Roman Bold" panose="02020603050405020304" charset="0"/>
              </a:rPr>
              <a:t>✓</a:t>
            </a:r>
            <a:endParaRPr lang="en-US" altLang="en-US" sz="3200" b="1">
              <a:ln w="31750">
                <a:solidFill>
                  <a:srgbClr val="FF0000"/>
                </a:solidFill>
              </a:ln>
              <a:solidFill>
                <a:srgbClr val="FF0000"/>
              </a:solidFill>
              <a:latin typeface="Times New Roman Bold" panose="02020603050405020304" charset="0"/>
              <a:cs typeface="Times New Roman Bold" panose="02020603050405020304" charset="0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9183370" y="3126740"/>
            <a:ext cx="24638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en-US" sz="3200" b="1">
                <a:ln w="31750">
                  <a:solidFill>
                    <a:srgbClr val="FF0000"/>
                  </a:solidFill>
                </a:ln>
                <a:solidFill>
                  <a:srgbClr val="FF0000"/>
                </a:solidFill>
                <a:latin typeface="Times New Roman Bold" panose="02020603050405020304" charset="0"/>
                <a:cs typeface="Times New Roman Bold" panose="02020603050405020304" charset="0"/>
              </a:rPr>
              <a:t>✓</a:t>
            </a:r>
            <a:endParaRPr lang="en-US" altLang="en-US" sz="3200" b="1">
              <a:ln w="31750">
                <a:solidFill>
                  <a:srgbClr val="FF0000"/>
                </a:solidFill>
              </a:ln>
              <a:solidFill>
                <a:srgbClr val="FF0000"/>
              </a:solidFill>
              <a:latin typeface="Times New Roman Bold" panose="02020603050405020304" charset="0"/>
              <a:cs typeface="Times New Roman Bold" panose="02020603050405020304" charset="0"/>
            </a:endParaRPr>
          </a:p>
        </p:txBody>
      </p:sp>
    </p:spTree>
    <p:custDataLst>
      <p:tags r:id="rId2"/>
    </p:custDataLst>
  </p:cSld>
  <p:clrMapOvr>
    <a:masterClrMapping/>
  </p:clrMapOvr>
  <p:transition advTm="1883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/>
      <p:bldP spid="16" grpId="0"/>
      <p:bldP spid="15" grpId="0"/>
      <p:bldP spid="18" grpId="0"/>
      <p:bldP spid="17" grpId="0"/>
      <p:bldP spid="13" grpId="1" animBg="1"/>
      <p:bldP spid="14" grpId="1"/>
      <p:bldP spid="16" grpId="1"/>
      <p:bldP spid="15" grpId="1"/>
      <p:bldP spid="18" grpId="1"/>
      <p:bldP spid="17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495300" y="1054735"/>
            <a:ext cx="11039687" cy="5016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sz="2665">
                <a:latin typeface="Times New Roman Regular" panose="02020603050405020304" charset="0"/>
                <a:cs typeface="Times New Roman Regular" panose="02020603050405020304" charset="0"/>
              </a:rPr>
              <a:t>Using</a:t>
            </a:r>
            <a:r>
              <a:rPr sz="2665">
                <a:latin typeface="Times New Roman Regular" panose="02020603050405020304" charset="0"/>
                <a:cs typeface="Times New Roman Regular" panose="02020603050405020304" charset="0"/>
              </a:rPr>
              <a:t> </a:t>
            </a:r>
            <a:r>
              <a:rPr lang="en-US" sz="2665">
                <a:latin typeface="Times New Roman Regular" panose="02020603050405020304" charset="0"/>
                <a:cs typeface="Times New Roman Regular" panose="02020603050405020304" charset="0"/>
              </a:rPr>
              <a:t>the </a:t>
            </a:r>
            <a:r>
              <a:rPr sz="2665">
                <a:latin typeface="Times New Roman Regular" panose="02020603050405020304" charset="0"/>
                <a:cs typeface="Times New Roman Regular" panose="02020603050405020304" charset="0"/>
              </a:rPr>
              <a:t>higher radix</a:t>
            </a:r>
            <a:r>
              <a:rPr lang="en-US" sz="2665">
                <a:latin typeface="Times New Roman Regular" panose="02020603050405020304" charset="0"/>
                <a:cs typeface="Times New Roman Regular" panose="02020603050405020304" charset="0"/>
              </a:rPr>
              <a:t> to</a:t>
            </a:r>
            <a:r>
              <a:rPr sz="2665">
                <a:latin typeface="Times New Roman Regular" panose="02020603050405020304" charset="0"/>
                <a:cs typeface="Times New Roman Regular" panose="02020603050405020304" charset="0"/>
              </a:rPr>
              <a:t> reduce </a:t>
            </a:r>
            <a:r>
              <a:rPr sz="2665" b="1">
                <a:solidFill>
                  <a:srgbClr val="00B050"/>
                </a:solidFill>
                <a:latin typeface="Times New Roman Bold" panose="02020603050405020304" charset="0"/>
                <a:cs typeface="Times New Roman Bold" panose="02020603050405020304" charset="0"/>
              </a:rPr>
              <a:t>T-depth</a:t>
            </a:r>
            <a:r>
              <a:rPr sz="2665">
                <a:latin typeface="Times New Roman Regular" panose="02020603050405020304" charset="0"/>
                <a:cs typeface="Times New Roman Regular" panose="02020603050405020304" charset="0"/>
              </a:rPr>
              <a:t> and </a:t>
            </a:r>
            <a:r>
              <a:rPr sz="2665" b="1">
                <a:solidFill>
                  <a:srgbClr val="00B050"/>
                </a:solidFill>
                <a:latin typeface="Times New Roman Bold" panose="02020603050405020304" charset="0"/>
                <a:cs typeface="Times New Roman Bold" panose="02020603050405020304" charset="0"/>
              </a:rPr>
              <a:t>overall time cost</a:t>
            </a:r>
            <a:r>
              <a:rPr sz="2665">
                <a:latin typeface="Times New Roman Regular" panose="02020603050405020304" charset="0"/>
                <a:cs typeface="Times New Roman Regular" panose="02020603050405020304" charset="0"/>
              </a:rPr>
              <a:t>.</a:t>
            </a:r>
            <a:endParaRPr sz="2665">
              <a:latin typeface="Times New Roman Regular" panose="02020603050405020304" charset="0"/>
              <a:cs typeface="Times New Roman Regular" panose="02020603050405020304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55152" y="2440940"/>
            <a:ext cx="3364653" cy="287274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5047" y="2530687"/>
            <a:ext cx="3402753" cy="287782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60977" y="2936240"/>
            <a:ext cx="3180080" cy="2066713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733425" y="5408507"/>
            <a:ext cx="1835573" cy="7372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en-US" sz="2100" b="1">
                <a:solidFill>
                  <a:srgbClr val="0C0C95"/>
                </a:solidFill>
                <a:latin typeface="Times New Roman Bold" panose="02020603050405020304" charset="0"/>
                <a:cs typeface="Times New Roman Bold" panose="02020603050405020304" charset="0"/>
                <a:sym typeface="+mn-ea"/>
              </a:rPr>
              <a:t>Radix 2</a:t>
            </a:r>
            <a:endParaRPr lang="en-US" sz="2100" b="1">
              <a:solidFill>
                <a:srgbClr val="0C0C95"/>
              </a:solidFill>
              <a:latin typeface="Times New Roman Bold" panose="02020603050405020304" charset="0"/>
              <a:cs typeface="Times New Roman Bold" panose="02020603050405020304" charset="0"/>
              <a:sym typeface="+mn-ea"/>
            </a:endParaRPr>
          </a:p>
          <a:p>
            <a:pPr algn="ctr"/>
            <a:r>
              <a:rPr lang="en-US" altLang="zh-CN" sz="2100" b="1">
                <a:solidFill>
                  <a:srgbClr val="0C0C95"/>
                </a:solidFill>
                <a:latin typeface="Times New Roman Bold" panose="02020603050405020304" charset="0"/>
                <a:cs typeface="Times New Roman Bold" panose="02020603050405020304" charset="0"/>
                <a:sym typeface="+mn-ea"/>
              </a:rPr>
              <a:t>(Default)</a:t>
            </a:r>
            <a:endParaRPr lang="en-US" altLang="zh-CN" sz="2100" b="1">
              <a:solidFill>
                <a:srgbClr val="0C0C95"/>
              </a:solidFill>
              <a:latin typeface="Times New Roman Bold" panose="02020603050405020304" charset="0"/>
              <a:cs typeface="Times New Roman Bold" panose="02020603050405020304" charset="0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5527040" y="5397500"/>
            <a:ext cx="1181100" cy="414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buClrTx/>
              <a:buSzTx/>
              <a:buFontTx/>
            </a:pPr>
            <a:r>
              <a:rPr lang="en-US" sz="2100" b="1">
                <a:solidFill>
                  <a:srgbClr val="0C0C95"/>
                </a:solidFill>
                <a:latin typeface="Times New Roman Bold" panose="02020603050405020304" charset="0"/>
                <a:cs typeface="Times New Roman Bold" panose="02020603050405020304" charset="0"/>
                <a:sym typeface="+mn-ea"/>
              </a:rPr>
              <a:t>Radix 3</a:t>
            </a:r>
            <a:endParaRPr lang="en-US" sz="2100" b="1">
              <a:solidFill>
                <a:srgbClr val="0C0C95"/>
              </a:solidFill>
              <a:latin typeface="Times New Roman Bold" panose="02020603050405020304" charset="0"/>
              <a:cs typeface="Times New Roman Bold" panose="02020603050405020304" charset="0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9749155" y="5313680"/>
            <a:ext cx="1186815" cy="414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buClrTx/>
              <a:buSzTx/>
              <a:buFontTx/>
            </a:pPr>
            <a:r>
              <a:rPr lang="en-US" sz="2100" b="1">
                <a:solidFill>
                  <a:srgbClr val="0C0C95"/>
                </a:solidFill>
                <a:latin typeface="Times New Roman Bold" panose="02020603050405020304" charset="0"/>
                <a:cs typeface="Times New Roman Bold" panose="02020603050405020304" charset="0"/>
                <a:sym typeface="+mn-ea"/>
              </a:rPr>
              <a:t>Radix 4</a:t>
            </a:r>
            <a:endParaRPr lang="en-US" sz="2100" b="1">
              <a:solidFill>
                <a:srgbClr val="0C0C95"/>
              </a:solidFill>
              <a:latin typeface="Times New Roman Bold" panose="02020603050405020304" charset="0"/>
              <a:cs typeface="Times New Roman Bold" panose="02020603050405020304" charset="0"/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733425" y="1925320"/>
            <a:ext cx="2018453" cy="5016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en-US" sz="2665" b="1">
                <a:solidFill>
                  <a:srgbClr val="00B050"/>
                </a:solidFill>
                <a:latin typeface="Times New Roman Bold" panose="02020603050405020304" charset="0"/>
                <a:cs typeface="Times New Roman Bold" panose="02020603050405020304" charset="0"/>
                <a:sym typeface="+mn-ea"/>
              </a:rPr>
              <a:t>4</a:t>
            </a:r>
            <a:endParaRPr lang="en-US" sz="2665" b="1">
              <a:solidFill>
                <a:srgbClr val="00B050"/>
              </a:solidFill>
              <a:latin typeface="Times New Roman Bold" panose="02020603050405020304" charset="0"/>
              <a:cs typeface="Times New Roman Bold" panose="02020603050405020304" charset="0"/>
              <a:sym typeface="+mn-ea"/>
            </a:endParaRPr>
          </a:p>
        </p:txBody>
      </p:sp>
      <p:sp>
        <p:nvSpPr>
          <p:cNvPr id="10" name="右箭头 9"/>
          <p:cNvSpPr/>
          <p:nvPr/>
        </p:nvSpPr>
        <p:spPr>
          <a:xfrm>
            <a:off x="3580553" y="3783753"/>
            <a:ext cx="814493" cy="372533"/>
          </a:xfrm>
          <a:prstGeom prst="rightArrow">
            <a:avLst>
              <a:gd name="adj1" fmla="val 20434"/>
              <a:gd name="adj2" fmla="val 58260"/>
            </a:avLst>
          </a:prstGeom>
          <a:solidFill>
            <a:srgbClr val="00B050"/>
          </a:solidFill>
          <a:ln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p>
            <a:endParaRPr lang="zh-CN" altLang="en-US" sz="2400"/>
          </a:p>
        </p:txBody>
      </p:sp>
      <p:sp>
        <p:nvSpPr>
          <p:cNvPr id="11" name="文本框 10"/>
          <p:cNvSpPr txBox="1"/>
          <p:nvPr/>
        </p:nvSpPr>
        <p:spPr>
          <a:xfrm>
            <a:off x="5108363" y="1925320"/>
            <a:ext cx="2018453" cy="5016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en-US" sz="2665" b="1">
                <a:solidFill>
                  <a:srgbClr val="00B050"/>
                </a:solidFill>
                <a:latin typeface="Times New Roman Bold" panose="02020603050405020304" charset="0"/>
                <a:cs typeface="Times New Roman Bold" panose="02020603050405020304" charset="0"/>
                <a:sym typeface="+mn-ea"/>
              </a:rPr>
              <a:t>3</a:t>
            </a:r>
            <a:endParaRPr lang="en-US" sz="2665" b="1">
              <a:solidFill>
                <a:srgbClr val="00B050"/>
              </a:solidFill>
              <a:latin typeface="Times New Roman Bold" panose="02020603050405020304" charset="0"/>
              <a:cs typeface="Times New Roman Bold" panose="02020603050405020304" charset="0"/>
              <a:sym typeface="+mn-ea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9333230" y="1925320"/>
            <a:ext cx="2018453" cy="5016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en-US" sz="2665" b="1">
                <a:solidFill>
                  <a:srgbClr val="00B050"/>
                </a:solidFill>
                <a:latin typeface="Times New Roman Bold" panose="02020603050405020304" charset="0"/>
                <a:cs typeface="Times New Roman Bold" panose="02020603050405020304" charset="0"/>
                <a:sym typeface="+mn-ea"/>
              </a:rPr>
              <a:t>2</a:t>
            </a:r>
            <a:endParaRPr lang="en-US" sz="2665" b="1">
              <a:solidFill>
                <a:srgbClr val="00B050"/>
              </a:solidFill>
              <a:latin typeface="Times New Roman Bold" panose="02020603050405020304" charset="0"/>
              <a:cs typeface="Times New Roman Bold" panose="02020603050405020304" charset="0"/>
              <a:sym typeface="+mn-ea"/>
            </a:endParaRPr>
          </a:p>
        </p:txBody>
      </p:sp>
      <p:sp>
        <p:nvSpPr>
          <p:cNvPr id="14" name="右箭头 13"/>
          <p:cNvSpPr/>
          <p:nvPr/>
        </p:nvSpPr>
        <p:spPr>
          <a:xfrm>
            <a:off x="7797800" y="3782907"/>
            <a:ext cx="814493" cy="372533"/>
          </a:xfrm>
          <a:prstGeom prst="rightArrow">
            <a:avLst>
              <a:gd name="adj1" fmla="val 20434"/>
              <a:gd name="adj2" fmla="val 58260"/>
            </a:avLst>
          </a:prstGeom>
          <a:solidFill>
            <a:srgbClr val="00B050"/>
          </a:solidFill>
          <a:ln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p>
            <a:endParaRPr lang="zh-CN" altLang="en-US" sz="2400"/>
          </a:p>
        </p:txBody>
      </p:sp>
      <p:sp>
        <p:nvSpPr>
          <p:cNvPr id="15" name="文本框 14"/>
          <p:cNvSpPr txBox="1"/>
          <p:nvPr/>
        </p:nvSpPr>
        <p:spPr>
          <a:xfrm>
            <a:off x="434975" y="353695"/>
            <a:ext cx="3084830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sz="3200" b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 Bold" panose="02020603050405020304" charset="0"/>
                <a:cs typeface="Times New Roman Bold" panose="02020603050405020304" charset="0"/>
              </a:rPr>
              <a:t>What is Radix</a:t>
            </a:r>
            <a:r>
              <a:rPr lang="en-US" sz="3200" b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 Bold" panose="02020603050405020304" charset="0"/>
                <a:cs typeface="Times New Roman Bold" panose="02020603050405020304" charset="0"/>
                <a:sym typeface="+mn-ea"/>
              </a:rPr>
              <a:t>？</a:t>
            </a:r>
            <a:endParaRPr lang="en-US" sz="3200" b="1">
              <a:solidFill>
                <a:schemeClr val="tx1">
                  <a:lumMod val="50000"/>
                  <a:lumOff val="50000"/>
                </a:schemeClr>
              </a:solidFill>
              <a:latin typeface="Times New Roman Bold" panose="02020603050405020304" charset="0"/>
              <a:cs typeface="Times New Roman Bold" panose="02020603050405020304" charset="0"/>
              <a:sym typeface="+mn-ea"/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8745220" y="3579495"/>
            <a:ext cx="3072130" cy="372110"/>
          </a:xfrm>
          <a:prstGeom prst="rect">
            <a:avLst/>
          </a:prstGeom>
          <a:noFill/>
          <a:ln w="38100">
            <a:solidFill>
              <a:srgbClr val="00B050"/>
            </a:solidFill>
          </a:ln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1">
                        <a:tint val="100000"/>
                        <a:shade val="100000"/>
                        <a:satMod val="130000"/>
                      </a:schemeClr>
                    </a:gs>
                    <a:gs pos="100000">
                      <a:schemeClr val="accent1">
                        <a:tint val="50000"/>
                        <a:shade val="100000"/>
                        <a:satMod val="350000"/>
                      </a:schemeClr>
                    </a:gs>
                  </a:gsLst>
                  <a:lin ang="16200000" scaled="0"/>
                </a:gradFill>
              </a14:hiddenFill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p>
            <a:endParaRPr lang="zh-CN" altLang="en-US"/>
          </a:p>
        </p:txBody>
      </p:sp>
      <p:sp>
        <p:nvSpPr>
          <p:cNvPr id="23" name="矩形 22"/>
          <p:cNvSpPr/>
          <p:nvPr/>
        </p:nvSpPr>
        <p:spPr>
          <a:xfrm>
            <a:off x="8745220" y="4204335"/>
            <a:ext cx="3072130" cy="372110"/>
          </a:xfrm>
          <a:prstGeom prst="rect">
            <a:avLst/>
          </a:prstGeom>
          <a:noFill/>
          <a:ln w="38100">
            <a:solidFill>
              <a:srgbClr val="00B050"/>
            </a:solidFill>
          </a:ln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1">
                        <a:tint val="100000"/>
                        <a:shade val="100000"/>
                        <a:satMod val="130000"/>
                      </a:schemeClr>
                    </a:gs>
                    <a:gs pos="100000">
                      <a:schemeClr val="accent1">
                        <a:tint val="50000"/>
                        <a:shade val="100000"/>
                        <a:satMod val="350000"/>
                      </a:schemeClr>
                    </a:gs>
                  </a:gsLst>
                  <a:lin ang="16200000" scaled="0"/>
                </a:gradFill>
              </a14:hiddenFill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p>
            <a:endParaRPr lang="zh-CN" altLang="en-US"/>
          </a:p>
        </p:txBody>
      </p:sp>
      <p:sp>
        <p:nvSpPr>
          <p:cNvPr id="24" name="矩形 23"/>
          <p:cNvSpPr/>
          <p:nvPr/>
        </p:nvSpPr>
        <p:spPr>
          <a:xfrm>
            <a:off x="4491355" y="3009265"/>
            <a:ext cx="3221990" cy="372110"/>
          </a:xfrm>
          <a:prstGeom prst="rect">
            <a:avLst/>
          </a:prstGeom>
          <a:noFill/>
          <a:ln w="38100">
            <a:solidFill>
              <a:srgbClr val="00B050"/>
            </a:solidFill>
          </a:ln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1">
                        <a:tint val="100000"/>
                        <a:shade val="100000"/>
                        <a:satMod val="130000"/>
                      </a:schemeClr>
                    </a:gs>
                    <a:gs pos="100000">
                      <a:schemeClr val="accent1">
                        <a:tint val="50000"/>
                        <a:shade val="100000"/>
                        <a:satMod val="350000"/>
                      </a:schemeClr>
                    </a:gs>
                  </a:gsLst>
                  <a:lin ang="16200000" scaled="0"/>
                </a:gradFill>
              </a14:hiddenFill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p>
            <a:endParaRPr lang="zh-CN" altLang="en-US"/>
          </a:p>
        </p:txBody>
      </p:sp>
      <p:sp>
        <p:nvSpPr>
          <p:cNvPr id="25" name="矩形 24"/>
          <p:cNvSpPr/>
          <p:nvPr/>
        </p:nvSpPr>
        <p:spPr>
          <a:xfrm>
            <a:off x="4491355" y="3827145"/>
            <a:ext cx="3221990" cy="372110"/>
          </a:xfrm>
          <a:prstGeom prst="rect">
            <a:avLst/>
          </a:prstGeom>
          <a:noFill/>
          <a:ln w="38100">
            <a:solidFill>
              <a:srgbClr val="00B050"/>
            </a:solidFill>
          </a:ln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1">
                        <a:tint val="100000"/>
                        <a:shade val="100000"/>
                        <a:satMod val="130000"/>
                      </a:schemeClr>
                    </a:gs>
                    <a:gs pos="100000">
                      <a:schemeClr val="accent1">
                        <a:tint val="50000"/>
                        <a:shade val="100000"/>
                        <a:satMod val="350000"/>
                      </a:schemeClr>
                    </a:gs>
                  </a:gsLst>
                  <a:lin ang="16200000" scaled="0"/>
                </a:gradFill>
              </a14:hiddenFill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p>
            <a:endParaRPr lang="zh-CN" altLang="en-US"/>
          </a:p>
        </p:txBody>
      </p:sp>
      <p:sp>
        <p:nvSpPr>
          <p:cNvPr id="26" name="矩形 25"/>
          <p:cNvSpPr/>
          <p:nvPr/>
        </p:nvSpPr>
        <p:spPr>
          <a:xfrm>
            <a:off x="4491355" y="4571365"/>
            <a:ext cx="3221990" cy="372110"/>
          </a:xfrm>
          <a:prstGeom prst="rect">
            <a:avLst/>
          </a:prstGeom>
          <a:noFill/>
          <a:ln w="38100">
            <a:solidFill>
              <a:srgbClr val="00B050"/>
            </a:solidFill>
          </a:ln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1">
                        <a:tint val="100000"/>
                        <a:shade val="100000"/>
                        <a:satMod val="130000"/>
                      </a:schemeClr>
                    </a:gs>
                    <a:gs pos="100000">
                      <a:schemeClr val="accent1">
                        <a:tint val="50000"/>
                        <a:shade val="100000"/>
                        <a:satMod val="350000"/>
                      </a:schemeClr>
                    </a:gs>
                  </a:gsLst>
                  <a:lin ang="16200000" scaled="0"/>
                </a:gradFill>
              </a14:hiddenFill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p>
            <a:endParaRPr lang="zh-CN" altLang="en-US"/>
          </a:p>
        </p:txBody>
      </p:sp>
      <p:sp>
        <p:nvSpPr>
          <p:cNvPr id="27" name="矩形 26"/>
          <p:cNvSpPr/>
          <p:nvPr/>
        </p:nvSpPr>
        <p:spPr>
          <a:xfrm>
            <a:off x="137795" y="2952115"/>
            <a:ext cx="3221990" cy="372110"/>
          </a:xfrm>
          <a:prstGeom prst="rect">
            <a:avLst/>
          </a:prstGeom>
          <a:noFill/>
          <a:ln w="38100">
            <a:solidFill>
              <a:srgbClr val="00B050"/>
            </a:solidFill>
          </a:ln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1">
                        <a:tint val="100000"/>
                        <a:shade val="100000"/>
                        <a:satMod val="130000"/>
                      </a:schemeClr>
                    </a:gs>
                    <a:gs pos="100000">
                      <a:schemeClr val="accent1">
                        <a:tint val="50000"/>
                        <a:shade val="100000"/>
                        <a:satMod val="350000"/>
                      </a:schemeClr>
                    </a:gs>
                  </a:gsLst>
                  <a:lin ang="16200000" scaled="0"/>
                </a:gradFill>
              </a14:hiddenFill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p>
            <a:endParaRPr lang="zh-CN" altLang="en-US"/>
          </a:p>
        </p:txBody>
      </p:sp>
      <p:sp>
        <p:nvSpPr>
          <p:cNvPr id="28" name="矩形 27"/>
          <p:cNvSpPr/>
          <p:nvPr/>
        </p:nvSpPr>
        <p:spPr>
          <a:xfrm>
            <a:off x="139065" y="3442335"/>
            <a:ext cx="3221990" cy="372110"/>
          </a:xfrm>
          <a:prstGeom prst="rect">
            <a:avLst/>
          </a:prstGeom>
          <a:noFill/>
          <a:ln w="38100">
            <a:solidFill>
              <a:srgbClr val="00B050"/>
            </a:solidFill>
          </a:ln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1">
                        <a:tint val="100000"/>
                        <a:shade val="100000"/>
                        <a:satMod val="130000"/>
                      </a:schemeClr>
                    </a:gs>
                    <a:gs pos="100000">
                      <a:schemeClr val="accent1">
                        <a:tint val="50000"/>
                        <a:shade val="100000"/>
                        <a:satMod val="350000"/>
                      </a:schemeClr>
                    </a:gs>
                  </a:gsLst>
                  <a:lin ang="16200000" scaled="0"/>
                </a:gradFill>
              </a14:hiddenFill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p>
            <a:endParaRPr lang="zh-CN" altLang="en-US"/>
          </a:p>
        </p:txBody>
      </p:sp>
      <p:sp>
        <p:nvSpPr>
          <p:cNvPr id="29" name="矩形 28"/>
          <p:cNvSpPr/>
          <p:nvPr/>
        </p:nvSpPr>
        <p:spPr>
          <a:xfrm>
            <a:off x="151765" y="3983990"/>
            <a:ext cx="3221990" cy="372110"/>
          </a:xfrm>
          <a:prstGeom prst="rect">
            <a:avLst/>
          </a:prstGeom>
          <a:noFill/>
          <a:ln w="38100">
            <a:solidFill>
              <a:srgbClr val="00B050"/>
            </a:solidFill>
          </a:ln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1">
                        <a:tint val="100000"/>
                        <a:shade val="100000"/>
                        <a:satMod val="130000"/>
                      </a:schemeClr>
                    </a:gs>
                    <a:gs pos="100000">
                      <a:schemeClr val="accent1">
                        <a:tint val="50000"/>
                        <a:shade val="100000"/>
                        <a:satMod val="350000"/>
                      </a:schemeClr>
                    </a:gs>
                  </a:gsLst>
                  <a:lin ang="16200000" scaled="0"/>
                </a:gradFill>
              </a14:hiddenFill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p>
            <a:endParaRPr lang="zh-CN" altLang="en-US"/>
          </a:p>
        </p:txBody>
      </p:sp>
      <p:sp>
        <p:nvSpPr>
          <p:cNvPr id="30" name="矩形 29"/>
          <p:cNvSpPr/>
          <p:nvPr/>
        </p:nvSpPr>
        <p:spPr>
          <a:xfrm>
            <a:off x="152400" y="4534535"/>
            <a:ext cx="3221990" cy="372110"/>
          </a:xfrm>
          <a:prstGeom prst="rect">
            <a:avLst/>
          </a:prstGeom>
          <a:noFill/>
          <a:ln w="38100">
            <a:solidFill>
              <a:srgbClr val="00B050"/>
            </a:solidFill>
          </a:ln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1">
                        <a:tint val="100000"/>
                        <a:shade val="100000"/>
                        <a:satMod val="130000"/>
                      </a:schemeClr>
                    </a:gs>
                    <a:gs pos="100000">
                      <a:schemeClr val="accent1">
                        <a:tint val="50000"/>
                        <a:shade val="100000"/>
                        <a:satMod val="350000"/>
                      </a:schemeClr>
                    </a:gs>
                  </a:gsLst>
                  <a:lin ang="16200000" scaled="0"/>
                </a:gradFill>
              </a14:hiddenFill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p>
            <a:endParaRPr lang="zh-CN" altLang="en-US"/>
          </a:p>
        </p:txBody>
      </p:sp>
    </p:spTree>
    <p:custDataLst>
      <p:tags r:id="rId5"/>
    </p:custDataLst>
  </p:cSld>
  <p:clrMapOvr>
    <a:masterClrMapping/>
  </p:clrMapOvr>
  <p:transition advTm="5076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9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9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0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5" grpId="1"/>
      <p:bldP spid="6" grpId="0"/>
      <p:bldP spid="9" grpId="0"/>
      <p:bldP spid="27" grpId="0" animBg="1"/>
      <p:bldP spid="28" grpId="0" animBg="1"/>
      <p:bldP spid="29" grpId="0" animBg="1"/>
      <p:bldP spid="30" grpId="0" animBg="1"/>
      <p:bldP spid="6" grpId="1"/>
      <p:bldP spid="9" grpId="1"/>
      <p:bldP spid="27" grpId="1" animBg="1"/>
      <p:bldP spid="28" grpId="1" animBg="1"/>
      <p:bldP spid="29" grpId="1" animBg="1"/>
      <p:bldP spid="30" grpId="1" animBg="1"/>
      <p:bldP spid="10" grpId="0" animBg="1"/>
      <p:bldP spid="11" grpId="0"/>
      <p:bldP spid="24" grpId="0" animBg="1"/>
      <p:bldP spid="25" grpId="0" animBg="1"/>
      <p:bldP spid="26" grpId="0" animBg="1"/>
      <p:bldP spid="7" grpId="0"/>
      <p:bldP spid="10" grpId="1" animBg="1"/>
      <p:bldP spid="11" grpId="1"/>
      <p:bldP spid="24" grpId="1" animBg="1"/>
      <p:bldP spid="25" grpId="1" animBg="1"/>
      <p:bldP spid="26" grpId="1" animBg="1"/>
      <p:bldP spid="7" grpId="1"/>
      <p:bldP spid="14" grpId="0" animBg="1"/>
      <p:bldP spid="13" grpId="0"/>
      <p:bldP spid="22" grpId="0" animBg="1"/>
      <p:bldP spid="23" grpId="0" animBg="1"/>
      <p:bldP spid="8" grpId="0"/>
      <p:bldP spid="14" grpId="1" animBg="1"/>
      <p:bldP spid="13" grpId="1"/>
      <p:bldP spid="22" grpId="1" animBg="1"/>
      <p:bldP spid="23" grpId="1" animBg="1"/>
      <p:bldP spid="8" grpId="1"/>
      <p:bldP spid="3" grpId="0"/>
      <p:bldP spid="3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1605" y="4050665"/>
            <a:ext cx="5667375" cy="181800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rcRect l="34769" t="12014" r="35331" b="22706"/>
          <a:stretch>
            <a:fillRect/>
          </a:stretch>
        </p:blipFill>
        <p:spPr>
          <a:xfrm>
            <a:off x="3070860" y="729615"/>
            <a:ext cx="2902585" cy="2653665"/>
          </a:xfrm>
          <a:prstGeom prst="rect">
            <a:avLst/>
          </a:prstGeom>
        </p:spPr>
      </p:pic>
      <p:pic>
        <p:nvPicPr>
          <p:cNvPr id="169" name="图片 168"/>
          <p:cNvPicPr/>
          <p:nvPr/>
        </p:nvPicPr>
        <p:blipFill>
          <a:blip r:embed="rId3"/>
          <a:stretch>
            <a:fillRect/>
          </a:stretch>
        </p:blipFill>
        <p:spPr>
          <a:xfrm>
            <a:off x="6546850" y="210185"/>
            <a:ext cx="5509895" cy="626237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5" name="文本框 14"/>
          <p:cNvSpPr txBox="1"/>
          <p:nvPr/>
        </p:nvSpPr>
        <p:spPr>
          <a:xfrm>
            <a:off x="311785" y="631825"/>
            <a:ext cx="2330450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sz="3200" b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 Bold" panose="02020603050405020304" charset="0"/>
                <a:cs typeface="Times New Roman Bold" panose="02020603050405020304" charset="0"/>
              </a:rPr>
              <a:t>Our </a:t>
            </a:r>
            <a:r>
              <a:rPr lang="en-US" sz="3200" b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 Bold" panose="02020603050405020304" charset="0"/>
                <a:cs typeface="Times New Roman Bold" panose="02020603050405020304" charset="0"/>
              </a:rPr>
              <a:t>Design</a:t>
            </a:r>
            <a:endParaRPr lang="en-US" sz="3200" b="1">
              <a:solidFill>
                <a:schemeClr val="tx1">
                  <a:lumMod val="50000"/>
                  <a:lumOff val="50000"/>
                </a:schemeClr>
              </a:solidFill>
              <a:latin typeface="Times New Roman Bold" panose="02020603050405020304" charset="0"/>
              <a:cs typeface="Times New Roman Bold" panose="02020603050405020304" charset="0"/>
            </a:endParaRPr>
          </a:p>
        </p:txBody>
      </p:sp>
      <p:cxnSp>
        <p:nvCxnSpPr>
          <p:cNvPr id="13" name="直接连接符 12"/>
          <p:cNvCxnSpPr/>
          <p:nvPr/>
        </p:nvCxnSpPr>
        <p:spPr>
          <a:xfrm>
            <a:off x="5918200" y="210185"/>
            <a:ext cx="0" cy="6229985"/>
          </a:xfrm>
          <a:prstGeom prst="line">
            <a:avLst/>
          </a:prstGeom>
          <a:ln w="38100">
            <a:solidFill>
              <a:schemeClr val="bg1">
                <a:lumMod val="65000"/>
              </a:schemeClr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文本框 2"/>
          <p:cNvSpPr txBox="1"/>
          <p:nvPr/>
        </p:nvSpPr>
        <p:spPr>
          <a:xfrm>
            <a:off x="337185" y="1676400"/>
            <a:ext cx="2645410" cy="1291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sz="2600" b="1">
                <a:solidFill>
                  <a:srgbClr val="282899"/>
                </a:solidFill>
                <a:latin typeface="Times New Roman Bold" panose="02020603050405020304" charset="0"/>
                <a:cs typeface="Times New Roman Bold" panose="02020603050405020304" charset="0"/>
              </a:rPr>
              <a:t>Example</a:t>
            </a:r>
            <a:endParaRPr lang="en-US" sz="2600" b="1">
              <a:solidFill>
                <a:srgbClr val="282899"/>
              </a:solidFill>
              <a:latin typeface="Times New Roman Bold" panose="02020603050405020304" charset="0"/>
              <a:cs typeface="Times New Roman Bold" panose="02020603050405020304" charset="0"/>
            </a:endParaRPr>
          </a:p>
          <a:p>
            <a:pPr indent="0">
              <a:buNone/>
            </a:pPr>
            <a:r>
              <a:rPr lang="en-US" sz="2600" b="1">
                <a:solidFill>
                  <a:srgbClr val="282899"/>
                </a:solidFill>
                <a:latin typeface="Times New Roman Bold" panose="02020603050405020304" charset="0"/>
                <a:cs typeface="Times New Roman Bold" panose="02020603050405020304" charset="0"/>
              </a:rPr>
              <a:t>Radix=3</a:t>
            </a:r>
            <a:endParaRPr lang="en-US" sz="2600" b="1">
              <a:solidFill>
                <a:srgbClr val="282899"/>
              </a:solidFill>
              <a:latin typeface="Times New Roman Bold" panose="02020603050405020304" charset="0"/>
              <a:cs typeface="Times New Roman Bold" panose="02020603050405020304" charset="0"/>
            </a:endParaRPr>
          </a:p>
          <a:p>
            <a:pPr indent="0">
              <a:buNone/>
            </a:pPr>
            <a:r>
              <a:rPr lang="en-US" sz="2600" b="1">
                <a:solidFill>
                  <a:srgbClr val="282899"/>
                </a:solidFill>
                <a:latin typeface="Times New Roman Bold" panose="02020603050405020304" charset="0"/>
                <a:cs typeface="Times New Roman Bold" panose="02020603050405020304" charset="0"/>
              </a:rPr>
              <a:t>Addition Size=15</a:t>
            </a:r>
            <a:endParaRPr lang="en-US" sz="2600" b="1">
              <a:solidFill>
                <a:srgbClr val="282899"/>
              </a:solidFill>
              <a:latin typeface="Times New Roman Bold" panose="02020603050405020304" charset="0"/>
              <a:cs typeface="Times New Roman Bold" panose="02020603050405020304" charset="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7139305" y="128905"/>
            <a:ext cx="605155" cy="5419725"/>
          </a:xfrm>
          <a:prstGeom prst="rect">
            <a:avLst/>
          </a:prstGeom>
          <a:noFill/>
          <a:ln w="2667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1">
                        <a:tint val="100000"/>
                        <a:shade val="100000"/>
                        <a:satMod val="130000"/>
                      </a:schemeClr>
                    </a:gs>
                    <a:gs pos="100000">
                      <a:schemeClr val="accent1">
                        <a:tint val="50000"/>
                        <a:shade val="100000"/>
                        <a:satMod val="350000"/>
                      </a:schemeClr>
                    </a:gs>
                  </a:gsLst>
                  <a:lin ang="16200000" scaled="0"/>
                </a:gradFill>
              </a14:hiddenFill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p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7841615" y="129540"/>
            <a:ext cx="1939925" cy="5420360"/>
          </a:xfrm>
          <a:prstGeom prst="rect">
            <a:avLst/>
          </a:prstGeom>
          <a:noFill/>
          <a:ln w="26670">
            <a:solidFill>
              <a:srgbClr val="369A9A"/>
            </a:solidFill>
          </a:ln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1">
                        <a:tint val="100000"/>
                        <a:shade val="100000"/>
                        <a:satMod val="130000"/>
                      </a:schemeClr>
                    </a:gs>
                    <a:gs pos="100000">
                      <a:schemeClr val="accent1">
                        <a:tint val="50000"/>
                        <a:shade val="100000"/>
                        <a:satMod val="350000"/>
                      </a:schemeClr>
                    </a:gs>
                  </a:gsLst>
                  <a:lin ang="16200000" scaled="0"/>
                </a:gradFill>
              </a14:hiddenFill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p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9878695" y="129540"/>
            <a:ext cx="1939925" cy="6343015"/>
          </a:xfrm>
          <a:prstGeom prst="rect">
            <a:avLst/>
          </a:prstGeom>
          <a:noFill/>
          <a:ln w="26670">
            <a:solidFill>
              <a:srgbClr val="FF8001"/>
            </a:solidFill>
          </a:ln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1">
                        <a:tint val="100000"/>
                        <a:shade val="100000"/>
                        <a:satMod val="130000"/>
                      </a:schemeClr>
                    </a:gs>
                    <a:gs pos="100000">
                      <a:schemeClr val="accent1">
                        <a:tint val="50000"/>
                        <a:shade val="100000"/>
                        <a:satMod val="350000"/>
                      </a:schemeClr>
                    </a:gs>
                  </a:gsLst>
                  <a:lin ang="16200000" scaled="0"/>
                </a:gradFill>
              </a14:hiddenFill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p>
            <a:endParaRPr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8176895" y="5537200"/>
            <a:ext cx="129413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en-US" b="1">
                <a:solidFill>
                  <a:srgbClr val="369A9B"/>
                </a:solidFill>
                <a:latin typeface="Times New Roman Bold" panose="02020603050405020304" charset="0"/>
                <a:cs typeface="Times New Roman Bold" panose="02020603050405020304" charset="0"/>
                <a:sym typeface="+mn-ea"/>
              </a:rPr>
              <a:t>Carry Path</a:t>
            </a:r>
            <a:endParaRPr lang="en-US" b="1">
              <a:solidFill>
                <a:srgbClr val="369A9B"/>
              </a:solidFill>
              <a:latin typeface="Times New Roman Bold" panose="02020603050405020304" charset="0"/>
              <a:cs typeface="Times New Roman Bold" panose="02020603050405020304" charset="0"/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0315575" y="6155055"/>
            <a:ext cx="114173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en-US" b="1">
                <a:solidFill>
                  <a:schemeClr val="accent6"/>
                </a:solidFill>
                <a:latin typeface="Times New Roman Bold" panose="02020603050405020304" charset="0"/>
                <a:cs typeface="Times New Roman Bold" panose="02020603050405020304" charset="0"/>
                <a:sym typeface="+mn-ea"/>
              </a:rPr>
              <a:t>Sum Path</a:t>
            </a:r>
            <a:endParaRPr lang="en-US" b="1">
              <a:solidFill>
                <a:schemeClr val="accent6"/>
              </a:solidFill>
              <a:latin typeface="Times New Roman Bold" panose="02020603050405020304" charset="0"/>
              <a:cs typeface="Times New Roman Bold" panose="02020603050405020304" charset="0"/>
              <a:sym typeface="+mn-ea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6463665" y="5537200"/>
            <a:ext cx="1939925" cy="922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en-US" b="1">
                <a:solidFill>
                  <a:srgbClr val="FF0000"/>
                </a:solidFill>
                <a:latin typeface="Times New Roman Bold" panose="02020603050405020304" charset="0"/>
                <a:cs typeface="Times New Roman Bold" panose="02020603050405020304" charset="0"/>
                <a:sym typeface="+mn-ea"/>
              </a:rPr>
              <a:t>Higher </a:t>
            </a:r>
            <a:endParaRPr lang="en-US" b="1">
              <a:solidFill>
                <a:srgbClr val="FF0000"/>
              </a:solidFill>
              <a:latin typeface="Times New Roman Bold" panose="02020603050405020304" charset="0"/>
              <a:cs typeface="Times New Roman Bold" panose="02020603050405020304" charset="0"/>
              <a:sym typeface="+mn-ea"/>
            </a:endParaRPr>
          </a:p>
          <a:p>
            <a:pPr algn="ctr"/>
            <a:r>
              <a:rPr lang="en-US" b="1">
                <a:solidFill>
                  <a:srgbClr val="FF0000"/>
                </a:solidFill>
                <a:latin typeface="Times New Roman Bold" panose="02020603050405020304" charset="0"/>
                <a:cs typeface="Times New Roman Bold" panose="02020603050405020304" charset="0"/>
                <a:sym typeface="+mn-ea"/>
              </a:rPr>
              <a:t>Radix </a:t>
            </a:r>
            <a:endParaRPr lang="en-US" b="1">
              <a:solidFill>
                <a:srgbClr val="FF0000"/>
              </a:solidFill>
              <a:latin typeface="Times New Roman Bold" panose="02020603050405020304" charset="0"/>
              <a:cs typeface="Times New Roman Bold" panose="02020603050405020304" charset="0"/>
              <a:sym typeface="+mn-ea"/>
            </a:endParaRPr>
          </a:p>
          <a:p>
            <a:pPr algn="ctr"/>
            <a:r>
              <a:rPr lang="en-US" b="1">
                <a:solidFill>
                  <a:srgbClr val="FF0000"/>
                </a:solidFill>
                <a:latin typeface="Times New Roman Bold" panose="02020603050405020304" charset="0"/>
                <a:cs typeface="Times New Roman Bold" panose="02020603050405020304" charset="0"/>
                <a:sym typeface="+mn-ea"/>
              </a:rPr>
              <a:t>Structure</a:t>
            </a:r>
            <a:endParaRPr lang="en-US" b="1">
              <a:solidFill>
                <a:srgbClr val="FF0000"/>
              </a:solidFill>
              <a:latin typeface="Times New Roman Bold" panose="02020603050405020304" charset="0"/>
              <a:cs typeface="Times New Roman Bold" panose="02020603050405020304" charset="0"/>
              <a:sym typeface="+mn-ea"/>
            </a:endParaRPr>
          </a:p>
        </p:txBody>
      </p:sp>
      <p:sp>
        <p:nvSpPr>
          <p:cNvPr id="11" name="文本框 10"/>
          <p:cNvSpPr txBox="1"/>
          <p:nvPr/>
        </p:nvSpPr>
        <p:spPr>
          <a:xfrm rot="16200000">
            <a:off x="5367655" y="2759075"/>
            <a:ext cx="1939925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en-US" b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 Bold" panose="02020603050405020304" charset="0"/>
                <a:cs typeface="Times New Roman Bold" panose="02020603050405020304" charset="0"/>
                <a:sym typeface="+mn-ea"/>
              </a:rPr>
              <a:t>Initialization</a:t>
            </a:r>
            <a:endParaRPr lang="en-US" b="1">
              <a:solidFill>
                <a:schemeClr val="tx1">
                  <a:lumMod val="50000"/>
                  <a:lumOff val="50000"/>
                </a:schemeClr>
              </a:solidFill>
              <a:latin typeface="Times New Roman Bold" panose="02020603050405020304" charset="0"/>
              <a:cs typeface="Times New Roman Bold" panose="02020603050405020304" charset="0"/>
              <a:sym typeface="+mn-ea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6165215" y="130175"/>
            <a:ext cx="860425" cy="5419725"/>
          </a:xfrm>
          <a:prstGeom prst="rect">
            <a:avLst/>
          </a:prstGeom>
          <a:noFill/>
          <a:ln w="26670">
            <a:solidFill>
              <a:schemeClr val="tx1">
                <a:lumMod val="50000"/>
                <a:lumOff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1">
                        <a:tint val="100000"/>
                        <a:shade val="100000"/>
                        <a:satMod val="130000"/>
                      </a:schemeClr>
                    </a:gs>
                    <a:gs pos="100000">
                      <a:schemeClr val="accent1">
                        <a:tint val="50000"/>
                        <a:shade val="100000"/>
                        <a:satMod val="350000"/>
                      </a:schemeClr>
                    </a:gs>
                  </a:gsLst>
                  <a:lin ang="16200000" scaled="0"/>
                </a:gradFill>
              </a14:hiddenFill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p>
            <a:endParaRPr lang="zh-CN" altLang="en-US"/>
          </a:p>
        </p:txBody>
      </p:sp>
      <p:sp>
        <p:nvSpPr>
          <p:cNvPr id="14" name="文本框 13"/>
          <p:cNvSpPr txBox="1"/>
          <p:nvPr/>
        </p:nvSpPr>
        <p:spPr>
          <a:xfrm>
            <a:off x="3740150" y="3412490"/>
            <a:ext cx="1064895" cy="41402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sz="2100" b="1">
                <a:solidFill>
                  <a:schemeClr val="tx1"/>
                </a:solidFill>
                <a:latin typeface="Times New Roman Bold" panose="02020603050405020304" charset="0"/>
                <a:cs typeface="Times New Roman Bold" panose="02020603050405020304" charset="0"/>
              </a:rPr>
              <a:t>Radix 3</a:t>
            </a:r>
            <a:endParaRPr lang="en-US" sz="2100" b="1">
              <a:solidFill>
                <a:schemeClr val="tx1"/>
              </a:solidFill>
              <a:latin typeface="Times New Roman Bold" panose="02020603050405020304" charset="0"/>
              <a:cs typeface="Times New Roman Bold" panose="02020603050405020304" charset="0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1948815" y="5996940"/>
            <a:ext cx="2515235" cy="41402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en-US" sz="2100" b="1">
                <a:solidFill>
                  <a:schemeClr val="tx1"/>
                </a:solidFill>
                <a:latin typeface="Times New Roman Bold" panose="02020603050405020304" charset="0"/>
                <a:cs typeface="Times New Roman Bold" panose="02020603050405020304" charset="0"/>
              </a:rPr>
              <a:t>General Framework</a:t>
            </a:r>
            <a:endParaRPr lang="en-US" sz="2100" b="1">
              <a:solidFill>
                <a:schemeClr val="tx1"/>
              </a:solidFill>
              <a:latin typeface="Times New Roman Bold" panose="02020603050405020304" charset="0"/>
              <a:cs typeface="Times New Roman Bold" panose="02020603050405020304" charset="0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1257935" y="4347845"/>
            <a:ext cx="1293495" cy="55308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p>
            <a:pPr algn="ctr"/>
            <a:endParaRPr lang="en-US" sz="1500" b="1">
              <a:solidFill>
                <a:srgbClr val="FF0000"/>
              </a:solidFill>
              <a:latin typeface="Times New Roman Bold" panose="02020603050405020304" charset="0"/>
              <a:cs typeface="Times New Roman Bold" panose="02020603050405020304" charset="0"/>
            </a:endParaRPr>
          </a:p>
          <a:p>
            <a:pPr algn="ctr"/>
            <a:endParaRPr lang="en-US" sz="1500" b="1">
              <a:solidFill>
                <a:srgbClr val="FF0000"/>
              </a:solidFill>
              <a:latin typeface="Times New Roman Bold" panose="02020603050405020304" charset="0"/>
              <a:cs typeface="Times New Roman Bold" panose="02020603050405020304" charset="0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1282065" y="4334510"/>
            <a:ext cx="1293495" cy="55308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p>
            <a:pPr algn="ctr"/>
            <a:r>
              <a:rPr lang="en-US" sz="1500" b="1">
                <a:solidFill>
                  <a:srgbClr val="FF0000"/>
                </a:solidFill>
                <a:latin typeface="Times New Roman Bold" panose="02020603050405020304" charset="0"/>
                <a:cs typeface="Times New Roman Bold" panose="02020603050405020304" charset="0"/>
              </a:rPr>
              <a:t>Higher Radix Structure</a:t>
            </a:r>
            <a:endParaRPr lang="en-US" sz="1500" b="1">
              <a:solidFill>
                <a:srgbClr val="FF0000"/>
              </a:solidFill>
              <a:latin typeface="Times New Roman Bold" panose="02020603050405020304" charset="0"/>
              <a:cs typeface="Times New Roman Bold" panose="02020603050405020304" charset="0"/>
            </a:endParaRPr>
          </a:p>
        </p:txBody>
      </p:sp>
      <p:sp>
        <p:nvSpPr>
          <p:cNvPr id="22" name="圆角矩形 21"/>
          <p:cNvSpPr/>
          <p:nvPr/>
        </p:nvSpPr>
        <p:spPr>
          <a:xfrm>
            <a:off x="2576830" y="4102100"/>
            <a:ext cx="1157605" cy="1706245"/>
          </a:xfrm>
          <a:prstGeom prst="roundRect">
            <a:avLst>
              <a:gd name="adj" fmla="val 7135"/>
            </a:avLst>
          </a:prstGeom>
          <a:noFill/>
          <a:ln w="19050">
            <a:solidFill>
              <a:srgbClr val="008080"/>
            </a:solidFill>
          </a:ln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1">
                        <a:tint val="100000"/>
                        <a:shade val="100000"/>
                        <a:satMod val="130000"/>
                      </a:schemeClr>
                    </a:gs>
                    <a:gs pos="100000">
                      <a:schemeClr val="accent1">
                        <a:tint val="50000"/>
                        <a:shade val="100000"/>
                        <a:satMod val="350000"/>
                      </a:schemeClr>
                    </a:gs>
                  </a:gsLst>
                  <a:lin ang="16200000" scaled="0"/>
                </a:gradFill>
              </a14:hiddenFill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p>
            <a:endParaRPr lang="zh-CN" altLang="en-US"/>
          </a:p>
        </p:txBody>
      </p:sp>
      <p:sp>
        <p:nvSpPr>
          <p:cNvPr id="23" name="圆角矩形 22"/>
          <p:cNvSpPr/>
          <p:nvPr/>
        </p:nvSpPr>
        <p:spPr>
          <a:xfrm>
            <a:off x="4618355" y="4088130"/>
            <a:ext cx="1141095" cy="1720215"/>
          </a:xfrm>
          <a:prstGeom prst="roundRect">
            <a:avLst>
              <a:gd name="adj" fmla="val 7135"/>
            </a:avLst>
          </a:prstGeom>
          <a:noFill/>
          <a:ln w="19050">
            <a:solidFill>
              <a:srgbClr val="FF8001"/>
            </a:solidFill>
          </a:ln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1">
                        <a:tint val="100000"/>
                        <a:shade val="100000"/>
                        <a:satMod val="130000"/>
                      </a:schemeClr>
                    </a:gs>
                    <a:gs pos="100000">
                      <a:schemeClr val="accent1">
                        <a:tint val="50000"/>
                        <a:shade val="100000"/>
                        <a:satMod val="350000"/>
                      </a:schemeClr>
                    </a:gs>
                  </a:gsLst>
                  <a:lin ang="16200000" scaled="0"/>
                </a:gradFill>
              </a14:hiddenFill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p>
            <a:endParaRPr lang="zh-CN" altLang="en-US"/>
          </a:p>
        </p:txBody>
      </p:sp>
    </p:spTree>
    <p:custDataLst>
      <p:tags r:id="rId4"/>
    </p:custDataLst>
  </p:cSld>
  <p:clrMapOvr>
    <a:masterClrMapping/>
  </p:clrMapOvr>
  <p:transition advTm="7571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0" grpId="1" animBg="1"/>
      <p:bldP spid="3" grpId="0"/>
      <p:bldP spid="14" grpId="0"/>
      <p:bldP spid="3" grpId="1"/>
      <p:bldP spid="14" grpId="1"/>
      <p:bldP spid="16" grpId="0"/>
      <p:bldP spid="12" grpId="0" animBg="1"/>
      <p:bldP spid="16" grpId="1"/>
      <p:bldP spid="12" grpId="1" animBg="1"/>
      <p:bldP spid="17" grpId="0" animBg="1"/>
      <p:bldP spid="10" grpId="0"/>
      <p:bldP spid="5" grpId="0" animBg="1"/>
      <p:bldP spid="17" grpId="1" animBg="1"/>
      <p:bldP spid="10" grpId="1"/>
      <p:bldP spid="5" grpId="1" animBg="1"/>
      <p:bldP spid="22" grpId="0" animBg="1"/>
      <p:bldP spid="6" grpId="0" animBg="1"/>
      <p:bldP spid="8" grpId="0"/>
      <p:bldP spid="22" grpId="1" animBg="1"/>
      <p:bldP spid="6" grpId="1" animBg="1"/>
      <p:bldP spid="8" grpId="1"/>
      <p:bldP spid="23" grpId="0" animBg="1"/>
      <p:bldP spid="7" grpId="0" animBg="1"/>
      <p:bldP spid="9" grpId="0"/>
      <p:bldP spid="23" grpId="1" animBg="1"/>
      <p:bldP spid="7" grpId="1" animBg="1"/>
      <p:bldP spid="9" grpId="1"/>
      <p:bldP spid="11" grpId="0"/>
      <p:bldP spid="11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516467" y="226907"/>
            <a:ext cx="5402580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sz="3200" b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 Bold" panose="02020603050405020304" charset="0"/>
                <a:cs typeface="Times New Roman Bold" panose="02020603050405020304" charset="0"/>
              </a:rPr>
              <a:t>Performance of Our Design</a:t>
            </a:r>
            <a:endParaRPr lang="en-US" sz="3200" b="1">
              <a:solidFill>
                <a:schemeClr val="tx1">
                  <a:lumMod val="50000"/>
                  <a:lumOff val="50000"/>
                </a:schemeClr>
              </a:solidFill>
              <a:latin typeface="Times New Roman Bold" panose="02020603050405020304" charset="0"/>
              <a:cs typeface="Times New Roman Bold" panose="02020603050405020304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rcRect b="5439"/>
          <a:stretch>
            <a:fillRect/>
          </a:stretch>
        </p:blipFill>
        <p:spPr>
          <a:xfrm>
            <a:off x="196215" y="1806575"/>
            <a:ext cx="5785485" cy="453771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rcRect b="6869"/>
          <a:stretch>
            <a:fillRect/>
          </a:stretch>
        </p:blipFill>
        <p:spPr>
          <a:xfrm>
            <a:off x="6003925" y="1604645"/>
            <a:ext cx="6028055" cy="4657725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7694930" y="6089015"/>
            <a:ext cx="3183255" cy="41402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en-US" sz="2100" b="1">
                <a:solidFill>
                  <a:schemeClr val="tx1"/>
                </a:solidFill>
                <a:latin typeface="Times New Roman Bold" panose="02020603050405020304" charset="0"/>
                <a:cs typeface="Times New Roman Bold" panose="02020603050405020304" charset="0"/>
              </a:rPr>
              <a:t>Zoom in on the gray scope</a:t>
            </a:r>
            <a:endParaRPr lang="en-US" sz="2100" b="1">
              <a:solidFill>
                <a:schemeClr val="tx1"/>
              </a:solidFill>
              <a:latin typeface="Times New Roman Bold" panose="02020603050405020304" charset="0"/>
              <a:cs typeface="Times New Roman Bold" panose="02020603050405020304" charset="0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5236210" y="5204460"/>
            <a:ext cx="688340" cy="4140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p>
            <a:pPr algn="ctr"/>
            <a:r>
              <a:rPr lang="en-US" sz="2100" b="1">
                <a:solidFill>
                  <a:srgbClr val="00B0F0"/>
                </a:solidFill>
                <a:latin typeface="Times New Roman Bold" panose="02020603050405020304" charset="0"/>
                <a:cs typeface="Times New Roman Bold" panose="02020603050405020304" charset="0"/>
              </a:rPr>
              <a:t>TD</a:t>
            </a:r>
            <a:endParaRPr lang="en-US" sz="2100" b="1">
              <a:solidFill>
                <a:srgbClr val="00B0F0"/>
              </a:solidFill>
              <a:latin typeface="Times New Roman Bold" panose="02020603050405020304" charset="0"/>
              <a:cs typeface="Times New Roman Bold" panose="02020603050405020304" charset="0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2228850" y="1591310"/>
            <a:ext cx="582930" cy="4140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p>
            <a:pPr algn="ctr"/>
            <a:r>
              <a:rPr lang="en-US" sz="2100" b="1">
                <a:solidFill>
                  <a:schemeClr val="accent6"/>
                </a:solidFill>
                <a:latin typeface="Times New Roman Bold" panose="02020603050405020304" charset="0"/>
                <a:cs typeface="Times New Roman Bold" panose="02020603050405020304" charset="0"/>
              </a:rPr>
              <a:t>QC</a:t>
            </a:r>
            <a:endParaRPr lang="en-US" sz="2100" b="1">
              <a:solidFill>
                <a:schemeClr val="accent6"/>
              </a:solidFill>
              <a:latin typeface="Times New Roman Bold" panose="02020603050405020304" charset="0"/>
              <a:cs typeface="Times New Roman Bold" panose="02020603050405020304" charset="0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249555" y="5765800"/>
            <a:ext cx="582930" cy="4140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p>
            <a:pPr algn="ctr"/>
            <a:r>
              <a:rPr lang="en-US" sz="2100" b="1">
                <a:solidFill>
                  <a:srgbClr val="00B050"/>
                </a:solidFill>
                <a:latin typeface="Times New Roman Bold" panose="02020603050405020304" charset="0"/>
                <a:cs typeface="Times New Roman Bold" panose="02020603050405020304" charset="0"/>
              </a:rPr>
              <a:t>TC</a:t>
            </a:r>
            <a:endParaRPr lang="en-US" sz="2100" b="1">
              <a:solidFill>
                <a:srgbClr val="00B050"/>
              </a:solidFill>
              <a:latin typeface="Times New Roman Bold" panose="02020603050405020304" charset="0"/>
              <a:cs typeface="Times New Roman Bold" panose="02020603050405020304" charset="0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11460798" y="5191125"/>
            <a:ext cx="553085" cy="4140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p>
            <a:pPr algn="ctr"/>
            <a:r>
              <a:rPr lang="en-US" sz="2100" b="1">
                <a:solidFill>
                  <a:srgbClr val="00B0F0"/>
                </a:solidFill>
                <a:latin typeface="Times New Roman Bold" panose="02020603050405020304" charset="0"/>
                <a:cs typeface="Times New Roman Bold" panose="02020603050405020304" charset="0"/>
              </a:rPr>
              <a:t>TD</a:t>
            </a:r>
            <a:endParaRPr lang="en-US" sz="2100" b="1">
              <a:solidFill>
                <a:srgbClr val="00B0F0"/>
              </a:solidFill>
              <a:latin typeface="Times New Roman Bold" panose="02020603050405020304" charset="0"/>
              <a:cs typeface="Times New Roman Bold" panose="02020603050405020304" charset="0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8387080" y="1564640"/>
            <a:ext cx="582930" cy="4140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p>
            <a:pPr algn="ctr"/>
            <a:r>
              <a:rPr lang="en-US" sz="2100" b="1">
                <a:solidFill>
                  <a:schemeClr val="accent6"/>
                </a:solidFill>
                <a:latin typeface="Times New Roman Bold" panose="02020603050405020304" charset="0"/>
                <a:cs typeface="Times New Roman Bold" panose="02020603050405020304" charset="0"/>
              </a:rPr>
              <a:t>QC</a:t>
            </a:r>
            <a:endParaRPr lang="en-US" sz="2100" b="1">
              <a:solidFill>
                <a:schemeClr val="accent6"/>
              </a:solidFill>
              <a:latin typeface="Times New Roman Bold" panose="02020603050405020304" charset="0"/>
              <a:cs typeface="Times New Roman Bold" panose="02020603050405020304" charset="0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6407785" y="5699125"/>
            <a:ext cx="582930" cy="4140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p>
            <a:pPr algn="ctr"/>
            <a:r>
              <a:rPr lang="en-US" sz="2100" b="1">
                <a:solidFill>
                  <a:srgbClr val="00B050"/>
                </a:solidFill>
                <a:latin typeface="Times New Roman Bold" panose="02020603050405020304" charset="0"/>
                <a:cs typeface="Times New Roman Bold" panose="02020603050405020304" charset="0"/>
              </a:rPr>
              <a:t>TC</a:t>
            </a:r>
            <a:endParaRPr lang="en-US" sz="2100" b="1">
              <a:solidFill>
                <a:srgbClr val="00B050"/>
              </a:solidFill>
              <a:latin typeface="Times New Roman Bold" panose="02020603050405020304" charset="0"/>
              <a:cs typeface="Times New Roman Bold" panose="02020603050405020304" charset="0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615950" y="966470"/>
            <a:ext cx="11575415" cy="4914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en-US" sz="2600" b="1">
                <a:latin typeface="Times New Roman Bold" panose="02020603050405020304" charset="0"/>
                <a:cs typeface="Times New Roman Bold" panose="02020603050405020304" charset="0"/>
              </a:rPr>
              <a:t>Our work can be seen as a </a:t>
            </a:r>
            <a:r>
              <a:rPr lang="en-US" sz="2600" b="1">
                <a:solidFill>
                  <a:srgbClr val="FF0000"/>
                </a:solidFill>
                <a:latin typeface="Times New Roman Bold" panose="02020603050405020304" charset="0"/>
                <a:cs typeface="Times New Roman Bold" panose="02020603050405020304" charset="0"/>
              </a:rPr>
              <a:t>bridge</a:t>
            </a:r>
            <a:r>
              <a:rPr lang="en-US" sz="2600" b="1">
                <a:latin typeface="Times New Roman Bold" panose="02020603050405020304" charset="0"/>
                <a:cs typeface="Times New Roman Bold" panose="02020603050405020304" charset="0"/>
              </a:rPr>
              <a:t> to connect existing quantum adders. </a:t>
            </a:r>
            <a:endParaRPr lang="en-US" sz="2600" b="1">
              <a:latin typeface="Times New Roman Bold" panose="02020603050405020304" charset="0"/>
              <a:cs typeface="Times New Roman Bold" panose="02020603050405020304" charset="0"/>
            </a:endParaRPr>
          </a:p>
        </p:txBody>
      </p:sp>
    </p:spTree>
    <p:custDataLst>
      <p:tags r:id="rId3"/>
    </p:custDataLst>
  </p:cSld>
  <p:clrMapOvr>
    <a:masterClrMapping/>
  </p:clrMapOvr>
  <p:transition advTm="7664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8" grpId="0" animBg="1"/>
      <p:bldP spid="9" grpId="1" animBg="1"/>
      <p:bldP spid="10" grpId="1" animBg="1"/>
      <p:bldP spid="8" grpId="1" animBg="1"/>
      <p:bldP spid="12" grpId="0" animBg="1"/>
      <p:bldP spid="13" grpId="0" animBg="1"/>
      <p:bldP spid="11" grpId="0" animBg="1"/>
      <p:bldP spid="16" grpId="0"/>
      <p:bldP spid="12" grpId="1" animBg="1"/>
      <p:bldP spid="13" grpId="1" animBg="1"/>
      <p:bldP spid="11" grpId="1" animBg="1"/>
      <p:bldP spid="16" grpId="1"/>
      <p:bldP spid="14" grpId="0"/>
      <p:bldP spid="14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542925" y="353060"/>
            <a:ext cx="9852025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sz="3200" b="1">
                <a:solidFill>
                  <a:srgbClr val="0C0C95"/>
                </a:solidFill>
                <a:latin typeface="Times New Roman Bold" panose="02020603050405020304" charset="0"/>
                <a:cs typeface="Times New Roman Bold" panose="02020603050405020304" charset="0"/>
              </a:rPr>
              <a:t>Design Choice 2: Propagation &amp; Generation Method</a:t>
            </a:r>
            <a:endParaRPr lang="en-US" sz="3200" b="1">
              <a:solidFill>
                <a:srgbClr val="0C0C95"/>
              </a:solidFill>
              <a:latin typeface="Times New Roman Bold" panose="02020603050405020304" charset="0"/>
              <a:cs typeface="Times New Roman Bold" panose="02020603050405020304" charset="0"/>
            </a:endParaRPr>
          </a:p>
        </p:txBody>
      </p:sp>
      <p:pic>
        <p:nvPicPr>
          <p:cNvPr id="3" name="图片 2" descr="未命名绘图.drawio"/>
          <p:cNvPicPr>
            <a:picLocks noChangeAspect="1"/>
          </p:cNvPicPr>
          <p:nvPr/>
        </p:nvPicPr>
        <p:blipFill>
          <a:blip r:embed="rId1"/>
          <a:srcRect b="13854"/>
          <a:stretch>
            <a:fillRect/>
          </a:stretch>
        </p:blipFill>
        <p:spPr>
          <a:xfrm>
            <a:off x="1115060" y="1121410"/>
            <a:ext cx="10330180" cy="5069840"/>
          </a:xfrm>
          <a:prstGeom prst="rect">
            <a:avLst/>
          </a:prstGeom>
        </p:spPr>
      </p:pic>
      <p:sp>
        <p:nvSpPr>
          <p:cNvPr id="13" name="矩形 12"/>
          <p:cNvSpPr/>
          <p:nvPr/>
        </p:nvSpPr>
        <p:spPr>
          <a:xfrm>
            <a:off x="2893060" y="2226945"/>
            <a:ext cx="1419225" cy="2041525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1">
                        <a:tint val="100000"/>
                        <a:shade val="100000"/>
                        <a:satMod val="130000"/>
                      </a:schemeClr>
                    </a:gs>
                    <a:gs pos="100000">
                      <a:schemeClr val="accent1">
                        <a:tint val="50000"/>
                        <a:shade val="100000"/>
                        <a:satMod val="350000"/>
                      </a:schemeClr>
                    </a:gs>
                  </a:gsLst>
                  <a:lin ang="16200000" scaled="0"/>
                </a:gradFill>
              </a14:hiddenFill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p>
            <a:endParaRPr lang="zh-CN" altLang="en-US"/>
          </a:p>
        </p:txBody>
      </p:sp>
      <p:sp>
        <p:nvSpPr>
          <p:cNvPr id="14" name="文本框 13"/>
          <p:cNvSpPr txBox="1"/>
          <p:nvPr/>
        </p:nvSpPr>
        <p:spPr>
          <a:xfrm>
            <a:off x="2321560" y="3121660"/>
            <a:ext cx="488315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en-US" sz="3200" b="1">
                <a:ln w="31750">
                  <a:solidFill>
                    <a:srgbClr val="FF0000"/>
                  </a:solidFill>
                </a:ln>
                <a:solidFill>
                  <a:srgbClr val="FF0000"/>
                </a:solidFill>
                <a:latin typeface="Times New Roman Bold" panose="02020603050405020304" charset="0"/>
                <a:cs typeface="Times New Roman Bold" panose="02020603050405020304" charset="0"/>
              </a:rPr>
              <a:t>✓</a:t>
            </a:r>
            <a:endParaRPr lang="en-US" altLang="en-US" sz="3200" b="1">
              <a:ln w="31750">
                <a:solidFill>
                  <a:srgbClr val="FF0000"/>
                </a:solidFill>
              </a:ln>
              <a:solidFill>
                <a:srgbClr val="FF0000"/>
              </a:solidFill>
              <a:latin typeface="Times New Roman Bold" panose="02020603050405020304" charset="0"/>
              <a:cs typeface="Times New Roman Bold" panose="02020603050405020304" charset="0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7371715" y="3124835"/>
            <a:ext cx="488315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en-US" sz="3200" b="1">
                <a:ln w="31750">
                  <a:solidFill>
                    <a:srgbClr val="FF0000"/>
                  </a:solidFill>
                </a:ln>
                <a:solidFill>
                  <a:srgbClr val="FF0000"/>
                </a:solidFill>
                <a:latin typeface="Times New Roman Bold" panose="02020603050405020304" charset="0"/>
                <a:cs typeface="Times New Roman Bold" panose="02020603050405020304" charset="0"/>
              </a:rPr>
              <a:t>✓</a:t>
            </a:r>
            <a:endParaRPr lang="en-US" altLang="en-US" sz="3200" b="1">
              <a:ln w="31750">
                <a:solidFill>
                  <a:srgbClr val="FF0000"/>
                </a:solidFill>
              </a:ln>
              <a:solidFill>
                <a:srgbClr val="FF0000"/>
              </a:solidFill>
              <a:latin typeface="Times New Roman Bold" panose="02020603050405020304" charset="0"/>
              <a:cs typeface="Times New Roman Bold" panose="02020603050405020304" charset="0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5598160" y="3121660"/>
            <a:ext cx="488315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en-US" sz="3200" b="1">
                <a:ln w="31750">
                  <a:solidFill>
                    <a:srgbClr val="FF0000"/>
                  </a:solidFill>
                </a:ln>
                <a:solidFill>
                  <a:srgbClr val="FF0000"/>
                </a:solidFill>
                <a:latin typeface="Times New Roman Bold" panose="02020603050405020304" charset="0"/>
                <a:cs typeface="Times New Roman Bold" panose="02020603050405020304" charset="0"/>
              </a:rPr>
              <a:t>✓</a:t>
            </a:r>
            <a:endParaRPr lang="en-US" altLang="en-US" sz="3200" b="1">
              <a:ln w="31750">
                <a:solidFill>
                  <a:srgbClr val="FF0000"/>
                </a:solidFill>
              </a:ln>
              <a:solidFill>
                <a:srgbClr val="FF0000"/>
              </a:solidFill>
              <a:latin typeface="Times New Roman Bold" panose="02020603050405020304" charset="0"/>
              <a:cs typeface="Times New Roman Bold" panose="02020603050405020304" charset="0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11281410" y="3684905"/>
            <a:ext cx="488315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en-US" sz="3200" b="1">
                <a:ln w="31750">
                  <a:solidFill>
                    <a:srgbClr val="FF0000"/>
                  </a:solidFill>
                </a:ln>
                <a:solidFill>
                  <a:srgbClr val="FF0000"/>
                </a:solidFill>
                <a:latin typeface="Times New Roman Bold" panose="02020603050405020304" charset="0"/>
                <a:cs typeface="Times New Roman Bold" panose="02020603050405020304" charset="0"/>
              </a:rPr>
              <a:t>✓</a:t>
            </a:r>
            <a:endParaRPr lang="en-US" altLang="en-US" sz="3200" b="1">
              <a:ln w="31750">
                <a:solidFill>
                  <a:srgbClr val="FF0000"/>
                </a:solidFill>
              </a:ln>
              <a:solidFill>
                <a:srgbClr val="FF0000"/>
              </a:solidFill>
              <a:latin typeface="Times New Roman Bold" panose="02020603050405020304" charset="0"/>
              <a:cs typeface="Times New Roman Bold" panose="02020603050405020304" charset="0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9183370" y="3126740"/>
            <a:ext cx="24638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en-US" sz="3200" b="1">
                <a:ln w="31750">
                  <a:solidFill>
                    <a:srgbClr val="FF0000"/>
                  </a:solidFill>
                </a:ln>
                <a:solidFill>
                  <a:srgbClr val="FF0000"/>
                </a:solidFill>
                <a:latin typeface="Times New Roman Bold" panose="02020603050405020304" charset="0"/>
                <a:cs typeface="Times New Roman Bold" panose="02020603050405020304" charset="0"/>
              </a:rPr>
              <a:t>✓</a:t>
            </a:r>
            <a:endParaRPr lang="en-US" altLang="en-US" sz="3200" b="1">
              <a:ln w="31750">
                <a:solidFill>
                  <a:srgbClr val="FF0000"/>
                </a:solidFill>
              </a:ln>
              <a:solidFill>
                <a:srgbClr val="FF0000"/>
              </a:solidFill>
              <a:latin typeface="Times New Roman Bold" panose="02020603050405020304" charset="0"/>
              <a:cs typeface="Times New Roman Bold" panose="02020603050405020304" charset="0"/>
            </a:endParaRPr>
          </a:p>
        </p:txBody>
      </p:sp>
    </p:spTree>
    <p:custDataLst>
      <p:tags r:id="rId2"/>
    </p:custDataLst>
  </p:cSld>
  <p:clrMapOvr>
    <a:masterClrMapping/>
  </p:clrMapOvr>
  <p:transition advTm="2474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3" grpId="0" animBg="1"/>
      <p:bldP spid="16" grpId="0"/>
      <p:bldP spid="15" grpId="0"/>
      <p:bldP spid="18" grpId="0"/>
      <p:bldP spid="17" grpId="0"/>
      <p:bldP spid="14" grpId="1"/>
      <p:bldP spid="13" grpId="1" animBg="1"/>
      <p:bldP spid="16" grpId="1"/>
      <p:bldP spid="15" grpId="1"/>
      <p:bldP spid="18" grpId="1"/>
      <p:bldP spid="17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文本框 15"/>
          <p:cNvSpPr txBox="1"/>
          <p:nvPr/>
        </p:nvSpPr>
        <p:spPr>
          <a:xfrm>
            <a:off x="5764742" y="1836420"/>
            <a:ext cx="2167890" cy="64516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l"/>
            <a:r>
              <a:rPr lang="en-US" sz="3600" b="1" dirty="0">
                <a:solidFill>
                  <a:srgbClr val="00009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Siyi Wang</a:t>
            </a:r>
            <a:endParaRPr lang="en-US" sz="3600" b="1" dirty="0">
              <a:solidFill>
                <a:srgbClr val="000090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639445" y="316865"/>
            <a:ext cx="4385310" cy="5894070"/>
          </a:xfrm>
          <a:prstGeom prst="rect">
            <a:avLst/>
          </a:prstGeom>
        </p:spPr>
      </p:pic>
      <p:cxnSp>
        <p:nvCxnSpPr>
          <p:cNvPr id="6" name="直接连接符 5"/>
          <p:cNvCxnSpPr/>
          <p:nvPr/>
        </p:nvCxnSpPr>
        <p:spPr>
          <a:xfrm>
            <a:off x="5882608" y="2677677"/>
            <a:ext cx="1300843" cy="0"/>
          </a:xfrm>
          <a:prstGeom prst="line">
            <a:avLst/>
          </a:prstGeom>
          <a:ln w="38100">
            <a:solidFill>
              <a:srgbClr val="00009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文本框 6"/>
          <p:cNvSpPr txBox="1"/>
          <p:nvPr/>
        </p:nvSpPr>
        <p:spPr>
          <a:xfrm>
            <a:off x="5764530" y="2722880"/>
            <a:ext cx="5139690" cy="20612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lnSpc>
                <a:spcPct val="120000"/>
              </a:lnSpc>
            </a:pPr>
            <a:r>
              <a:rPr sz="2665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PhD Candidate, </a:t>
            </a:r>
            <a:r>
              <a:rPr lang="en-US" sz="2665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CCDS</a:t>
            </a:r>
            <a:endParaRPr sz="2665" dirty="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algn="l">
              <a:lnSpc>
                <a:spcPct val="120000"/>
              </a:lnSpc>
            </a:pPr>
            <a:r>
              <a:rPr sz="2665" b="1" dirty="0">
                <a:solidFill>
                  <a:srgbClr val="00009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Research Focus</a:t>
            </a:r>
            <a:endParaRPr sz="2665" b="1" dirty="0">
              <a:solidFill>
                <a:srgbClr val="000090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marL="457200" indent="-457200" algn="l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sz="2665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Quantum Computing</a:t>
            </a:r>
            <a:endParaRPr sz="2665" dirty="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marL="457200" indent="-457200" algn="l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sz="2665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Quantum Cryptography</a:t>
            </a:r>
            <a:endParaRPr sz="2665" dirty="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</p:spTree>
    <p:custDataLst>
      <p:tags r:id="rId3"/>
    </p:custDataLst>
  </p:cSld>
  <p:clrMapOvr>
    <a:masterClrMapping/>
  </p:clrMapOvr>
  <p:transition advTm="1164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7" grpId="0"/>
      <p:bldP spid="16" grpId="1"/>
      <p:bldP spid="7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453813" y="1018540"/>
            <a:ext cx="7404100" cy="5016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665">
                <a:latin typeface="Times New Roman Regular" panose="02020603050405020304" charset="0"/>
                <a:cs typeface="Times New Roman Regular" panose="02020603050405020304" charset="0"/>
              </a:rPr>
              <a:t>Ling structure</a:t>
            </a:r>
            <a:r>
              <a:rPr lang="en-US" altLang="zh-CN" sz="2665">
                <a:latin typeface="Times New Roman Regular" panose="02020603050405020304" charset="0"/>
                <a:cs typeface="Times New Roman Regular" panose="02020603050405020304" charset="0"/>
              </a:rPr>
              <a:t> can </a:t>
            </a:r>
            <a:r>
              <a:rPr lang="en-US" altLang="zh-CN" sz="2665" b="1">
                <a:solidFill>
                  <a:srgbClr val="00B050"/>
                </a:solidFill>
                <a:latin typeface="Times New Roman Bold" panose="02020603050405020304" charset="0"/>
                <a:cs typeface="Times New Roman Bold" panose="02020603050405020304" charset="0"/>
              </a:rPr>
              <a:t>reduce T-depth</a:t>
            </a:r>
            <a:r>
              <a:rPr lang="en-US" altLang="zh-CN" sz="2665">
                <a:latin typeface="Times New Roman Regular" panose="02020603050405020304" charset="0"/>
                <a:cs typeface="Times New Roman Regular" panose="02020603050405020304" charset="0"/>
              </a:rPr>
              <a:t> sharply. </a:t>
            </a:r>
            <a:endParaRPr lang="en-US" altLang="zh-CN" sz="2665">
              <a:latin typeface="Times New Roman Regular" panose="02020603050405020304" charset="0"/>
              <a:cs typeface="Times New Roman Regular" panose="02020603050405020304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rcRect b="11244"/>
          <a:stretch>
            <a:fillRect/>
          </a:stretch>
        </p:blipFill>
        <p:spPr>
          <a:xfrm>
            <a:off x="83185" y="2501265"/>
            <a:ext cx="5299075" cy="317119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rcRect b="13865"/>
          <a:stretch>
            <a:fillRect/>
          </a:stretch>
        </p:blipFill>
        <p:spPr>
          <a:xfrm>
            <a:off x="6360795" y="3049905"/>
            <a:ext cx="4805680" cy="2303780"/>
          </a:xfrm>
          <a:prstGeom prst="rect">
            <a:avLst/>
          </a:prstGeom>
        </p:spPr>
      </p:pic>
      <p:sp>
        <p:nvSpPr>
          <p:cNvPr id="9" name="右大括号 8"/>
          <p:cNvSpPr/>
          <p:nvPr/>
        </p:nvSpPr>
        <p:spPr>
          <a:xfrm>
            <a:off x="5382260" y="2789767"/>
            <a:ext cx="323427" cy="2792307"/>
          </a:xfrm>
          <a:prstGeom prst="rightBrace">
            <a:avLst>
              <a:gd name="adj1" fmla="val 77486"/>
              <a:gd name="adj2" fmla="val 50013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/>
          <a:p>
            <a:endParaRPr lang="zh-CN" altLang="en-US" sz="2400"/>
          </a:p>
        </p:txBody>
      </p:sp>
      <p:sp>
        <p:nvSpPr>
          <p:cNvPr id="10" name="右大括号 9"/>
          <p:cNvSpPr/>
          <p:nvPr/>
        </p:nvSpPr>
        <p:spPr>
          <a:xfrm>
            <a:off x="11202247" y="3263900"/>
            <a:ext cx="323427" cy="1997287"/>
          </a:xfrm>
          <a:prstGeom prst="rightBrace">
            <a:avLst>
              <a:gd name="adj1" fmla="val 77486"/>
              <a:gd name="adj2" fmla="val 50013"/>
            </a:avLst>
          </a:prstGeom>
          <a:ln>
            <a:solidFill>
              <a:srgbClr val="00B05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/>
          <a:p>
            <a:endParaRPr lang="zh-CN" altLang="en-US" sz="2400"/>
          </a:p>
        </p:txBody>
      </p:sp>
      <p:sp>
        <p:nvSpPr>
          <p:cNvPr id="11" name="文本框 10"/>
          <p:cNvSpPr txBox="1"/>
          <p:nvPr/>
        </p:nvSpPr>
        <p:spPr>
          <a:xfrm>
            <a:off x="5681980" y="3940387"/>
            <a:ext cx="367030" cy="53721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en-US" altLang="zh-CN" sz="2900" b="1">
                <a:solidFill>
                  <a:srgbClr val="4F80BD"/>
                </a:solidFill>
                <a:latin typeface="Times New Roman Bold" panose="02020603050405020304" charset="0"/>
                <a:cs typeface="Times New Roman Bold" panose="02020603050405020304" charset="0"/>
                <a:sym typeface="+mn-ea"/>
              </a:rPr>
              <a:t>5</a:t>
            </a:r>
            <a:endParaRPr lang="en-US" altLang="zh-CN" sz="2900" b="1">
              <a:solidFill>
                <a:srgbClr val="4F80BD"/>
              </a:solidFill>
              <a:latin typeface="Times New Roman Bold" panose="02020603050405020304" charset="0"/>
              <a:cs typeface="Times New Roman Bold" panose="02020603050405020304" charset="0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1545993" y="4026747"/>
            <a:ext cx="367030" cy="53721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l">
              <a:buClrTx/>
              <a:buSzTx/>
              <a:buFontTx/>
            </a:pPr>
            <a:r>
              <a:rPr lang="en-US" altLang="zh-CN" sz="2900" b="1">
                <a:solidFill>
                  <a:srgbClr val="00B050"/>
                </a:solidFill>
                <a:latin typeface="Times New Roman Bold" panose="02020603050405020304" charset="0"/>
                <a:cs typeface="Times New Roman Bold" panose="02020603050405020304" charset="0"/>
                <a:sym typeface="+mn-ea"/>
              </a:rPr>
              <a:t>3</a:t>
            </a:r>
            <a:endParaRPr lang="en-US" altLang="zh-CN" sz="2900" b="1">
              <a:solidFill>
                <a:srgbClr val="00B050"/>
              </a:solidFill>
              <a:latin typeface="Times New Roman Bold" panose="02020603050405020304" charset="0"/>
              <a:cs typeface="Times New Roman Bold" panose="02020603050405020304" charset="0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723813" y="1789853"/>
            <a:ext cx="2018453" cy="5683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3100" b="1">
                <a:solidFill>
                  <a:srgbClr val="0070C0"/>
                </a:solidFill>
                <a:latin typeface="Times New Roman Bold" panose="02020603050405020304" charset="0"/>
                <a:cs typeface="Times New Roman Bold" panose="02020603050405020304" charset="0"/>
                <a:sym typeface="+mn-ea"/>
              </a:rPr>
              <a:t>O(2log</a:t>
            </a:r>
            <a:r>
              <a:rPr lang="en-US" altLang="zh-CN" sz="3100" b="1" baseline="-25000">
                <a:solidFill>
                  <a:srgbClr val="0070C0"/>
                </a:solidFill>
                <a:latin typeface="Times New Roman Bold" panose="02020603050405020304" charset="0"/>
                <a:cs typeface="Times New Roman Bold" panose="02020603050405020304" charset="0"/>
                <a:sym typeface="+mn-ea"/>
              </a:rPr>
              <a:t>2</a:t>
            </a:r>
            <a:r>
              <a:rPr lang="en-US" altLang="zh-CN" sz="3100" b="1">
                <a:solidFill>
                  <a:srgbClr val="0070C0"/>
                </a:solidFill>
                <a:latin typeface="Times New Roman Bold" panose="02020603050405020304" charset="0"/>
                <a:cs typeface="Times New Roman Bold" panose="02020603050405020304" charset="0"/>
                <a:sym typeface="+mn-ea"/>
              </a:rPr>
              <a:t>n)</a:t>
            </a:r>
            <a:endParaRPr lang="en-US" altLang="zh-CN" sz="3100" b="1">
              <a:solidFill>
                <a:srgbClr val="0070C0"/>
              </a:solidFill>
              <a:latin typeface="Times New Roman Bold" panose="02020603050405020304" charset="0"/>
              <a:cs typeface="Times New Roman Bold" panose="02020603050405020304" charset="0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7570893" y="1795357"/>
            <a:ext cx="2571327" cy="5683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buClrTx/>
              <a:buSzTx/>
              <a:buFontTx/>
            </a:pPr>
            <a:r>
              <a:rPr lang="en-US" altLang="zh-CN" sz="3100" b="1">
                <a:solidFill>
                  <a:srgbClr val="00B050"/>
                </a:solidFill>
                <a:latin typeface="Times New Roman Bold" panose="02020603050405020304" charset="0"/>
                <a:cs typeface="Times New Roman Bold" panose="02020603050405020304" charset="0"/>
                <a:sym typeface="+mn-ea"/>
              </a:rPr>
              <a:t>O(2log</a:t>
            </a:r>
            <a:r>
              <a:rPr lang="en-US" altLang="zh-CN" sz="3100" b="1" baseline="-25000">
                <a:solidFill>
                  <a:srgbClr val="00B050"/>
                </a:solidFill>
                <a:latin typeface="Times New Roman Bold" panose="02020603050405020304" charset="0"/>
                <a:cs typeface="Times New Roman Bold" panose="02020603050405020304" charset="0"/>
                <a:sym typeface="+mn-ea"/>
              </a:rPr>
              <a:t>2</a:t>
            </a:r>
            <a:r>
              <a:rPr lang="en-US" altLang="zh-CN" sz="3100" b="1">
                <a:solidFill>
                  <a:srgbClr val="00B050"/>
                </a:solidFill>
                <a:latin typeface="Times New Roman Bold" panose="02020603050405020304" charset="0"/>
                <a:cs typeface="Times New Roman Bold" panose="02020603050405020304" charset="0"/>
                <a:sym typeface="+mn-ea"/>
              </a:rPr>
              <a:t>(n/2))</a:t>
            </a:r>
            <a:endParaRPr lang="en-US" altLang="zh-CN" sz="3100" b="1">
              <a:solidFill>
                <a:srgbClr val="00B050"/>
              </a:solidFill>
              <a:latin typeface="Times New Roman Bold" panose="02020603050405020304" charset="0"/>
              <a:cs typeface="Times New Roman Bold" panose="02020603050405020304" charset="0"/>
              <a:sym typeface="+mn-ea"/>
            </a:endParaRPr>
          </a:p>
        </p:txBody>
      </p:sp>
      <p:sp>
        <p:nvSpPr>
          <p:cNvPr id="5" name="右箭头 4"/>
          <p:cNvSpPr/>
          <p:nvPr/>
        </p:nvSpPr>
        <p:spPr>
          <a:xfrm>
            <a:off x="5542915" y="1884680"/>
            <a:ext cx="936625" cy="389255"/>
          </a:xfrm>
          <a:prstGeom prst="rightArrow">
            <a:avLst>
              <a:gd name="adj1" fmla="val 20629"/>
              <a:gd name="adj2" fmla="val 78321"/>
            </a:avLst>
          </a:prstGeom>
          <a:solidFill>
            <a:srgbClr val="00B050"/>
          </a:solidFill>
          <a:ln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p>
            <a:endParaRPr lang="zh-CN" altLang="en-US" sz="2400"/>
          </a:p>
        </p:txBody>
      </p:sp>
      <p:sp>
        <p:nvSpPr>
          <p:cNvPr id="8" name="文本框 7"/>
          <p:cNvSpPr txBox="1"/>
          <p:nvPr/>
        </p:nvSpPr>
        <p:spPr>
          <a:xfrm>
            <a:off x="352213" y="287867"/>
            <a:ext cx="10185400" cy="58356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l"/>
            <a:r>
              <a:rPr lang="en-US" sz="3200" b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 Bold" panose="02020603050405020304" charset="0"/>
                <a:cs typeface="Times New Roman Bold" panose="02020603050405020304" charset="0"/>
                <a:sym typeface="+mn-ea"/>
              </a:rPr>
              <a:t>What is Ling-</a:t>
            </a:r>
            <a:r>
              <a:rPr lang="en-US" sz="3200" b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 Bold" panose="02020603050405020304" charset="0"/>
                <a:cs typeface="Times New Roman Bold" panose="02020603050405020304" charset="0"/>
                <a:sym typeface="+mn-ea"/>
              </a:rPr>
              <a:t>based Propagation &amp; Generation Method？</a:t>
            </a:r>
            <a:endParaRPr lang="en-US" sz="3200" b="1">
              <a:solidFill>
                <a:schemeClr val="tx1">
                  <a:lumMod val="50000"/>
                  <a:lumOff val="50000"/>
                </a:schemeClr>
              </a:solidFill>
              <a:latin typeface="Times New Roman Bold" panose="02020603050405020304" charset="0"/>
              <a:cs typeface="Times New Roman Bold" panose="02020603050405020304" charset="0"/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6386195" y="3669030"/>
            <a:ext cx="3970655" cy="245745"/>
          </a:xfrm>
          <a:prstGeom prst="rect">
            <a:avLst/>
          </a:prstGeom>
          <a:noFill/>
          <a:ln w="38100">
            <a:solidFill>
              <a:srgbClr val="00B050"/>
            </a:solidFill>
          </a:ln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1">
                        <a:tint val="100000"/>
                        <a:shade val="100000"/>
                        <a:satMod val="130000"/>
                      </a:schemeClr>
                    </a:gs>
                    <a:gs pos="100000">
                      <a:schemeClr val="accent1">
                        <a:tint val="50000"/>
                        <a:shade val="100000"/>
                        <a:satMod val="350000"/>
                      </a:schemeClr>
                    </a:gs>
                  </a:gsLst>
                  <a:lin ang="16200000" scaled="0"/>
                </a:gradFill>
              </a14:hiddenFill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p>
            <a:endParaRPr lang="zh-CN" altLang="en-US"/>
          </a:p>
        </p:txBody>
      </p:sp>
      <p:sp>
        <p:nvSpPr>
          <p:cNvPr id="13" name="矩形 12"/>
          <p:cNvSpPr/>
          <p:nvPr/>
        </p:nvSpPr>
        <p:spPr>
          <a:xfrm>
            <a:off x="6386195" y="4090035"/>
            <a:ext cx="3970655" cy="245745"/>
          </a:xfrm>
          <a:prstGeom prst="rect">
            <a:avLst/>
          </a:prstGeom>
          <a:noFill/>
          <a:ln w="38100">
            <a:solidFill>
              <a:srgbClr val="00B050"/>
            </a:solidFill>
          </a:ln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1">
                        <a:tint val="100000"/>
                        <a:shade val="100000"/>
                        <a:satMod val="130000"/>
                      </a:schemeClr>
                    </a:gs>
                    <a:gs pos="100000">
                      <a:schemeClr val="accent1">
                        <a:tint val="50000"/>
                        <a:shade val="100000"/>
                        <a:satMod val="350000"/>
                      </a:schemeClr>
                    </a:gs>
                  </a:gsLst>
                  <a:lin ang="16200000" scaled="0"/>
                </a:gradFill>
              </a14:hiddenFill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p>
            <a:endParaRPr lang="zh-CN" altLang="en-US"/>
          </a:p>
        </p:txBody>
      </p:sp>
      <p:sp>
        <p:nvSpPr>
          <p:cNvPr id="14" name="矩形 13"/>
          <p:cNvSpPr/>
          <p:nvPr/>
        </p:nvSpPr>
        <p:spPr>
          <a:xfrm>
            <a:off x="6385560" y="4537075"/>
            <a:ext cx="3970655" cy="245745"/>
          </a:xfrm>
          <a:prstGeom prst="rect">
            <a:avLst/>
          </a:prstGeom>
          <a:noFill/>
          <a:ln w="38100">
            <a:solidFill>
              <a:srgbClr val="00B050"/>
            </a:solidFill>
          </a:ln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1">
                        <a:tint val="100000"/>
                        <a:shade val="100000"/>
                        <a:satMod val="130000"/>
                      </a:schemeClr>
                    </a:gs>
                    <a:gs pos="100000">
                      <a:schemeClr val="accent1">
                        <a:tint val="50000"/>
                        <a:shade val="100000"/>
                        <a:satMod val="350000"/>
                      </a:schemeClr>
                    </a:gs>
                  </a:gsLst>
                  <a:lin ang="16200000" scaled="0"/>
                </a:gradFill>
              </a14:hiddenFill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p>
            <a:endParaRPr lang="zh-CN" altLang="en-US"/>
          </a:p>
        </p:txBody>
      </p:sp>
      <p:sp>
        <p:nvSpPr>
          <p:cNvPr id="17" name="矩形 16"/>
          <p:cNvSpPr/>
          <p:nvPr/>
        </p:nvSpPr>
        <p:spPr>
          <a:xfrm>
            <a:off x="259080" y="3165475"/>
            <a:ext cx="4721225" cy="257810"/>
          </a:xfrm>
          <a:prstGeom prst="rect">
            <a:avLst/>
          </a:prstGeom>
          <a:noFill/>
          <a:ln w="38100"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1">
                        <a:tint val="100000"/>
                        <a:shade val="100000"/>
                        <a:satMod val="130000"/>
                      </a:schemeClr>
                    </a:gs>
                    <a:gs pos="100000">
                      <a:schemeClr val="accent1">
                        <a:tint val="50000"/>
                        <a:shade val="100000"/>
                        <a:satMod val="350000"/>
                      </a:schemeClr>
                    </a:gs>
                  </a:gsLst>
                  <a:lin ang="16200000" scaled="0"/>
                </a:gradFill>
              </a14:hiddenFill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p>
            <a:endParaRPr lang="zh-CN" altLang="en-US"/>
          </a:p>
        </p:txBody>
      </p:sp>
      <p:sp>
        <p:nvSpPr>
          <p:cNvPr id="18" name="矩形 17"/>
          <p:cNvSpPr/>
          <p:nvPr/>
        </p:nvSpPr>
        <p:spPr>
          <a:xfrm>
            <a:off x="259080" y="3606165"/>
            <a:ext cx="4721225" cy="257810"/>
          </a:xfrm>
          <a:prstGeom prst="rect">
            <a:avLst/>
          </a:prstGeom>
          <a:noFill/>
          <a:ln w="38100"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1">
                        <a:tint val="100000"/>
                        <a:shade val="100000"/>
                        <a:satMod val="130000"/>
                      </a:schemeClr>
                    </a:gs>
                    <a:gs pos="100000">
                      <a:schemeClr val="accent1">
                        <a:tint val="50000"/>
                        <a:shade val="100000"/>
                        <a:satMod val="350000"/>
                      </a:schemeClr>
                    </a:gs>
                  </a:gsLst>
                  <a:lin ang="16200000" scaled="0"/>
                </a:gradFill>
              </a14:hiddenFill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p>
            <a:endParaRPr lang="zh-CN" altLang="en-US"/>
          </a:p>
        </p:txBody>
      </p:sp>
      <p:sp>
        <p:nvSpPr>
          <p:cNvPr id="19" name="矩形 18"/>
          <p:cNvSpPr/>
          <p:nvPr/>
        </p:nvSpPr>
        <p:spPr>
          <a:xfrm>
            <a:off x="259080" y="4039235"/>
            <a:ext cx="4721225" cy="257810"/>
          </a:xfrm>
          <a:prstGeom prst="rect">
            <a:avLst/>
          </a:prstGeom>
          <a:noFill/>
          <a:ln w="38100"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1">
                        <a:tint val="100000"/>
                        <a:shade val="100000"/>
                        <a:satMod val="130000"/>
                      </a:schemeClr>
                    </a:gs>
                    <a:gs pos="100000">
                      <a:schemeClr val="accent1">
                        <a:tint val="50000"/>
                        <a:shade val="100000"/>
                        <a:satMod val="350000"/>
                      </a:schemeClr>
                    </a:gs>
                  </a:gsLst>
                  <a:lin ang="16200000" scaled="0"/>
                </a:gradFill>
              </a14:hiddenFill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p>
            <a:endParaRPr lang="zh-CN" altLang="en-US"/>
          </a:p>
        </p:txBody>
      </p:sp>
      <p:sp>
        <p:nvSpPr>
          <p:cNvPr id="20" name="矩形 19"/>
          <p:cNvSpPr/>
          <p:nvPr/>
        </p:nvSpPr>
        <p:spPr>
          <a:xfrm>
            <a:off x="259080" y="4473575"/>
            <a:ext cx="4721225" cy="257810"/>
          </a:xfrm>
          <a:prstGeom prst="rect">
            <a:avLst/>
          </a:prstGeom>
          <a:noFill/>
          <a:ln w="38100"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1">
                        <a:tint val="100000"/>
                        <a:shade val="100000"/>
                        <a:satMod val="130000"/>
                      </a:schemeClr>
                    </a:gs>
                    <a:gs pos="100000">
                      <a:schemeClr val="accent1">
                        <a:tint val="50000"/>
                        <a:shade val="100000"/>
                        <a:satMod val="350000"/>
                      </a:schemeClr>
                    </a:gs>
                  </a:gsLst>
                  <a:lin ang="16200000" scaled="0"/>
                </a:gradFill>
              </a14:hiddenFill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p>
            <a:endParaRPr lang="zh-CN" altLang="en-US"/>
          </a:p>
        </p:txBody>
      </p:sp>
      <p:sp>
        <p:nvSpPr>
          <p:cNvPr id="21" name="矩形 20"/>
          <p:cNvSpPr/>
          <p:nvPr/>
        </p:nvSpPr>
        <p:spPr>
          <a:xfrm>
            <a:off x="259080" y="4882515"/>
            <a:ext cx="4721225" cy="257810"/>
          </a:xfrm>
          <a:prstGeom prst="rect">
            <a:avLst/>
          </a:prstGeom>
          <a:noFill/>
          <a:ln w="38100"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1">
                        <a:tint val="100000"/>
                        <a:shade val="100000"/>
                        <a:satMod val="130000"/>
                      </a:schemeClr>
                    </a:gs>
                    <a:gs pos="100000">
                      <a:schemeClr val="accent1">
                        <a:tint val="50000"/>
                        <a:shade val="100000"/>
                        <a:satMod val="350000"/>
                      </a:schemeClr>
                    </a:gs>
                  </a:gsLst>
                  <a:lin ang="16200000" scaled="0"/>
                </a:gradFill>
              </a14:hiddenFill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p>
            <a:endParaRPr lang="zh-CN" altLang="en-US"/>
          </a:p>
        </p:txBody>
      </p:sp>
      <p:sp>
        <p:nvSpPr>
          <p:cNvPr id="22" name="文本框 21"/>
          <p:cNvSpPr txBox="1"/>
          <p:nvPr/>
        </p:nvSpPr>
        <p:spPr>
          <a:xfrm>
            <a:off x="1591310" y="5662295"/>
            <a:ext cx="2056765" cy="41402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en-US" sz="2100" b="1">
                <a:solidFill>
                  <a:schemeClr val="tx1"/>
                </a:solidFill>
                <a:latin typeface="Times New Roman Bold" panose="02020603050405020304" charset="0"/>
                <a:cs typeface="Times New Roman Bold" panose="02020603050405020304" charset="0"/>
              </a:rPr>
              <a:t>General Method</a:t>
            </a:r>
            <a:endParaRPr lang="en-US" sz="2100" b="1">
              <a:solidFill>
                <a:schemeClr val="tx1"/>
              </a:solidFill>
              <a:latin typeface="Times New Roman Bold" panose="02020603050405020304" charset="0"/>
              <a:cs typeface="Times New Roman Bold" panose="02020603050405020304" charset="0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7715250" y="5608955"/>
            <a:ext cx="2413635" cy="41402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en-US" sz="2100" b="1">
                <a:solidFill>
                  <a:schemeClr val="tx1"/>
                </a:solidFill>
                <a:latin typeface="Times New Roman Bold" panose="02020603050405020304" charset="0"/>
                <a:cs typeface="Times New Roman Bold" panose="02020603050405020304" charset="0"/>
              </a:rPr>
              <a:t>Ling-based Method</a:t>
            </a:r>
            <a:endParaRPr lang="en-US" sz="2100" b="1">
              <a:solidFill>
                <a:schemeClr val="tx1"/>
              </a:solidFill>
              <a:latin typeface="Times New Roman Bold" panose="02020603050405020304" charset="0"/>
              <a:cs typeface="Times New Roman Bold" panose="02020603050405020304" charset="0"/>
            </a:endParaRPr>
          </a:p>
        </p:txBody>
      </p:sp>
    </p:spTree>
    <p:custDataLst>
      <p:tags r:id="rId3"/>
    </p:custDataLst>
  </p:cSld>
  <p:clrMapOvr>
    <a:masterClrMapping/>
  </p:clrMapOvr>
  <p:transition advTm="4406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2" grpId="0"/>
      <p:bldP spid="23" grpId="0"/>
      <p:bldP spid="3" grpId="1"/>
      <p:bldP spid="22" grpId="1"/>
      <p:bldP spid="23" grpId="1"/>
      <p:bldP spid="2" grpId="0"/>
      <p:bldP spid="21" grpId="0" animBg="1"/>
      <p:bldP spid="20" grpId="0" animBg="1"/>
      <p:bldP spid="19" grpId="0" animBg="1"/>
      <p:bldP spid="18" grpId="0" animBg="1"/>
      <p:bldP spid="17" grpId="0" animBg="1"/>
      <p:bldP spid="9" grpId="0" animBg="1"/>
      <p:bldP spid="11" grpId="0"/>
      <p:bldP spid="2" grpId="1"/>
      <p:bldP spid="21" grpId="1" animBg="1"/>
      <p:bldP spid="20" grpId="1" animBg="1"/>
      <p:bldP spid="19" grpId="1" animBg="1"/>
      <p:bldP spid="18" grpId="1" animBg="1"/>
      <p:bldP spid="17" grpId="1" animBg="1"/>
      <p:bldP spid="9" grpId="1" animBg="1"/>
      <p:bldP spid="11" grpId="1"/>
      <p:bldP spid="5" grpId="0" animBg="1"/>
      <p:bldP spid="4" grpId="0"/>
      <p:bldP spid="27" grpId="0" animBg="1"/>
      <p:bldP spid="13" grpId="0" animBg="1"/>
      <p:bldP spid="14" grpId="0" animBg="1"/>
      <p:bldP spid="10" grpId="0" animBg="1"/>
      <p:bldP spid="12" grpId="0"/>
      <p:bldP spid="5" grpId="1" animBg="1"/>
      <p:bldP spid="4" grpId="1"/>
      <p:bldP spid="27" grpId="1" animBg="1"/>
      <p:bldP spid="13" grpId="1" animBg="1"/>
      <p:bldP spid="14" grpId="1" animBg="1"/>
      <p:bldP spid="10" grpId="1" animBg="1"/>
      <p:bldP spid="12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rcRect b="8210"/>
          <a:stretch>
            <a:fillRect/>
          </a:stretch>
        </p:blipFill>
        <p:spPr>
          <a:xfrm>
            <a:off x="12700" y="901065"/>
            <a:ext cx="12192000" cy="5409565"/>
          </a:xfrm>
          <a:prstGeom prst="rect">
            <a:avLst/>
          </a:prstGeom>
        </p:spPr>
      </p:pic>
      <p:sp>
        <p:nvSpPr>
          <p:cNvPr id="15" name="文本框 14"/>
          <p:cNvSpPr txBox="1"/>
          <p:nvPr/>
        </p:nvSpPr>
        <p:spPr>
          <a:xfrm>
            <a:off x="12700" y="0"/>
            <a:ext cx="7960995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sz="3200" b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 Bold" panose="02020603050405020304" charset="0"/>
                <a:cs typeface="Times New Roman Bold" panose="02020603050405020304" charset="0"/>
              </a:rPr>
              <a:t>Our Design (</a:t>
            </a:r>
            <a:r>
              <a:rPr lang="en-US" altLang="zh-CN" sz="3200" b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 Bold" panose="02020603050405020304" charset="0"/>
                <a:cs typeface="Times New Roman Bold" panose="02020603050405020304" charset="0"/>
              </a:rPr>
              <a:t>Example: </a:t>
            </a:r>
            <a:r>
              <a:rPr lang="en-US" sz="3200" b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 Bold" panose="02020603050405020304" charset="0"/>
                <a:cs typeface="Times New Roman Bold" panose="02020603050405020304" charset="0"/>
                <a:sym typeface="+mn-ea"/>
              </a:rPr>
              <a:t>Addition Size=4</a:t>
            </a:r>
            <a:r>
              <a:rPr lang="en-US" altLang="zh-CN" sz="3200" b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 Bold" panose="02020603050405020304" charset="0"/>
                <a:cs typeface="Times New Roman Bold" panose="02020603050405020304" charset="0"/>
              </a:rPr>
              <a:t>)</a:t>
            </a:r>
            <a:endParaRPr lang="zh-CN" altLang="en-US" sz="3200" b="1">
              <a:solidFill>
                <a:schemeClr val="tx1">
                  <a:lumMod val="50000"/>
                  <a:lumOff val="50000"/>
                </a:schemeClr>
              </a:solidFill>
              <a:latin typeface="Times New Roman Bold" panose="02020603050405020304" charset="0"/>
              <a:cs typeface="Times New Roman Bold" panose="02020603050405020304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04140" y="506730"/>
            <a:ext cx="2054860" cy="38354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en-US" sz="1900" b="1">
                <a:solidFill>
                  <a:srgbClr val="FF0000"/>
                </a:solidFill>
                <a:latin typeface="Times New Roman Bold" panose="02020603050405020304" charset="0"/>
                <a:cs typeface="Times New Roman Bold" panose="02020603050405020304" charset="0"/>
                <a:sym typeface="+mn-ea"/>
              </a:rPr>
              <a:t>Ling Initialization</a:t>
            </a:r>
            <a:endParaRPr lang="en-US" sz="1900" b="1">
              <a:solidFill>
                <a:srgbClr val="FF0000"/>
              </a:solidFill>
              <a:latin typeface="Times New Roman Bold" panose="02020603050405020304" charset="0"/>
              <a:cs typeface="Times New Roman Bold" panose="02020603050405020304" charset="0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159000" y="506730"/>
            <a:ext cx="2295525" cy="38354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en-US" sz="1900" b="1">
                <a:solidFill>
                  <a:srgbClr val="FF0000"/>
                </a:solidFill>
                <a:latin typeface="Times New Roman Bold" panose="02020603050405020304" charset="0"/>
                <a:cs typeface="Times New Roman Bold" panose="02020603050405020304" charset="0"/>
                <a:sym typeface="+mn-ea"/>
              </a:rPr>
              <a:t>Ling Pre-calculation</a:t>
            </a:r>
            <a:endParaRPr lang="en-US" sz="1900" b="1">
              <a:solidFill>
                <a:srgbClr val="FF0000"/>
              </a:solidFill>
              <a:latin typeface="Times New Roman Bold" panose="02020603050405020304" charset="0"/>
              <a:cs typeface="Times New Roman Bold" panose="02020603050405020304" charset="0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4490720" y="506730"/>
            <a:ext cx="2054860" cy="6756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sz="1900" b="1">
                <a:solidFill>
                  <a:srgbClr val="369A9B"/>
                </a:solidFill>
                <a:latin typeface="Times New Roman Bold" panose="02020603050405020304" charset="0"/>
                <a:cs typeface="Times New Roman Bold" panose="02020603050405020304" charset="0"/>
                <a:sym typeface="+mn-ea"/>
              </a:rPr>
              <a:t>Ling </a:t>
            </a:r>
            <a:r>
              <a:rPr lang="en-US" sz="1900" b="1">
                <a:solidFill>
                  <a:srgbClr val="369A9B"/>
                </a:solidFill>
                <a:latin typeface="Times New Roman Bold" panose="02020603050405020304" charset="0"/>
                <a:cs typeface="Times New Roman Bold" panose="02020603050405020304" charset="0"/>
                <a:sym typeface="+mn-ea"/>
              </a:rPr>
              <a:t>Propagation &amp; Generation</a:t>
            </a:r>
            <a:endParaRPr lang="en-US" sz="1900" b="1">
              <a:solidFill>
                <a:srgbClr val="369A9B"/>
              </a:solidFill>
              <a:latin typeface="Times New Roman Bold" panose="02020603050405020304" charset="0"/>
              <a:cs typeface="Times New Roman Bold" panose="02020603050405020304" charset="0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6694170" y="506730"/>
            <a:ext cx="652145" cy="38354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en-US" sz="1900" b="1">
                <a:solidFill>
                  <a:srgbClr val="FF8001"/>
                </a:solidFill>
                <a:latin typeface="Times New Roman Bold" panose="02020603050405020304" charset="0"/>
                <a:cs typeface="Times New Roman Bold" panose="02020603050405020304" charset="0"/>
                <a:sym typeface="+mn-ea"/>
              </a:rPr>
              <a:t>Sum</a:t>
            </a:r>
            <a:endParaRPr lang="en-US" sz="1900" b="1">
              <a:solidFill>
                <a:srgbClr val="FF8001"/>
              </a:solidFill>
              <a:latin typeface="Times New Roman Bold" panose="02020603050405020304" charset="0"/>
              <a:cs typeface="Times New Roman Bold" panose="02020603050405020304" charset="0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7419975" y="506730"/>
            <a:ext cx="2931795" cy="6756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sz="1900" b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 Bold" panose="02020603050405020304" charset="0"/>
                <a:cs typeface="Times New Roman Bold" panose="02020603050405020304" charset="0"/>
                <a:sym typeface="+mn-ea"/>
              </a:rPr>
              <a:t>Uncompute </a:t>
            </a:r>
            <a:r>
              <a:rPr lang="en-US" sz="1900" b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 Bold" panose="02020603050405020304" charset="0"/>
                <a:cs typeface="Times New Roman Bold" panose="02020603050405020304" charset="0"/>
                <a:sym typeface="+mn-ea"/>
              </a:rPr>
              <a:t>Propagation &amp; Generation</a:t>
            </a:r>
            <a:r>
              <a:rPr lang="en-US" sz="1900" b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 Bold" panose="02020603050405020304" charset="0"/>
                <a:cs typeface="Times New Roman Bold" panose="02020603050405020304" charset="0"/>
                <a:sym typeface="+mn-ea"/>
              </a:rPr>
              <a:t> </a:t>
            </a:r>
            <a:endParaRPr lang="en-US" sz="1900" b="1">
              <a:solidFill>
                <a:schemeClr val="tx1">
                  <a:lumMod val="50000"/>
                  <a:lumOff val="50000"/>
                </a:schemeClr>
              </a:solidFill>
              <a:latin typeface="Times New Roman Bold" panose="02020603050405020304" charset="0"/>
              <a:cs typeface="Times New Roman Bold" panose="02020603050405020304" charset="0"/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0207625" y="506730"/>
            <a:ext cx="1595120" cy="6756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sz="1900" b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 Bold" panose="02020603050405020304" charset="0"/>
                <a:cs typeface="Times New Roman Bold" panose="02020603050405020304" charset="0"/>
                <a:sym typeface="+mn-ea"/>
              </a:rPr>
              <a:t>Uncompute </a:t>
            </a:r>
            <a:r>
              <a:rPr lang="en-US" sz="1900" b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 Bold" panose="02020603050405020304" charset="0"/>
                <a:cs typeface="Times New Roman Bold" panose="02020603050405020304" charset="0"/>
                <a:sym typeface="+mn-ea"/>
              </a:rPr>
              <a:t>Initialization</a:t>
            </a:r>
            <a:endParaRPr lang="en-US" sz="1900" b="1">
              <a:solidFill>
                <a:schemeClr val="tx1">
                  <a:lumMod val="50000"/>
                  <a:lumOff val="50000"/>
                </a:schemeClr>
              </a:solidFill>
              <a:latin typeface="Times New Roman Bold" panose="02020603050405020304" charset="0"/>
              <a:cs typeface="Times New Roman Bold" panose="02020603050405020304" charset="0"/>
              <a:sym typeface="+mn-ea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1045" y="5247005"/>
            <a:ext cx="1181100" cy="901700"/>
          </a:xfrm>
          <a:prstGeom prst="rect">
            <a:avLst/>
          </a:prstGeom>
          <a:ln w="25400">
            <a:solidFill>
              <a:srgbClr val="FF0000"/>
            </a:solidFill>
            <a:prstDash val="sysDot"/>
          </a:ln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5645" y="1030605"/>
            <a:ext cx="251460" cy="85852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33600" y="5234305"/>
            <a:ext cx="2295525" cy="561975"/>
          </a:xfrm>
          <a:prstGeom prst="rect">
            <a:avLst/>
          </a:prstGeom>
          <a:ln w="25400">
            <a:solidFill>
              <a:srgbClr val="FF0000"/>
            </a:solidFill>
            <a:prstDash val="sysDot"/>
          </a:ln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5"/>
          <a:srcRect l="8333" r="2778" b="66087"/>
          <a:stretch>
            <a:fillRect/>
          </a:stretch>
        </p:blipFill>
        <p:spPr>
          <a:xfrm>
            <a:off x="4314825" y="2185035"/>
            <a:ext cx="406400" cy="457835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5"/>
          <a:srcRect l="4444" t="33020" r="27917" b="35042"/>
          <a:stretch>
            <a:fillRect/>
          </a:stretch>
        </p:blipFill>
        <p:spPr>
          <a:xfrm>
            <a:off x="4358005" y="3333750"/>
            <a:ext cx="309245" cy="431165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5"/>
          <a:srcRect l="5556" t="65851" r="38750"/>
          <a:stretch>
            <a:fillRect/>
          </a:stretch>
        </p:blipFill>
        <p:spPr>
          <a:xfrm>
            <a:off x="4373245" y="3774440"/>
            <a:ext cx="254635" cy="461010"/>
          </a:xfrm>
          <a:prstGeom prst="rect">
            <a:avLst/>
          </a:prstGeom>
        </p:spPr>
      </p:pic>
      <p:sp>
        <p:nvSpPr>
          <p:cNvPr id="19" name="文本框 18"/>
          <p:cNvSpPr txBox="1"/>
          <p:nvPr/>
        </p:nvSpPr>
        <p:spPr>
          <a:xfrm>
            <a:off x="4693920" y="5956300"/>
            <a:ext cx="159575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sz="1600" b="1">
                <a:solidFill>
                  <a:srgbClr val="369A9B"/>
                </a:solidFill>
                <a:latin typeface="Times New Roman Bold" panose="02020603050405020304" charset="0"/>
                <a:cs typeface="Times New Roman Bold" panose="02020603050405020304" charset="0"/>
              </a:rPr>
              <a:t>Similar to Carry Path</a:t>
            </a:r>
            <a:endParaRPr lang="en-US" sz="1600" b="1">
              <a:solidFill>
                <a:srgbClr val="369A9B"/>
              </a:solidFill>
              <a:latin typeface="Times New Roman Bold" panose="02020603050405020304" charset="0"/>
              <a:cs typeface="Times New Roman Bold" panose="02020603050405020304" charset="0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6249035" y="5956300"/>
            <a:ext cx="147320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sz="1600" b="1">
                <a:solidFill>
                  <a:srgbClr val="FF8001"/>
                </a:solidFill>
                <a:latin typeface="Times New Roman Bold" panose="02020603050405020304" charset="0"/>
                <a:cs typeface="Times New Roman Bold" panose="02020603050405020304" charset="0"/>
              </a:rPr>
              <a:t>Similar to Sum Path</a:t>
            </a:r>
            <a:endParaRPr lang="en-US" sz="1600" b="1">
              <a:solidFill>
                <a:srgbClr val="FF8001"/>
              </a:solidFill>
              <a:latin typeface="Times New Roman Bold" panose="02020603050405020304" charset="0"/>
              <a:cs typeface="Times New Roman Bold" panose="02020603050405020304" charset="0"/>
            </a:endParaRPr>
          </a:p>
        </p:txBody>
      </p:sp>
    </p:spTree>
    <p:custDataLst>
      <p:tags r:id="rId6"/>
    </p:custDataLst>
  </p:cSld>
  <p:clrMapOvr>
    <a:masterClrMapping/>
  </p:clrMapOvr>
  <p:transition advTm="3545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/>
      <p:bldP spid="5" grpId="1"/>
      <p:bldP spid="6" grpId="0"/>
      <p:bldP spid="19" grpId="0"/>
      <p:bldP spid="6" grpId="1"/>
      <p:bldP spid="19" grpId="1"/>
      <p:bldP spid="7" grpId="0"/>
      <p:bldP spid="20" grpId="0"/>
      <p:bldP spid="7" grpId="1"/>
      <p:bldP spid="20" grpId="1"/>
      <p:bldP spid="8" grpId="0"/>
      <p:bldP spid="9" grpId="0"/>
      <p:bldP spid="8" grpId="1"/>
      <p:bldP spid="9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rcRect b="9973"/>
          <a:stretch>
            <a:fillRect/>
          </a:stretch>
        </p:blipFill>
        <p:spPr>
          <a:xfrm>
            <a:off x="-3810" y="862330"/>
            <a:ext cx="5681980" cy="506349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rcRect l="4551" t="5432" r="4478" b="26743"/>
          <a:stretch>
            <a:fillRect/>
          </a:stretch>
        </p:blipFill>
        <p:spPr>
          <a:xfrm>
            <a:off x="5664835" y="1307465"/>
            <a:ext cx="6320790" cy="335470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516467" y="226907"/>
            <a:ext cx="5402580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sz="3200" b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 Bold" panose="02020603050405020304" charset="0"/>
                <a:cs typeface="Times New Roman Bold" panose="02020603050405020304" charset="0"/>
              </a:rPr>
              <a:t>Performance of Our Design</a:t>
            </a:r>
            <a:endParaRPr lang="en-US" sz="3200" b="1">
              <a:solidFill>
                <a:schemeClr val="tx1">
                  <a:lumMod val="50000"/>
                  <a:lumOff val="50000"/>
                </a:schemeClr>
              </a:solidFill>
              <a:latin typeface="Times New Roman Bold" panose="02020603050405020304" charset="0"/>
              <a:cs typeface="Times New Roman Bold" panose="02020603050405020304" charset="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204085" y="5885815"/>
            <a:ext cx="2074545" cy="414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buClrTx/>
              <a:buSzTx/>
              <a:buFontTx/>
            </a:pPr>
            <a:r>
              <a:rPr lang="en-US" sz="2100" b="1">
                <a:solidFill>
                  <a:srgbClr val="0C0C95"/>
                </a:solidFill>
                <a:latin typeface="Times New Roman Bold" panose="02020603050405020304" charset="0"/>
                <a:cs typeface="Times New Roman Bold" panose="02020603050405020304" charset="0"/>
                <a:sym typeface="+mn-ea"/>
              </a:rPr>
              <a:t>TD </a:t>
            </a:r>
            <a:r>
              <a:rPr lang="en-US" sz="2100" b="1">
                <a:solidFill>
                  <a:srgbClr val="0C0C95"/>
                </a:solidFill>
                <a:latin typeface="Times New Roman Bold" panose="02020603050405020304" charset="0"/>
                <a:cs typeface="Times New Roman Bold" panose="02020603050405020304" charset="0"/>
                <a:sym typeface="+mn-ea"/>
              </a:rPr>
              <a:t>Comparison</a:t>
            </a:r>
            <a:endParaRPr lang="en-US" sz="2100" b="1">
              <a:solidFill>
                <a:srgbClr val="0C0C95"/>
              </a:solidFill>
              <a:latin typeface="Times New Roman Bold" panose="02020603050405020304" charset="0"/>
              <a:cs typeface="Times New Roman Bold" panose="02020603050405020304" charset="0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6604635" y="4627880"/>
            <a:ext cx="2074545" cy="414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buClrTx/>
              <a:buSzTx/>
              <a:buFontTx/>
            </a:pPr>
            <a:r>
              <a:rPr lang="en-US" sz="2100" b="1">
                <a:solidFill>
                  <a:srgbClr val="0C0C95"/>
                </a:solidFill>
                <a:latin typeface="Times New Roman Bold" panose="02020603050405020304" charset="0"/>
                <a:cs typeface="Times New Roman Bold" panose="02020603050405020304" charset="0"/>
                <a:sym typeface="+mn-ea"/>
              </a:rPr>
              <a:t>T</a:t>
            </a:r>
            <a:r>
              <a:rPr lang="en-US" sz="2100" b="1">
                <a:solidFill>
                  <a:srgbClr val="0C0C95"/>
                </a:solidFill>
                <a:latin typeface="Times New Roman Bold" panose="02020603050405020304" charset="0"/>
                <a:cs typeface="Times New Roman Bold" panose="02020603050405020304" charset="0"/>
                <a:sym typeface="+mn-ea"/>
              </a:rPr>
              <a:t>C </a:t>
            </a:r>
            <a:r>
              <a:rPr lang="en-US" sz="2100" b="1">
                <a:solidFill>
                  <a:srgbClr val="0C0C95"/>
                </a:solidFill>
                <a:latin typeface="Times New Roman Bold" panose="02020603050405020304" charset="0"/>
                <a:cs typeface="Times New Roman Bold" panose="02020603050405020304" charset="0"/>
                <a:sym typeface="+mn-ea"/>
              </a:rPr>
              <a:t>Comparison</a:t>
            </a:r>
            <a:endParaRPr lang="en-US" sz="2100" b="1">
              <a:solidFill>
                <a:srgbClr val="0C0C95"/>
              </a:solidFill>
              <a:latin typeface="Times New Roman Bold" panose="02020603050405020304" charset="0"/>
              <a:cs typeface="Times New Roman Bold" panose="02020603050405020304" charset="0"/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9837420" y="4627880"/>
            <a:ext cx="2074545" cy="414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buClrTx/>
              <a:buSzTx/>
              <a:buFontTx/>
            </a:pPr>
            <a:r>
              <a:rPr lang="en-US" sz="2100" b="1">
                <a:solidFill>
                  <a:srgbClr val="0C0C95"/>
                </a:solidFill>
                <a:latin typeface="Times New Roman Bold" panose="02020603050405020304" charset="0"/>
                <a:cs typeface="Times New Roman Bold" panose="02020603050405020304" charset="0"/>
                <a:sym typeface="+mn-ea"/>
              </a:rPr>
              <a:t>QC </a:t>
            </a:r>
            <a:r>
              <a:rPr lang="en-US" sz="2100" b="1">
                <a:solidFill>
                  <a:srgbClr val="0C0C95"/>
                </a:solidFill>
                <a:latin typeface="Times New Roman Bold" panose="02020603050405020304" charset="0"/>
                <a:cs typeface="Times New Roman Bold" panose="02020603050405020304" charset="0"/>
                <a:sym typeface="+mn-ea"/>
              </a:rPr>
              <a:t>Comparison</a:t>
            </a:r>
            <a:endParaRPr lang="en-US" sz="2100" b="1">
              <a:solidFill>
                <a:srgbClr val="0C0C95"/>
              </a:solidFill>
              <a:latin typeface="Times New Roman Bold" panose="02020603050405020304" charset="0"/>
              <a:cs typeface="Times New Roman Bold" panose="02020603050405020304" charset="0"/>
              <a:sym typeface="+mn-ea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5795010" y="5206365"/>
            <a:ext cx="632079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en-US" sz="2400">
                <a:latin typeface="Times New Roman" panose="02020603050405020304" charset="0"/>
                <a:cs typeface="Times New Roman" panose="02020603050405020304" charset="0"/>
              </a:rPr>
              <a:t>Our design achieves a reduced TD of </a:t>
            </a:r>
            <a:r>
              <a:rPr lang="en-US" sz="2400" b="1">
                <a:solidFill>
                  <a:srgbClr val="FF0000"/>
                </a:solidFill>
                <a:latin typeface="Times New Roman Bold" panose="02020603050405020304" charset="0"/>
                <a:cs typeface="Times New Roman Bold" panose="02020603050405020304" charset="0"/>
              </a:rPr>
              <a:t>O(log (n/2))</a:t>
            </a:r>
            <a:r>
              <a:rPr lang="en-US" sz="2400">
                <a:latin typeface="Times New Roman" panose="02020603050405020304" charset="0"/>
                <a:cs typeface="Times New Roman" panose="02020603050405020304" charset="0"/>
              </a:rPr>
              <a:t>, improving over other Q adders with </a:t>
            </a:r>
            <a:r>
              <a:rPr lang="en-US" sz="2400" b="1">
                <a:solidFill>
                  <a:schemeClr val="tx1"/>
                </a:solidFill>
                <a:latin typeface="Times New Roman Bold" panose="02020603050405020304" charset="0"/>
                <a:cs typeface="Times New Roman Bold" panose="02020603050405020304" charset="0"/>
              </a:rPr>
              <a:t>O(log n)</a:t>
            </a:r>
            <a:r>
              <a:rPr lang="en-US" sz="2400">
                <a:latin typeface="Times New Roman" panose="02020603050405020304" charset="0"/>
                <a:cs typeface="Times New Roman" panose="02020603050405020304" charset="0"/>
              </a:rPr>
              <a:t> TD.</a:t>
            </a:r>
            <a:endParaRPr lang="en-US" sz="24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2419985" y="925830"/>
            <a:ext cx="331470" cy="24511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en-US" altLang="zh-CN" sz="1000">
                <a:latin typeface="Times New Roman Regular" panose="02020603050405020304" charset="0"/>
                <a:cs typeface="Times New Roman Regular" panose="02020603050405020304" charset="0"/>
              </a:rPr>
              <a:t>[3]</a:t>
            </a:r>
            <a:endParaRPr lang="en-US" altLang="zh-CN" sz="1000">
              <a:latin typeface="Times New Roman Regular" panose="02020603050405020304" charset="0"/>
              <a:cs typeface="Times New Roman Regular" panose="02020603050405020304" charset="0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2073910" y="1151890"/>
            <a:ext cx="331470" cy="24511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en-US" altLang="zh-CN" sz="1000">
                <a:latin typeface="Times New Roman Regular" panose="02020603050405020304" charset="0"/>
                <a:cs typeface="Times New Roman Regular" panose="02020603050405020304" charset="0"/>
              </a:rPr>
              <a:t>[4]</a:t>
            </a:r>
            <a:endParaRPr lang="en-US" altLang="zh-CN" sz="1000">
              <a:latin typeface="Times New Roman Regular" panose="02020603050405020304" charset="0"/>
              <a:cs typeface="Times New Roman Regular" panose="02020603050405020304" charset="0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5289550" y="937260"/>
            <a:ext cx="331470" cy="24511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en-US" altLang="zh-CN" sz="1000">
                <a:latin typeface="Times New Roman Regular" panose="02020603050405020304" charset="0"/>
                <a:cs typeface="Times New Roman Regular" panose="02020603050405020304" charset="0"/>
              </a:rPr>
              <a:t>[5]</a:t>
            </a:r>
            <a:endParaRPr lang="en-US" altLang="zh-CN" sz="1000">
              <a:latin typeface="Times New Roman Regular" panose="02020603050405020304" charset="0"/>
              <a:cs typeface="Times New Roman Regular" panose="02020603050405020304" charset="0"/>
            </a:endParaRPr>
          </a:p>
        </p:txBody>
      </p:sp>
    </p:spTree>
    <p:custDataLst>
      <p:tags r:id="rId3"/>
    </p:custDataLst>
  </p:cSld>
  <p:clrMapOvr>
    <a:masterClrMapping/>
  </p:clrMapOvr>
  <p:transition advTm="2757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8" grpId="0"/>
      <p:bldP spid="8" grpId="1"/>
      <p:bldP spid="9" grpId="0"/>
      <p:bldP spid="9" grpId="1"/>
      <p:bldP spid="14" grpId="0"/>
      <p:bldP spid="14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542925" y="353060"/>
            <a:ext cx="7169150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sz="3200" b="1">
                <a:solidFill>
                  <a:srgbClr val="0C0C95"/>
                </a:solidFill>
                <a:latin typeface="Times New Roman Bold" panose="02020603050405020304" charset="0"/>
                <a:cs typeface="Times New Roman Bold" panose="02020603050405020304" charset="0"/>
              </a:rPr>
              <a:t>Design Choice 3: Prefix Tree</a:t>
            </a:r>
            <a:endParaRPr lang="en-US" sz="3200" b="1">
              <a:solidFill>
                <a:srgbClr val="0C0C95"/>
              </a:solidFill>
              <a:latin typeface="Times New Roman Bold" panose="02020603050405020304" charset="0"/>
              <a:cs typeface="Times New Roman Bold" panose="02020603050405020304" charset="0"/>
            </a:endParaRPr>
          </a:p>
        </p:txBody>
      </p:sp>
      <p:pic>
        <p:nvPicPr>
          <p:cNvPr id="3" name="图片 2" descr="未命名绘图.drawio"/>
          <p:cNvPicPr>
            <a:picLocks noChangeAspect="1"/>
          </p:cNvPicPr>
          <p:nvPr/>
        </p:nvPicPr>
        <p:blipFill>
          <a:blip r:embed="rId1"/>
          <a:srcRect b="13854"/>
          <a:stretch>
            <a:fillRect/>
          </a:stretch>
        </p:blipFill>
        <p:spPr>
          <a:xfrm>
            <a:off x="1115060" y="1121410"/>
            <a:ext cx="10330180" cy="5069840"/>
          </a:xfrm>
          <a:prstGeom prst="rect">
            <a:avLst/>
          </a:prstGeom>
        </p:spPr>
      </p:pic>
      <p:sp>
        <p:nvSpPr>
          <p:cNvPr id="13" name="矩形 12"/>
          <p:cNvSpPr/>
          <p:nvPr/>
        </p:nvSpPr>
        <p:spPr>
          <a:xfrm>
            <a:off x="4594860" y="2252345"/>
            <a:ext cx="1279525" cy="3964305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1">
                        <a:tint val="100000"/>
                        <a:shade val="100000"/>
                        <a:satMod val="130000"/>
                      </a:schemeClr>
                    </a:gs>
                    <a:gs pos="100000">
                      <a:schemeClr val="accent1">
                        <a:tint val="50000"/>
                        <a:shade val="100000"/>
                        <a:satMod val="350000"/>
                      </a:schemeClr>
                    </a:gs>
                  </a:gsLst>
                  <a:lin ang="16200000" scaled="0"/>
                </a:gradFill>
              </a14:hiddenFill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p>
            <a:endParaRPr lang="zh-CN" altLang="en-US"/>
          </a:p>
        </p:txBody>
      </p:sp>
      <p:sp>
        <p:nvSpPr>
          <p:cNvPr id="14" name="文本框 13"/>
          <p:cNvSpPr txBox="1"/>
          <p:nvPr/>
        </p:nvSpPr>
        <p:spPr>
          <a:xfrm>
            <a:off x="3959860" y="3121660"/>
            <a:ext cx="488315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en-US" sz="3200" b="1">
                <a:ln w="31750">
                  <a:solidFill>
                    <a:srgbClr val="FF0000"/>
                  </a:solidFill>
                </a:ln>
                <a:solidFill>
                  <a:srgbClr val="FF0000"/>
                </a:solidFill>
                <a:latin typeface="Times New Roman Bold" panose="02020603050405020304" charset="0"/>
                <a:cs typeface="Times New Roman Bold" panose="02020603050405020304" charset="0"/>
              </a:rPr>
              <a:t>✓</a:t>
            </a:r>
            <a:endParaRPr lang="en-US" altLang="en-US" sz="3200" b="1">
              <a:ln w="31750">
                <a:solidFill>
                  <a:srgbClr val="FF0000"/>
                </a:solidFill>
              </a:ln>
              <a:solidFill>
                <a:srgbClr val="FF0000"/>
              </a:solidFill>
              <a:latin typeface="Times New Roman Bold" panose="02020603050405020304" charset="0"/>
              <a:cs typeface="Times New Roman Bold" panose="02020603050405020304" charset="0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7371715" y="3124835"/>
            <a:ext cx="488315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en-US" sz="3200" b="1">
                <a:ln w="31750">
                  <a:solidFill>
                    <a:srgbClr val="FF0000"/>
                  </a:solidFill>
                </a:ln>
                <a:solidFill>
                  <a:srgbClr val="FF0000"/>
                </a:solidFill>
                <a:latin typeface="Times New Roman Bold" panose="02020603050405020304" charset="0"/>
                <a:cs typeface="Times New Roman Bold" panose="02020603050405020304" charset="0"/>
              </a:rPr>
              <a:t>✓</a:t>
            </a:r>
            <a:endParaRPr lang="en-US" altLang="en-US" sz="3200" b="1">
              <a:ln w="31750">
                <a:solidFill>
                  <a:srgbClr val="FF0000"/>
                </a:solidFill>
              </a:ln>
              <a:solidFill>
                <a:srgbClr val="FF0000"/>
              </a:solidFill>
              <a:latin typeface="Times New Roman Bold" panose="02020603050405020304" charset="0"/>
              <a:cs typeface="Times New Roman Bold" panose="02020603050405020304" charset="0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2334260" y="3121660"/>
            <a:ext cx="488315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en-US" sz="3200" b="1">
                <a:ln w="31750">
                  <a:solidFill>
                    <a:srgbClr val="FF0000"/>
                  </a:solidFill>
                </a:ln>
                <a:solidFill>
                  <a:srgbClr val="FF0000"/>
                </a:solidFill>
                <a:latin typeface="Times New Roman Bold" panose="02020603050405020304" charset="0"/>
                <a:cs typeface="Times New Roman Bold" panose="02020603050405020304" charset="0"/>
              </a:rPr>
              <a:t>✓</a:t>
            </a:r>
            <a:endParaRPr lang="en-US" altLang="en-US" sz="3200" b="1">
              <a:ln w="31750">
                <a:solidFill>
                  <a:srgbClr val="FF0000"/>
                </a:solidFill>
              </a:ln>
              <a:solidFill>
                <a:srgbClr val="FF0000"/>
              </a:solidFill>
              <a:latin typeface="Times New Roman Bold" panose="02020603050405020304" charset="0"/>
              <a:cs typeface="Times New Roman Bold" panose="02020603050405020304" charset="0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11281410" y="3684905"/>
            <a:ext cx="488315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en-US" sz="3200" b="1">
                <a:ln w="31750">
                  <a:solidFill>
                    <a:srgbClr val="FF0000"/>
                  </a:solidFill>
                </a:ln>
                <a:solidFill>
                  <a:srgbClr val="FF0000"/>
                </a:solidFill>
                <a:latin typeface="Times New Roman Bold" panose="02020603050405020304" charset="0"/>
                <a:cs typeface="Times New Roman Bold" panose="02020603050405020304" charset="0"/>
              </a:rPr>
              <a:t>✓</a:t>
            </a:r>
            <a:endParaRPr lang="en-US" altLang="en-US" sz="3200" b="1">
              <a:ln w="31750">
                <a:solidFill>
                  <a:srgbClr val="FF0000"/>
                </a:solidFill>
              </a:ln>
              <a:solidFill>
                <a:srgbClr val="FF0000"/>
              </a:solidFill>
              <a:latin typeface="Times New Roman Bold" panose="02020603050405020304" charset="0"/>
              <a:cs typeface="Times New Roman Bold" panose="02020603050405020304" charset="0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9183370" y="3126740"/>
            <a:ext cx="24638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en-US" sz="3200" b="1">
                <a:ln w="31750">
                  <a:solidFill>
                    <a:srgbClr val="FF0000"/>
                  </a:solidFill>
                </a:ln>
                <a:solidFill>
                  <a:srgbClr val="FF0000"/>
                </a:solidFill>
                <a:latin typeface="Times New Roman Bold" panose="02020603050405020304" charset="0"/>
                <a:cs typeface="Times New Roman Bold" panose="02020603050405020304" charset="0"/>
              </a:rPr>
              <a:t>✓</a:t>
            </a:r>
            <a:endParaRPr lang="en-US" altLang="en-US" sz="3200" b="1">
              <a:ln w="31750">
                <a:solidFill>
                  <a:srgbClr val="FF0000"/>
                </a:solidFill>
              </a:ln>
              <a:solidFill>
                <a:srgbClr val="FF0000"/>
              </a:solidFill>
              <a:latin typeface="Times New Roman Bold" panose="02020603050405020304" charset="0"/>
              <a:cs typeface="Times New Roman Bold" panose="02020603050405020304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1078210" y="3037840"/>
            <a:ext cx="488315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en-US" sz="3200" b="1">
                <a:ln w="31750">
                  <a:solidFill>
                    <a:srgbClr val="FF0000"/>
                  </a:solidFill>
                </a:ln>
                <a:solidFill>
                  <a:srgbClr val="FF0000"/>
                </a:solidFill>
                <a:latin typeface="Times New Roman Bold" panose="02020603050405020304" charset="0"/>
                <a:cs typeface="Times New Roman Bold" panose="02020603050405020304" charset="0"/>
              </a:rPr>
              <a:t>✓</a:t>
            </a:r>
            <a:endParaRPr lang="en-US" altLang="en-US" sz="3200" b="1">
              <a:ln w="31750">
                <a:solidFill>
                  <a:srgbClr val="FF0000"/>
                </a:solidFill>
              </a:ln>
              <a:solidFill>
                <a:srgbClr val="FF0000"/>
              </a:solidFill>
              <a:latin typeface="Times New Roman Bold" panose="02020603050405020304" charset="0"/>
              <a:cs typeface="Times New Roman Bold" panose="02020603050405020304" charset="0"/>
            </a:endParaRPr>
          </a:p>
        </p:txBody>
      </p:sp>
    </p:spTree>
    <p:custDataLst>
      <p:tags r:id="rId2"/>
    </p:custDataLst>
  </p:cSld>
  <p:clrMapOvr>
    <a:masterClrMapping/>
  </p:clrMapOvr>
  <p:transition advTm="907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4" grpId="0"/>
      <p:bldP spid="13" grpId="0" animBg="1"/>
      <p:bldP spid="15" grpId="0"/>
      <p:bldP spid="18" grpId="0"/>
      <p:bldP spid="2" grpId="0"/>
      <p:bldP spid="17" grpId="0"/>
      <p:bldP spid="16" grpId="1"/>
      <p:bldP spid="14" grpId="1"/>
      <p:bldP spid="13" grpId="1" animBg="1"/>
      <p:bldP spid="15" grpId="1"/>
      <p:bldP spid="18" grpId="1"/>
      <p:bldP spid="2" grpId="1"/>
      <p:bldP spid="17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297180" y="0"/>
            <a:ext cx="3631565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sz="3200" b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 Bold" panose="02020603050405020304" charset="0"/>
                <a:cs typeface="Times New Roman Bold" panose="02020603050405020304" charset="0"/>
              </a:rPr>
              <a:t>What is Prefix Tree?</a:t>
            </a:r>
            <a:endParaRPr lang="en-US" sz="3200" b="1">
              <a:solidFill>
                <a:schemeClr val="tx1">
                  <a:lumMod val="50000"/>
                  <a:lumOff val="50000"/>
                </a:schemeClr>
              </a:solidFill>
              <a:latin typeface="Times New Roman Bold" panose="02020603050405020304" charset="0"/>
              <a:cs typeface="Times New Roman Bold" panose="02020603050405020304" charset="0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rcRect l="5124" t="18326" r="3288" b="11330"/>
          <a:stretch>
            <a:fillRect/>
          </a:stretch>
        </p:blipFill>
        <p:spPr>
          <a:xfrm>
            <a:off x="455295" y="1417320"/>
            <a:ext cx="4369435" cy="149415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rcRect l="8712" r="3010" b="10362"/>
          <a:stretch>
            <a:fillRect/>
          </a:stretch>
        </p:blipFill>
        <p:spPr>
          <a:xfrm>
            <a:off x="1659890" y="3435985"/>
            <a:ext cx="3026723" cy="2232000"/>
          </a:xfrm>
          <a:prstGeom prst="rect">
            <a:avLst/>
          </a:prstGeom>
        </p:spPr>
      </p:pic>
      <p:cxnSp>
        <p:nvCxnSpPr>
          <p:cNvPr id="13" name="直接连接符 12"/>
          <p:cNvCxnSpPr/>
          <p:nvPr/>
        </p:nvCxnSpPr>
        <p:spPr>
          <a:xfrm>
            <a:off x="4897120" y="1755775"/>
            <a:ext cx="0" cy="3996055"/>
          </a:xfrm>
          <a:prstGeom prst="line">
            <a:avLst/>
          </a:prstGeom>
          <a:ln w="38100">
            <a:solidFill>
              <a:schemeClr val="bg1">
                <a:lumMod val="65000"/>
              </a:schemeClr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文本框 3"/>
          <p:cNvSpPr txBox="1"/>
          <p:nvPr/>
        </p:nvSpPr>
        <p:spPr>
          <a:xfrm>
            <a:off x="790575" y="2911475"/>
            <a:ext cx="3691890" cy="41402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en-US" sz="2100" b="1">
                <a:solidFill>
                  <a:schemeClr val="tx1"/>
                </a:solidFill>
                <a:latin typeface="Times New Roman Bold" panose="02020603050405020304" charset="0"/>
                <a:cs typeface="Times New Roman Bold" panose="02020603050405020304" charset="0"/>
              </a:rPr>
              <a:t>Choice of Classical Prefix Tree</a:t>
            </a:r>
            <a:endParaRPr lang="en-US" sz="2100" b="1">
              <a:solidFill>
                <a:schemeClr val="tx1"/>
              </a:solidFill>
              <a:latin typeface="Times New Roman Bold" panose="02020603050405020304" charset="0"/>
              <a:cs typeface="Times New Roman Bold" panose="02020603050405020304" charset="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403985" y="5768975"/>
            <a:ext cx="32943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>
              <a:buClrTx/>
              <a:buSzTx/>
              <a:buFontTx/>
            </a:pPr>
            <a:r>
              <a:rPr lang="en-US" b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 Bold" panose="02020603050405020304" charset="0"/>
                <a:cs typeface="Times New Roman Bold" panose="02020603050405020304" charset="0"/>
              </a:rPr>
              <a:t>Quantum Brent-Kung</a:t>
            </a:r>
            <a:r>
              <a:rPr lang="en-US" b="1">
                <a:latin typeface="Times New Roman Bold" panose="02020603050405020304" charset="0"/>
                <a:cs typeface="Times New Roman Bold" panose="02020603050405020304" charset="0"/>
              </a:rPr>
              <a:t> (Default)</a:t>
            </a:r>
            <a:endParaRPr lang="en-US" b="1">
              <a:latin typeface="Times New Roman Bold" panose="02020603050405020304" charset="0"/>
              <a:cs typeface="Times New Roman Bold" panose="02020603050405020304" charset="0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381635" y="505460"/>
            <a:ext cx="11811000" cy="9118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665">
                <a:latin typeface="Times New Roman Regular" panose="02020603050405020304" charset="0"/>
                <a:cs typeface="Times New Roman Regular" panose="02020603050405020304" charset="0"/>
                <a:sym typeface="+mn-ea"/>
              </a:rPr>
              <a:t>A tree structure that efficiently computes </a:t>
            </a:r>
            <a:r>
              <a:rPr lang="en-US" altLang="zh-CN" sz="2665" b="1">
                <a:solidFill>
                  <a:srgbClr val="00B050"/>
                </a:solidFill>
                <a:latin typeface="Times New Roman Bold" panose="02020603050405020304" charset="0"/>
                <a:cs typeface="Times New Roman Bold" panose="02020603050405020304" charset="0"/>
                <a:sym typeface="+mn-ea"/>
              </a:rPr>
              <a:t>carry signals</a:t>
            </a:r>
            <a:r>
              <a:rPr lang="en-US" altLang="zh-CN" sz="2665">
                <a:latin typeface="Times New Roman Regular" panose="02020603050405020304" charset="0"/>
                <a:cs typeface="Times New Roman Regular" panose="02020603050405020304" charset="0"/>
                <a:sym typeface="+mn-ea"/>
              </a:rPr>
              <a:t> by </a:t>
            </a:r>
            <a:r>
              <a:rPr lang="en-US" altLang="zh-CN" sz="2665" b="1">
                <a:solidFill>
                  <a:srgbClr val="00B050"/>
                </a:solidFill>
                <a:latin typeface="Times New Roman Bold" panose="02020603050405020304" charset="0"/>
                <a:cs typeface="Times New Roman Bold" panose="02020603050405020304" charset="0"/>
                <a:sym typeface="+mn-ea"/>
              </a:rPr>
              <a:t>combining intermediate results in parallel</a:t>
            </a:r>
            <a:r>
              <a:rPr lang="en-US" altLang="zh-CN" sz="2665">
                <a:latin typeface="Times New Roman Regular" panose="02020603050405020304" charset="0"/>
                <a:cs typeface="Times New Roman Regular" panose="02020603050405020304" charset="0"/>
                <a:sym typeface="+mn-ea"/>
              </a:rPr>
              <a:t>. </a:t>
            </a:r>
            <a:endParaRPr lang="en-US" altLang="zh-CN" sz="2665">
              <a:latin typeface="Times New Roman Regular" panose="02020603050405020304" charset="0"/>
              <a:cs typeface="Times New Roman Regular" panose="02020603050405020304" charset="0"/>
              <a:sym typeface="+mn-ea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3"/>
          <a:srcRect b="8895"/>
          <a:stretch>
            <a:fillRect/>
          </a:stretch>
        </p:blipFill>
        <p:spPr>
          <a:xfrm>
            <a:off x="4954270" y="1401445"/>
            <a:ext cx="3456000" cy="1914957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/>
          <a:srcRect b="10828"/>
          <a:stretch>
            <a:fillRect/>
          </a:stretch>
        </p:blipFill>
        <p:spPr>
          <a:xfrm>
            <a:off x="8709025" y="1429385"/>
            <a:ext cx="3456000" cy="1874314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5"/>
          <a:srcRect b="7759"/>
          <a:stretch>
            <a:fillRect/>
          </a:stretch>
        </p:blipFill>
        <p:spPr>
          <a:xfrm>
            <a:off x="5017770" y="3785870"/>
            <a:ext cx="3456000" cy="2230617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6"/>
          <a:srcRect b="6639"/>
          <a:stretch>
            <a:fillRect/>
          </a:stretch>
        </p:blipFill>
        <p:spPr>
          <a:xfrm>
            <a:off x="8709025" y="3785870"/>
            <a:ext cx="3456000" cy="2257712"/>
          </a:xfrm>
          <a:prstGeom prst="rect">
            <a:avLst/>
          </a:prstGeom>
        </p:spPr>
      </p:pic>
      <p:sp>
        <p:nvSpPr>
          <p:cNvPr id="17" name="文本框 16"/>
          <p:cNvSpPr txBox="1"/>
          <p:nvPr/>
        </p:nvSpPr>
        <p:spPr>
          <a:xfrm>
            <a:off x="5533390" y="3297555"/>
            <a:ext cx="242443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en-US" altLang="zh-CN" b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 Bold" panose="02020603050405020304" charset="0"/>
                <a:cs typeface="Times New Roman Bold" panose="02020603050405020304" charset="0"/>
                <a:sym typeface="+mn-ea"/>
              </a:rPr>
              <a:t>Quantum Kogge-Stone</a:t>
            </a:r>
            <a:endParaRPr lang="en-US" altLang="zh-CN" b="1">
              <a:solidFill>
                <a:schemeClr val="tx1">
                  <a:lumMod val="50000"/>
                  <a:lumOff val="50000"/>
                </a:schemeClr>
              </a:solidFill>
              <a:latin typeface="Times New Roman Bold" panose="02020603050405020304" charset="0"/>
              <a:cs typeface="Times New Roman Bold" panose="02020603050405020304" charset="0"/>
              <a:sym typeface="+mn-ea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5529580" y="6052820"/>
            <a:ext cx="244983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l"/>
            <a:r>
              <a:rPr lang="en-US" altLang="zh-CN" b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 Bold" panose="02020603050405020304" charset="0"/>
                <a:cs typeface="Times New Roman Bold" panose="02020603050405020304" charset="0"/>
                <a:sym typeface="+mn-ea"/>
              </a:rPr>
              <a:t>Quantum Han-Carlson</a:t>
            </a:r>
            <a:endParaRPr lang="en-US" altLang="zh-CN" b="1">
              <a:solidFill>
                <a:schemeClr val="tx1">
                  <a:lumMod val="50000"/>
                  <a:lumOff val="50000"/>
                </a:schemeClr>
              </a:solidFill>
              <a:latin typeface="Times New Roman Bold" panose="02020603050405020304" charset="0"/>
              <a:cs typeface="Times New Roman Bold" panose="02020603050405020304" charset="0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9502775" y="3307715"/>
            <a:ext cx="206883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en-US" altLang="zh-CN" b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 Bold" panose="02020603050405020304" charset="0"/>
                <a:cs typeface="Times New Roman Bold" panose="02020603050405020304" charset="0"/>
                <a:sym typeface="+mn-ea"/>
              </a:rPr>
              <a:t>Quantum Sklansky</a:t>
            </a:r>
            <a:endParaRPr lang="en-US" altLang="zh-CN" b="1">
              <a:solidFill>
                <a:schemeClr val="tx1">
                  <a:lumMod val="50000"/>
                  <a:lumOff val="50000"/>
                </a:schemeClr>
              </a:solidFill>
              <a:latin typeface="Times New Roman Bold" panose="02020603050405020304" charset="0"/>
              <a:cs typeface="Times New Roman Bold" panose="02020603050405020304" charset="0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9156700" y="6016625"/>
            <a:ext cx="276098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l">
              <a:buClrTx/>
              <a:buSzTx/>
              <a:buFontTx/>
            </a:pPr>
            <a:r>
              <a:rPr lang="en-US" altLang="zh-CN" b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 Bold" panose="02020603050405020304" charset="0"/>
                <a:cs typeface="Times New Roman Bold" panose="02020603050405020304" charset="0"/>
                <a:sym typeface="+mn-ea"/>
              </a:rPr>
              <a:t>Quantum Ladner-Fischer </a:t>
            </a:r>
            <a:endParaRPr lang="en-US" altLang="zh-CN" b="1">
              <a:solidFill>
                <a:schemeClr val="tx1">
                  <a:lumMod val="50000"/>
                  <a:lumOff val="50000"/>
                </a:schemeClr>
              </a:solidFill>
              <a:latin typeface="Times New Roman Bold" panose="02020603050405020304" charset="0"/>
              <a:cs typeface="Times New Roman Bold" panose="02020603050405020304" charset="0"/>
            </a:endParaRPr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>
          <a:blip r:embed="rId7"/>
          <a:srcRect l="15092" t="2097" r="33087" b="36676"/>
          <a:stretch>
            <a:fillRect/>
          </a:stretch>
        </p:blipFill>
        <p:spPr>
          <a:xfrm>
            <a:off x="16510" y="4325620"/>
            <a:ext cx="779780" cy="921385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7"/>
          <a:srcRect l="28005" t="2097" r="21778" b="36676"/>
          <a:stretch>
            <a:fillRect/>
          </a:stretch>
        </p:blipFill>
        <p:spPr>
          <a:xfrm>
            <a:off x="871220" y="4330065"/>
            <a:ext cx="755650" cy="921385"/>
          </a:xfrm>
          <a:prstGeom prst="rect">
            <a:avLst/>
          </a:prstGeom>
        </p:spPr>
      </p:pic>
      <p:sp>
        <p:nvSpPr>
          <p:cNvPr id="25" name="文本框 24"/>
          <p:cNvSpPr txBox="1"/>
          <p:nvPr/>
        </p:nvSpPr>
        <p:spPr>
          <a:xfrm>
            <a:off x="762000" y="5251450"/>
            <a:ext cx="1167130" cy="32194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en-US" sz="1500" b="1">
                <a:solidFill>
                  <a:srgbClr val="00B0F0"/>
                </a:solidFill>
                <a:latin typeface="Times New Roman Bold" panose="02020603050405020304" charset="0"/>
                <a:cs typeface="Times New Roman Bold" panose="02020603050405020304" charset="0"/>
                <a:sym typeface="+mn-ea"/>
              </a:rPr>
              <a:t>Brent-Kung</a:t>
            </a:r>
            <a:endParaRPr lang="en-US" altLang="en-US" sz="1500" b="1">
              <a:solidFill>
                <a:srgbClr val="00B0F0"/>
              </a:solidFill>
              <a:latin typeface="Times New Roman Bold" panose="02020603050405020304" charset="0"/>
              <a:cs typeface="Times New Roman Bold" panose="02020603050405020304" charset="0"/>
              <a:sym typeface="+mn-ea"/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-67945" y="5239385"/>
            <a:ext cx="966470" cy="55308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ctr"/>
            <a:r>
              <a:rPr lang="en-US" sz="1500" b="1">
                <a:solidFill>
                  <a:srgbClr val="FF0000"/>
                </a:solidFill>
                <a:latin typeface="Times New Roman Bold" panose="02020603050405020304" charset="0"/>
                <a:cs typeface="Times New Roman Bold" panose="02020603050405020304" charset="0"/>
                <a:sym typeface="+mn-ea"/>
              </a:rPr>
              <a:t>Quantum</a:t>
            </a:r>
            <a:endParaRPr lang="en-US" sz="1500" b="1">
              <a:solidFill>
                <a:srgbClr val="FF0000"/>
              </a:solidFill>
              <a:latin typeface="Times New Roman Bold" panose="02020603050405020304" charset="0"/>
              <a:cs typeface="Times New Roman Bold" panose="02020603050405020304" charset="0"/>
              <a:sym typeface="+mn-ea"/>
            </a:endParaRPr>
          </a:p>
          <a:p>
            <a:pPr algn="ctr"/>
            <a:r>
              <a:rPr lang="en-US" sz="1500" b="1">
                <a:solidFill>
                  <a:srgbClr val="FF0000"/>
                </a:solidFill>
                <a:latin typeface="Times New Roman Bold" panose="02020603050405020304" charset="0"/>
                <a:cs typeface="Times New Roman Bold" panose="02020603050405020304" charset="0"/>
                <a:sym typeface="+mn-ea"/>
              </a:rPr>
              <a:t>Add</a:t>
            </a:r>
            <a:endParaRPr lang="en-US" sz="1500" b="1">
              <a:solidFill>
                <a:srgbClr val="FF0000"/>
              </a:solidFill>
              <a:latin typeface="Times New Roman Bold" panose="02020603050405020304" charset="0"/>
              <a:cs typeface="Times New Roman Bold" panose="02020603050405020304" charset="0"/>
              <a:sym typeface="+mn-ea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32385" y="3708400"/>
            <a:ext cx="1627505" cy="5530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en-US" sz="1500" b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 Bold" panose="02020603050405020304" charset="0"/>
                <a:cs typeface="Times New Roman Bold" panose="02020603050405020304" charset="0"/>
                <a:sym typeface="+mn-ea"/>
              </a:rPr>
              <a:t>Are we the </a:t>
            </a:r>
            <a:r>
              <a:rPr lang="en-US" sz="1500" b="1">
                <a:solidFill>
                  <a:srgbClr val="FF0000"/>
                </a:solidFill>
                <a:latin typeface="Times New Roman Bold" panose="02020603050405020304" charset="0"/>
                <a:cs typeface="Times New Roman Bold" panose="02020603050405020304" charset="0"/>
                <a:sym typeface="+mn-ea"/>
              </a:rPr>
              <a:t>perfect</a:t>
            </a:r>
            <a:r>
              <a:rPr lang="en-US" sz="1500" b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 Bold" panose="02020603050405020304" charset="0"/>
                <a:cs typeface="Times New Roman Bold" panose="02020603050405020304" charset="0"/>
                <a:sym typeface="+mn-ea"/>
              </a:rPr>
              <a:t> match?</a:t>
            </a:r>
            <a:endParaRPr lang="en-US" sz="1500" b="1">
              <a:solidFill>
                <a:schemeClr val="tx1">
                  <a:lumMod val="50000"/>
                  <a:lumOff val="50000"/>
                </a:schemeClr>
              </a:solidFill>
              <a:latin typeface="Times New Roman Bold" panose="02020603050405020304" charset="0"/>
              <a:cs typeface="Times New Roman Bold" panose="02020603050405020304" charset="0"/>
              <a:sym typeface="+mn-ea"/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11381105" y="3187700"/>
            <a:ext cx="488315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en-US" sz="3200" b="1">
                <a:ln w="31750">
                  <a:solidFill>
                    <a:srgbClr val="FF0000"/>
                  </a:solidFill>
                </a:ln>
                <a:solidFill>
                  <a:srgbClr val="FF0000"/>
                </a:solidFill>
                <a:latin typeface="Times New Roman Bold" panose="02020603050405020304" charset="0"/>
                <a:cs typeface="Times New Roman Bold" panose="02020603050405020304" charset="0"/>
              </a:rPr>
              <a:t>✓</a:t>
            </a:r>
            <a:endParaRPr lang="en-US" altLang="en-US" sz="3200" b="1">
              <a:ln w="31750">
                <a:solidFill>
                  <a:srgbClr val="FF0000"/>
                </a:solidFill>
              </a:ln>
              <a:solidFill>
                <a:srgbClr val="FF0000"/>
              </a:solidFill>
              <a:latin typeface="Times New Roman Bold" panose="02020603050405020304" charset="0"/>
              <a:cs typeface="Times New Roman Bold" panose="02020603050405020304" charset="0"/>
            </a:endParaRPr>
          </a:p>
        </p:txBody>
      </p:sp>
    </p:spTree>
    <p:custDataLst>
      <p:tags r:id="rId8"/>
    </p:custDataLst>
  </p:cSld>
  <p:clrMapOvr>
    <a:masterClrMapping/>
  </p:clrMapOvr>
  <p:transition advTm="7216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9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9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4" grpId="0"/>
      <p:bldP spid="4" grpId="1"/>
      <p:bldP spid="7" grpId="0"/>
      <p:bldP spid="7" grpId="1"/>
      <p:bldP spid="26" grpId="0"/>
      <p:bldP spid="25" grpId="0"/>
      <p:bldP spid="27" grpId="0"/>
      <p:bldP spid="26" grpId="1"/>
      <p:bldP spid="25" grpId="1"/>
      <p:bldP spid="27" grpId="1"/>
      <p:bldP spid="18" grpId="0"/>
      <p:bldP spid="17" grpId="0"/>
      <p:bldP spid="20" grpId="0"/>
      <p:bldP spid="19" grpId="0"/>
      <p:bldP spid="18" grpId="1"/>
      <p:bldP spid="17" grpId="1"/>
      <p:bldP spid="20" grpId="1"/>
      <p:bldP spid="19" grpId="1"/>
      <p:bldP spid="28" grpId="0"/>
      <p:bldP spid="28" grpId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文本框 14"/>
          <p:cNvSpPr txBox="1"/>
          <p:nvPr/>
        </p:nvSpPr>
        <p:spPr>
          <a:xfrm>
            <a:off x="229870" y="173990"/>
            <a:ext cx="2330450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sz="3200" b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 Bold" panose="02020603050405020304" charset="0"/>
                <a:cs typeface="Times New Roman Bold" panose="02020603050405020304" charset="0"/>
              </a:rPr>
              <a:t>Our </a:t>
            </a:r>
            <a:r>
              <a:rPr lang="en-US" sz="3200" b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 Bold" panose="02020603050405020304" charset="0"/>
                <a:cs typeface="Times New Roman Bold" panose="02020603050405020304" charset="0"/>
              </a:rPr>
              <a:t>Design</a:t>
            </a:r>
            <a:endParaRPr lang="en-US" sz="3200" b="1">
              <a:solidFill>
                <a:schemeClr val="tx1">
                  <a:lumMod val="50000"/>
                  <a:lumOff val="50000"/>
                </a:schemeClr>
              </a:solidFill>
              <a:latin typeface="Times New Roman Bold" panose="02020603050405020304" charset="0"/>
              <a:cs typeface="Times New Roman Bold" panose="02020603050405020304" charset="0"/>
            </a:endParaRPr>
          </a:p>
        </p:txBody>
      </p:sp>
      <p:cxnSp>
        <p:nvCxnSpPr>
          <p:cNvPr id="13" name="直接连接符 12"/>
          <p:cNvCxnSpPr/>
          <p:nvPr/>
        </p:nvCxnSpPr>
        <p:spPr>
          <a:xfrm>
            <a:off x="6137275" y="173990"/>
            <a:ext cx="0" cy="6229985"/>
          </a:xfrm>
          <a:prstGeom prst="line">
            <a:avLst/>
          </a:prstGeom>
          <a:ln w="38100">
            <a:solidFill>
              <a:schemeClr val="bg1">
                <a:lumMod val="65000"/>
              </a:schemeClr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文本框 19"/>
          <p:cNvSpPr txBox="1"/>
          <p:nvPr/>
        </p:nvSpPr>
        <p:spPr>
          <a:xfrm>
            <a:off x="229870" y="783590"/>
            <a:ext cx="6012815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100" b="1">
                <a:latin typeface="Times New Roman Bold" panose="02020603050405020304" charset="0"/>
                <a:cs typeface="Times New Roman Bold" panose="02020603050405020304" charset="0"/>
              </a:rPr>
              <a:t>Optimal Depth Add= </a:t>
            </a:r>
            <a:r>
              <a:rPr lang="en-US" altLang="zh-CN" sz="2100" b="1">
                <a:solidFill>
                  <a:srgbClr val="01C7FC"/>
                </a:solidFill>
                <a:latin typeface="Times New Roman Bold" panose="02020603050405020304" charset="0"/>
                <a:cs typeface="Times New Roman Bold" panose="02020603050405020304" charset="0"/>
              </a:rPr>
              <a:t>Sklansky Tree</a:t>
            </a:r>
            <a:r>
              <a:rPr lang="en-US" altLang="zh-CN" sz="2100" b="1">
                <a:latin typeface="Times New Roman Bold" panose="02020603050405020304" charset="0"/>
                <a:cs typeface="Times New Roman Bold" panose="02020603050405020304" charset="0"/>
              </a:rPr>
              <a:t> +</a:t>
            </a:r>
            <a:r>
              <a:rPr lang="en-US" altLang="zh-CN" sz="2100" b="1">
                <a:solidFill>
                  <a:srgbClr val="FAE373"/>
                </a:solidFill>
                <a:latin typeface="Times New Roman Bold" panose="02020603050405020304" charset="0"/>
                <a:cs typeface="Times New Roman Bold" panose="02020603050405020304" charset="0"/>
              </a:rPr>
              <a:t> </a:t>
            </a:r>
            <a:r>
              <a:rPr lang="en-US" altLang="zh-CN" sz="2100" b="1">
                <a:solidFill>
                  <a:srgbClr val="FFC000"/>
                </a:solidFill>
                <a:latin typeface="Times New Roman Bold" panose="02020603050405020304" charset="0"/>
                <a:cs typeface="Times New Roman Bold" panose="02020603050405020304" charset="0"/>
              </a:rPr>
              <a:t>In-place</a:t>
            </a:r>
            <a:r>
              <a:rPr lang="en-US" altLang="zh-CN" sz="2100" b="1">
                <a:latin typeface="Times New Roman Bold" panose="02020603050405020304" charset="0"/>
                <a:cs typeface="Times New Roman Bold" panose="02020603050405020304" charset="0"/>
              </a:rPr>
              <a:t> + </a:t>
            </a:r>
            <a:r>
              <a:rPr lang="en-US" altLang="zh-CN" sz="2100" b="1">
                <a:solidFill>
                  <a:srgbClr val="FF8001"/>
                </a:solidFill>
                <a:latin typeface="Times New Roman Bold" panose="02020603050405020304" charset="0"/>
                <a:cs typeface="Times New Roman Bold" panose="02020603050405020304" charset="0"/>
              </a:rPr>
              <a:t>With Uncomputation</a:t>
            </a:r>
            <a:r>
              <a:rPr lang="en-US" altLang="zh-CN" sz="2100" b="1">
                <a:latin typeface="Times New Roman Bold" panose="02020603050405020304" charset="0"/>
                <a:cs typeface="Times New Roman Bold" panose="02020603050405020304" charset="0"/>
              </a:rPr>
              <a:t>+ </a:t>
            </a:r>
            <a:r>
              <a:rPr lang="en-US" altLang="zh-CN" sz="2100" b="1">
                <a:solidFill>
                  <a:srgbClr val="FC9A8B"/>
                </a:solidFill>
                <a:latin typeface="Times New Roman Bold" panose="02020603050405020304" charset="0"/>
                <a:cs typeface="Times New Roman Bold" panose="02020603050405020304" charset="0"/>
              </a:rPr>
              <a:t>Toffoli Strategy 2</a:t>
            </a:r>
            <a:endParaRPr lang="en-US" altLang="zh-CN" sz="2100" b="1">
              <a:solidFill>
                <a:srgbClr val="FC9A8B"/>
              </a:solidFill>
              <a:latin typeface="Times New Roman Bold" panose="02020603050405020304" charset="0"/>
              <a:cs typeface="Times New Roman Bold" panose="02020603050405020304" charset="0"/>
            </a:endParaRPr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>
          <a:blip r:embed="rId1"/>
          <a:srcRect l="1955" b="6807"/>
          <a:stretch>
            <a:fillRect/>
          </a:stretch>
        </p:blipFill>
        <p:spPr>
          <a:xfrm>
            <a:off x="6250940" y="1196975"/>
            <a:ext cx="5948680" cy="5133340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500" y="1506855"/>
            <a:ext cx="5736590" cy="3147695"/>
          </a:xfrm>
          <a:prstGeom prst="rect">
            <a:avLst/>
          </a:prstGeom>
        </p:spPr>
      </p:pic>
      <p:sp>
        <p:nvSpPr>
          <p:cNvPr id="23" name="文本框 22"/>
          <p:cNvSpPr txBox="1"/>
          <p:nvPr/>
        </p:nvSpPr>
        <p:spPr>
          <a:xfrm>
            <a:off x="1059815" y="4858385"/>
            <a:ext cx="4674235" cy="15836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 fontAlgn="auto">
              <a:spcBef>
                <a:spcPts val="1500"/>
              </a:spcBef>
            </a:pPr>
            <a:r>
              <a:rPr lang="en-US" altLang="zh-CN" b="1">
                <a:latin typeface="Times New Roman Bold" panose="02020603050405020304" charset="0"/>
                <a:cs typeface="Times New Roman Bold" panose="02020603050405020304" charset="0"/>
              </a:rPr>
              <a:t>P</a:t>
            </a:r>
            <a:r>
              <a:rPr lang="zh-CN" altLang="en-US" b="1">
                <a:latin typeface="Times New Roman Bold" panose="02020603050405020304" charset="0"/>
                <a:cs typeface="Times New Roman Bold" panose="02020603050405020304" charset="0"/>
              </a:rPr>
              <a:t>re-calculation</a:t>
            </a:r>
            <a:endParaRPr lang="zh-CN" altLang="en-US" b="1">
              <a:latin typeface="Times New Roman Bold" panose="02020603050405020304" charset="0"/>
              <a:cs typeface="Times New Roman Bold" panose="02020603050405020304" charset="0"/>
            </a:endParaRPr>
          </a:p>
          <a:p>
            <a:pPr algn="l" fontAlgn="auto">
              <a:spcBef>
                <a:spcPts val="1500"/>
              </a:spcBef>
            </a:pPr>
            <a:r>
              <a:rPr lang="en-US" altLang="zh-CN" b="1">
                <a:latin typeface="Times New Roman Bold" panose="02020603050405020304" charset="0"/>
                <a:cs typeface="Times New Roman Bold" panose="02020603050405020304" charset="0"/>
              </a:rPr>
              <a:t>C</a:t>
            </a:r>
            <a:r>
              <a:rPr lang="zh-CN" altLang="en-US" b="1">
                <a:latin typeface="Times New Roman Bold" panose="02020603050405020304" charset="0"/>
                <a:cs typeface="Times New Roman Bold" panose="02020603050405020304" charset="0"/>
              </a:rPr>
              <a:t>arry </a:t>
            </a:r>
            <a:r>
              <a:rPr lang="en-US" altLang="zh-CN" b="1">
                <a:latin typeface="Times New Roman Bold" panose="02020603050405020304" charset="0"/>
                <a:cs typeface="Times New Roman Bold" panose="02020603050405020304" charset="0"/>
              </a:rPr>
              <a:t>P</a:t>
            </a:r>
            <a:r>
              <a:rPr lang="zh-CN" altLang="en-US" b="1">
                <a:latin typeface="Times New Roman Bold" panose="02020603050405020304" charset="0"/>
                <a:cs typeface="Times New Roman Bold" panose="02020603050405020304" charset="0"/>
              </a:rPr>
              <a:t>ropagation </a:t>
            </a:r>
            <a:r>
              <a:rPr lang="en-US" altLang="zh-CN" b="1">
                <a:latin typeface="Times New Roman Bold" panose="02020603050405020304" charset="0"/>
                <a:cs typeface="Times New Roman Bold" panose="02020603050405020304" charset="0"/>
              </a:rPr>
              <a:t>&amp;</a:t>
            </a:r>
            <a:r>
              <a:rPr lang="zh-CN" altLang="en-US" b="1">
                <a:latin typeface="Times New Roman Bold" panose="02020603050405020304" charset="0"/>
                <a:cs typeface="Times New Roman Bold" panose="02020603050405020304" charset="0"/>
              </a:rPr>
              <a:t> </a:t>
            </a:r>
            <a:r>
              <a:rPr lang="en-US" altLang="zh-CN" b="1">
                <a:latin typeface="Times New Roman Bold" panose="02020603050405020304" charset="0"/>
                <a:cs typeface="Times New Roman Bold" panose="02020603050405020304" charset="0"/>
              </a:rPr>
              <a:t>G</a:t>
            </a:r>
            <a:r>
              <a:rPr lang="zh-CN" altLang="en-US" b="1">
                <a:latin typeface="Times New Roman Bold" panose="02020603050405020304" charset="0"/>
                <a:cs typeface="Times New Roman Bold" panose="02020603050405020304" charset="0"/>
              </a:rPr>
              <a:t>eneration</a:t>
            </a:r>
            <a:endParaRPr lang="zh-CN" altLang="en-US" b="1">
              <a:latin typeface="Times New Roman Bold" panose="02020603050405020304" charset="0"/>
              <a:cs typeface="Times New Roman Bold" panose="02020603050405020304" charset="0"/>
            </a:endParaRPr>
          </a:p>
          <a:p>
            <a:pPr algn="l" fontAlgn="auto">
              <a:spcBef>
                <a:spcPts val="1500"/>
              </a:spcBef>
            </a:pPr>
            <a:r>
              <a:rPr lang="zh-CN" altLang="en-US" b="1">
                <a:latin typeface="Times New Roman Bold" panose="02020603050405020304" charset="0"/>
                <a:cs typeface="Times New Roman Bold" panose="02020603050405020304" charset="0"/>
              </a:rPr>
              <a:t>CNOT</a:t>
            </a:r>
            <a:r>
              <a:rPr lang="en-US" altLang="zh-CN" b="1">
                <a:latin typeface="Times New Roman Bold" panose="02020603050405020304" charset="0"/>
                <a:cs typeface="Times New Roman Bold" panose="02020603050405020304" charset="0"/>
              </a:rPr>
              <a:t> </a:t>
            </a:r>
            <a:r>
              <a:rPr lang="zh-CN" altLang="en-US" b="1">
                <a:latin typeface="Times New Roman Bold" panose="02020603050405020304" charset="0"/>
                <a:cs typeface="Times New Roman Bold" panose="02020603050405020304" charset="0"/>
              </a:rPr>
              <a:t>operations, with numbers in circles</a:t>
            </a:r>
            <a:r>
              <a:rPr lang="en-US" altLang="zh-CN" b="1">
                <a:latin typeface="Times New Roman Bold" panose="02020603050405020304" charset="0"/>
                <a:cs typeface="Times New Roman Bold" panose="02020603050405020304" charset="0"/>
              </a:rPr>
              <a:t> </a:t>
            </a:r>
            <a:r>
              <a:rPr lang="zh-CN" altLang="en-US" b="1">
                <a:latin typeface="Times New Roman Bold" panose="02020603050405020304" charset="0"/>
                <a:cs typeface="Times New Roman Bold" panose="02020603050405020304" charset="0"/>
              </a:rPr>
              <a:t>indicating the number of CNOT operations.</a:t>
            </a:r>
            <a:endParaRPr lang="zh-CN" altLang="en-US" b="1">
              <a:latin typeface="Times New Roman Bold" panose="02020603050405020304" charset="0"/>
              <a:cs typeface="Times New Roman Bold" panose="02020603050405020304" charset="0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6139180" y="728345"/>
            <a:ext cx="1511935" cy="38354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en-US" sz="1900" b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 Bold" panose="02020603050405020304" charset="0"/>
                <a:cs typeface="Times New Roman Bold" panose="02020603050405020304" charset="0"/>
                <a:sym typeface="+mn-ea"/>
              </a:rPr>
              <a:t>Initialization</a:t>
            </a:r>
            <a:endParaRPr lang="en-US" sz="1900" b="1">
              <a:solidFill>
                <a:schemeClr val="tx1">
                  <a:lumMod val="50000"/>
                  <a:lumOff val="50000"/>
                </a:schemeClr>
              </a:solidFill>
              <a:latin typeface="Times New Roman Bold" panose="02020603050405020304" charset="0"/>
              <a:cs typeface="Times New Roman Bold" panose="02020603050405020304" charset="0"/>
              <a:sym typeface="+mn-ea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7653020" y="715010"/>
            <a:ext cx="1355725" cy="67564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ctr"/>
            <a:r>
              <a:rPr lang="en-US" sz="1900" b="1">
                <a:solidFill>
                  <a:srgbClr val="369A9B"/>
                </a:solidFill>
                <a:latin typeface="Times New Roman Bold" panose="02020603050405020304" charset="0"/>
                <a:cs typeface="Times New Roman Bold" panose="02020603050405020304" charset="0"/>
                <a:sym typeface="+mn-ea"/>
              </a:rPr>
              <a:t>Carry Path</a:t>
            </a:r>
            <a:endParaRPr lang="en-US" sz="1900" b="1">
              <a:solidFill>
                <a:srgbClr val="369A9B"/>
              </a:solidFill>
              <a:latin typeface="Times New Roman Bold" panose="02020603050405020304" charset="0"/>
              <a:cs typeface="Times New Roman Bold" panose="02020603050405020304" charset="0"/>
              <a:sym typeface="+mn-ea"/>
            </a:endParaRPr>
          </a:p>
          <a:p>
            <a:pPr algn="ctr"/>
            <a:r>
              <a:rPr lang="en-US" sz="1900" b="1">
                <a:solidFill>
                  <a:srgbClr val="369A9B"/>
                </a:solidFill>
                <a:latin typeface="Times New Roman Bold" panose="02020603050405020304" charset="0"/>
                <a:cs typeface="Times New Roman Bold" panose="02020603050405020304" charset="0"/>
                <a:sym typeface="+mn-ea"/>
              </a:rPr>
              <a:t>(Sklansky)</a:t>
            </a:r>
            <a:endParaRPr lang="en-US" sz="1900" b="1">
              <a:solidFill>
                <a:srgbClr val="369A9B"/>
              </a:solidFill>
              <a:latin typeface="Times New Roman Bold" panose="02020603050405020304" charset="0"/>
              <a:cs typeface="Times New Roman Bold" panose="02020603050405020304" charset="0"/>
              <a:sym typeface="+mn-ea"/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8979535" y="717550"/>
            <a:ext cx="1791970" cy="38354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en-US" sz="1900" b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 Bold" panose="02020603050405020304" charset="0"/>
                <a:cs typeface="Times New Roman Bold" panose="02020603050405020304" charset="0"/>
                <a:sym typeface="+mn-ea"/>
              </a:rPr>
              <a:t>Uncomputation</a:t>
            </a:r>
            <a:endParaRPr lang="en-US" sz="1900" b="1">
              <a:solidFill>
                <a:schemeClr val="tx1">
                  <a:lumMod val="50000"/>
                  <a:lumOff val="50000"/>
                </a:schemeClr>
              </a:solidFill>
              <a:latin typeface="Times New Roman Bold" panose="02020603050405020304" charset="0"/>
              <a:cs typeface="Times New Roman Bold" panose="02020603050405020304" charset="0"/>
              <a:sym typeface="+mn-ea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10759440" y="707390"/>
            <a:ext cx="1195070" cy="38354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en-US" sz="1900" b="1">
                <a:solidFill>
                  <a:schemeClr val="bg1">
                    <a:lumMod val="50000"/>
                  </a:schemeClr>
                </a:solidFill>
                <a:latin typeface="Times New Roman Bold" panose="02020603050405020304" charset="0"/>
                <a:cs typeface="Times New Roman Bold" panose="02020603050405020304" charset="0"/>
                <a:sym typeface="+mn-ea"/>
              </a:rPr>
              <a:t>Sum Path</a:t>
            </a:r>
            <a:endParaRPr lang="en-US" sz="1900" b="1">
              <a:solidFill>
                <a:schemeClr val="bg1">
                  <a:lumMod val="50000"/>
                </a:schemeClr>
              </a:solidFill>
              <a:latin typeface="Times New Roman Bold" panose="02020603050405020304" charset="0"/>
              <a:cs typeface="Times New Roman Bold" panose="02020603050405020304" charset="0"/>
              <a:sym typeface="+mn-ea"/>
            </a:endParaRPr>
          </a:p>
        </p:txBody>
      </p:sp>
      <p:sp>
        <p:nvSpPr>
          <p:cNvPr id="31" name="椭圆 30"/>
          <p:cNvSpPr/>
          <p:nvPr/>
        </p:nvSpPr>
        <p:spPr>
          <a:xfrm>
            <a:off x="741680" y="4871720"/>
            <a:ext cx="324000" cy="324000"/>
          </a:xfrm>
          <a:prstGeom prst="ellipse">
            <a:avLst/>
          </a:prstGeom>
          <a:noFill/>
          <a:ln w="28575">
            <a:solidFill>
              <a:srgbClr val="00B050"/>
            </a:solidFill>
          </a:ln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1">
                        <a:tint val="100000"/>
                        <a:shade val="100000"/>
                        <a:satMod val="130000"/>
                      </a:schemeClr>
                    </a:gs>
                    <a:gs pos="100000">
                      <a:schemeClr val="accent1">
                        <a:tint val="50000"/>
                        <a:shade val="100000"/>
                        <a:satMod val="350000"/>
                      </a:schemeClr>
                    </a:gs>
                  </a:gsLst>
                  <a:lin ang="16200000" scaled="0"/>
                </a:gradFill>
              </a14:hiddenFill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p>
            <a:endParaRPr lang="zh-CN" altLang="en-US"/>
          </a:p>
        </p:txBody>
      </p:sp>
      <p:sp>
        <p:nvSpPr>
          <p:cNvPr id="32" name="椭圆 31"/>
          <p:cNvSpPr/>
          <p:nvPr/>
        </p:nvSpPr>
        <p:spPr>
          <a:xfrm>
            <a:off x="741680" y="5350510"/>
            <a:ext cx="324000" cy="324000"/>
          </a:xfrm>
          <a:prstGeom prst="ellipse">
            <a:avLst/>
          </a:prstGeom>
          <a:solidFill>
            <a:srgbClr val="00B050"/>
          </a:solidFill>
          <a:ln w="28575">
            <a:solidFill>
              <a:schemeClr val="bg1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1">
                        <a:tint val="100000"/>
                        <a:shade val="100000"/>
                        <a:satMod val="130000"/>
                      </a:schemeClr>
                    </a:gs>
                    <a:gs pos="100000">
                      <a:schemeClr val="accent1">
                        <a:tint val="50000"/>
                        <a:shade val="100000"/>
                        <a:satMod val="350000"/>
                      </a:schemeClr>
                    </a:gs>
                  </a:gsLst>
                  <a:lin ang="16200000" scaled="0"/>
                </a:gradFill>
              </a14:hiddenFill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p>
            <a:endParaRPr lang="zh-CN" altLang="en-US"/>
          </a:p>
        </p:txBody>
      </p:sp>
      <p:sp>
        <p:nvSpPr>
          <p:cNvPr id="33" name="椭圆 32"/>
          <p:cNvSpPr/>
          <p:nvPr/>
        </p:nvSpPr>
        <p:spPr>
          <a:xfrm>
            <a:off x="741680" y="5829300"/>
            <a:ext cx="324000" cy="324000"/>
          </a:xfrm>
          <a:prstGeom prst="ellipse">
            <a:avLst/>
          </a:prstGeom>
          <a:solidFill>
            <a:schemeClr val="bg1">
              <a:lumMod val="75000"/>
            </a:schemeClr>
          </a:solidFill>
          <a:ln w="28575">
            <a:solidFill>
              <a:schemeClr val="bg1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1">
                        <a:tint val="100000"/>
                        <a:shade val="100000"/>
                        <a:satMod val="130000"/>
                      </a:schemeClr>
                    </a:gs>
                    <a:gs pos="100000">
                      <a:schemeClr val="accent1">
                        <a:tint val="50000"/>
                        <a:shade val="100000"/>
                        <a:satMod val="350000"/>
                      </a:schemeClr>
                    </a:gs>
                  </a:gsLst>
                  <a:lin ang="16200000" scaled="0"/>
                </a:gradFill>
              </a14:hiddenFill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p>
            <a:endParaRPr lang="zh-CN" altLang="en-US"/>
          </a:p>
        </p:txBody>
      </p:sp>
      <p:sp>
        <p:nvSpPr>
          <p:cNvPr id="34" name="文本框 33"/>
          <p:cNvSpPr txBox="1"/>
          <p:nvPr/>
        </p:nvSpPr>
        <p:spPr>
          <a:xfrm>
            <a:off x="2443480" y="4503420"/>
            <a:ext cx="158623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en-US" altLang="zh-CN" b="1">
                <a:solidFill>
                  <a:schemeClr val="tx1"/>
                </a:solidFill>
                <a:latin typeface="Times New Roman Bold" panose="02020603050405020304" charset="0"/>
                <a:cs typeface="Times New Roman Bold" panose="02020603050405020304" charset="0"/>
                <a:sym typeface="+mn-ea"/>
              </a:rPr>
              <a:t>Sklansky Tree</a:t>
            </a:r>
            <a:endParaRPr lang="en-US" altLang="zh-CN" b="1">
              <a:solidFill>
                <a:schemeClr val="tx1"/>
              </a:solidFill>
              <a:latin typeface="Times New Roman Bold" panose="02020603050405020304" charset="0"/>
              <a:cs typeface="Times New Roman Bold" panose="02020603050405020304" charset="0"/>
              <a:sym typeface="+mn-ea"/>
            </a:endParaRPr>
          </a:p>
        </p:txBody>
      </p:sp>
    </p:spTree>
    <p:custDataLst>
      <p:tags r:id="rId3"/>
    </p:custDataLst>
  </p:cSld>
  <p:clrMapOvr>
    <a:masterClrMapping/>
  </p:clrMapOvr>
  <p:transition advTm="4511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34" grpId="0"/>
      <p:bldP spid="20" grpId="1"/>
      <p:bldP spid="34" grpId="1"/>
      <p:bldP spid="31" grpId="0" animBg="1"/>
      <p:bldP spid="32" grpId="0" animBg="1"/>
      <p:bldP spid="33" grpId="0" animBg="1"/>
      <p:bldP spid="23" grpId="0"/>
      <p:bldP spid="31" grpId="1" animBg="1"/>
      <p:bldP spid="32" grpId="1" animBg="1"/>
      <p:bldP spid="33" grpId="1" animBg="1"/>
      <p:bldP spid="23" grpId="1"/>
      <p:bldP spid="24" grpId="0"/>
      <p:bldP spid="25" grpId="0"/>
      <p:bldP spid="26" grpId="0"/>
      <p:bldP spid="27" grpId="0"/>
      <p:bldP spid="24" grpId="1"/>
      <p:bldP spid="25" grpId="1"/>
      <p:bldP spid="26" grpId="1"/>
      <p:bldP spid="27" grpId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rcRect l="5918" t="54586" r="51515" b="10911"/>
          <a:stretch>
            <a:fillRect/>
          </a:stretch>
        </p:blipFill>
        <p:spPr>
          <a:xfrm>
            <a:off x="8027670" y="140335"/>
            <a:ext cx="3194050" cy="293878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rcRect l="53563" t="52938" b="9037"/>
          <a:stretch>
            <a:fillRect/>
          </a:stretch>
        </p:blipFill>
        <p:spPr>
          <a:xfrm>
            <a:off x="8027670" y="3137535"/>
            <a:ext cx="3484245" cy="323913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516467" y="226907"/>
            <a:ext cx="5402580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sz="3200" b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 Bold" panose="02020603050405020304" charset="0"/>
                <a:cs typeface="Times New Roman Bold" panose="02020603050405020304" charset="0"/>
              </a:rPr>
              <a:t>Performance of Our Design</a:t>
            </a:r>
            <a:endParaRPr lang="en-US" sz="3200" b="1">
              <a:solidFill>
                <a:schemeClr val="tx1">
                  <a:lumMod val="50000"/>
                  <a:lumOff val="50000"/>
                </a:schemeClr>
              </a:solidFill>
              <a:latin typeface="Times New Roman Bold" panose="02020603050405020304" charset="0"/>
              <a:cs typeface="Times New Roman Bold" panose="02020603050405020304" charset="0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738120" y="5768340"/>
            <a:ext cx="2074545" cy="414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buClrTx/>
              <a:buSzTx/>
              <a:buFontTx/>
            </a:pPr>
            <a:r>
              <a:rPr lang="en-US" sz="2100" b="1">
                <a:solidFill>
                  <a:srgbClr val="0C0C95"/>
                </a:solidFill>
                <a:latin typeface="Times New Roman Bold" panose="02020603050405020304" charset="0"/>
                <a:cs typeface="Times New Roman Bold" panose="02020603050405020304" charset="0"/>
                <a:sym typeface="+mn-ea"/>
              </a:rPr>
              <a:t>TD </a:t>
            </a:r>
            <a:r>
              <a:rPr lang="en-US" sz="2100" b="1">
                <a:solidFill>
                  <a:srgbClr val="0C0C95"/>
                </a:solidFill>
                <a:latin typeface="Times New Roman Bold" panose="02020603050405020304" charset="0"/>
                <a:cs typeface="Times New Roman Bold" panose="02020603050405020304" charset="0"/>
                <a:sym typeface="+mn-ea"/>
              </a:rPr>
              <a:t>Comparison</a:t>
            </a:r>
            <a:endParaRPr lang="en-US" sz="2100" b="1">
              <a:solidFill>
                <a:srgbClr val="0C0C95"/>
              </a:solidFill>
              <a:latin typeface="Times New Roman Bold" panose="02020603050405020304" charset="0"/>
              <a:cs typeface="Times New Roman Bold" panose="02020603050405020304" charset="0"/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 rot="16200000">
            <a:off x="6727825" y="1261745"/>
            <a:ext cx="2074545" cy="414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buClrTx/>
              <a:buSzTx/>
              <a:buFontTx/>
            </a:pPr>
            <a:r>
              <a:rPr lang="en-US" sz="2100" b="1">
                <a:solidFill>
                  <a:srgbClr val="0C0C95"/>
                </a:solidFill>
                <a:latin typeface="Times New Roman Bold" panose="02020603050405020304" charset="0"/>
                <a:cs typeface="Times New Roman Bold" panose="02020603050405020304" charset="0"/>
                <a:sym typeface="+mn-ea"/>
              </a:rPr>
              <a:t>T</a:t>
            </a:r>
            <a:r>
              <a:rPr lang="en-US" sz="2100" b="1">
                <a:solidFill>
                  <a:srgbClr val="0C0C95"/>
                </a:solidFill>
                <a:latin typeface="Times New Roman Bold" panose="02020603050405020304" charset="0"/>
                <a:cs typeface="Times New Roman Bold" panose="02020603050405020304" charset="0"/>
                <a:sym typeface="+mn-ea"/>
              </a:rPr>
              <a:t>C </a:t>
            </a:r>
            <a:r>
              <a:rPr lang="en-US" sz="2100" b="1">
                <a:solidFill>
                  <a:srgbClr val="0C0C95"/>
                </a:solidFill>
                <a:latin typeface="Times New Roman Bold" panose="02020603050405020304" charset="0"/>
                <a:cs typeface="Times New Roman Bold" panose="02020603050405020304" charset="0"/>
                <a:sym typeface="+mn-ea"/>
              </a:rPr>
              <a:t>Comparison</a:t>
            </a:r>
            <a:endParaRPr lang="en-US" sz="2100" b="1">
              <a:solidFill>
                <a:srgbClr val="0C0C95"/>
              </a:solidFill>
              <a:latin typeface="Times New Roman Bold" panose="02020603050405020304" charset="0"/>
              <a:cs typeface="Times New Roman Bold" panose="02020603050405020304" charset="0"/>
              <a:sym typeface="+mn-ea"/>
            </a:endParaRPr>
          </a:p>
        </p:txBody>
      </p:sp>
      <p:sp>
        <p:nvSpPr>
          <p:cNvPr id="10" name="文本框 9"/>
          <p:cNvSpPr txBox="1"/>
          <p:nvPr/>
        </p:nvSpPr>
        <p:spPr>
          <a:xfrm rot="16200000">
            <a:off x="6727825" y="4501515"/>
            <a:ext cx="2074545" cy="414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buClrTx/>
              <a:buSzTx/>
              <a:buFontTx/>
            </a:pPr>
            <a:r>
              <a:rPr lang="en-US" sz="2100" b="1">
                <a:solidFill>
                  <a:srgbClr val="0C0C95"/>
                </a:solidFill>
                <a:latin typeface="Times New Roman Bold" panose="02020603050405020304" charset="0"/>
                <a:cs typeface="Times New Roman Bold" panose="02020603050405020304" charset="0"/>
                <a:sym typeface="+mn-ea"/>
              </a:rPr>
              <a:t>QC </a:t>
            </a:r>
            <a:r>
              <a:rPr lang="en-US" sz="2100" b="1">
                <a:solidFill>
                  <a:srgbClr val="0C0C95"/>
                </a:solidFill>
                <a:latin typeface="Times New Roman Bold" panose="02020603050405020304" charset="0"/>
                <a:cs typeface="Times New Roman Bold" panose="02020603050405020304" charset="0"/>
                <a:sym typeface="+mn-ea"/>
              </a:rPr>
              <a:t>Comparison</a:t>
            </a:r>
            <a:endParaRPr lang="en-US" sz="2100" b="1">
              <a:solidFill>
                <a:srgbClr val="0C0C95"/>
              </a:solidFill>
              <a:latin typeface="Times New Roman Bold" panose="02020603050405020304" charset="0"/>
              <a:cs typeface="Times New Roman Bold" panose="02020603050405020304" charset="0"/>
              <a:sym typeface="+mn-ea"/>
            </a:endParaRPr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785" y="843280"/>
            <a:ext cx="7445375" cy="491426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  <p:transition advTm="2840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9" grpId="0"/>
      <p:bldP spid="10" grpId="0"/>
      <p:bldP spid="9" grpId="1"/>
      <p:bldP spid="10" grpId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542925" y="353060"/>
            <a:ext cx="2729230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sz="3200" b="1">
                <a:solidFill>
                  <a:schemeClr val="accent6"/>
                </a:solidFill>
                <a:latin typeface="Times New Roman Bold" panose="02020603050405020304" charset="0"/>
                <a:cs typeface="Times New Roman Bold" panose="02020603050405020304" charset="0"/>
              </a:rPr>
              <a:t>Subtraction</a:t>
            </a:r>
            <a:endParaRPr lang="en-US" sz="3200" b="1">
              <a:solidFill>
                <a:schemeClr val="accent6"/>
              </a:solidFill>
              <a:latin typeface="Times New Roman Bold" panose="02020603050405020304" charset="0"/>
              <a:cs typeface="Times New Roman Bold" panose="02020603050405020304" charset="0"/>
            </a:endParaRPr>
          </a:p>
        </p:txBody>
      </p:sp>
      <p:sp>
        <p:nvSpPr>
          <p:cNvPr id="3" name="减号 2"/>
          <p:cNvSpPr/>
          <p:nvPr/>
        </p:nvSpPr>
        <p:spPr>
          <a:xfrm>
            <a:off x="2828290" y="360680"/>
            <a:ext cx="576000" cy="576000"/>
          </a:xfrm>
          <a:prstGeom prst="mathMinus">
            <a:avLst>
              <a:gd name="adj1" fmla="val 13840"/>
            </a:avLst>
          </a:prstGeom>
          <a:solidFill>
            <a:schemeClr val="accent6"/>
          </a:solidFill>
          <a:ln w="38100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p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rcRect t="15385" r="63599" b="39872"/>
          <a:stretch>
            <a:fillRect/>
          </a:stretch>
        </p:blipFill>
        <p:spPr>
          <a:xfrm>
            <a:off x="2028190" y="1369695"/>
            <a:ext cx="2499360" cy="56896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2"/>
          <a:srcRect b="24971"/>
          <a:stretch>
            <a:fillRect/>
          </a:stretch>
        </p:blipFill>
        <p:spPr>
          <a:xfrm>
            <a:off x="6056630" y="1926590"/>
            <a:ext cx="3895725" cy="266700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3"/>
          <a:srcRect l="14239" b="32248"/>
          <a:stretch>
            <a:fillRect/>
          </a:stretch>
        </p:blipFill>
        <p:spPr>
          <a:xfrm>
            <a:off x="1265555" y="1817370"/>
            <a:ext cx="4024630" cy="2732405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542925" y="1031875"/>
            <a:ext cx="11014710" cy="41402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en-US" sz="2100" b="1">
                <a:solidFill>
                  <a:schemeClr val="tx1"/>
                </a:solidFill>
                <a:latin typeface="Times New Roman Bold" panose="02020603050405020304" charset="0"/>
                <a:cs typeface="Times New Roman Bold" panose="02020603050405020304" charset="0"/>
              </a:rPr>
              <a:t>An n-bit quantum subtractor can be built with </a:t>
            </a:r>
            <a:r>
              <a:rPr lang="en-US" sz="2100" b="1">
                <a:solidFill>
                  <a:srgbClr val="FF0000"/>
                </a:solidFill>
                <a:latin typeface="Times New Roman Bold" panose="02020603050405020304" charset="0"/>
                <a:cs typeface="Times New Roman Bold" panose="02020603050405020304" charset="0"/>
              </a:rPr>
              <a:t>minor modifications</a:t>
            </a:r>
            <a:r>
              <a:rPr lang="en-US" sz="2100" b="1">
                <a:solidFill>
                  <a:schemeClr val="tx1"/>
                </a:solidFill>
                <a:latin typeface="Times New Roman Bold" panose="02020603050405020304" charset="0"/>
                <a:cs typeface="Times New Roman Bold" panose="02020603050405020304" charset="0"/>
              </a:rPr>
              <a:t> to an </a:t>
            </a:r>
            <a:r>
              <a:rPr lang="en-US" sz="2100" b="1">
                <a:solidFill>
                  <a:srgbClr val="FF0000"/>
                </a:solidFill>
                <a:latin typeface="Times New Roman Bold" panose="02020603050405020304" charset="0"/>
                <a:cs typeface="Times New Roman Bold" panose="02020603050405020304" charset="0"/>
              </a:rPr>
              <a:t>n-bit quantum adder</a:t>
            </a:r>
            <a:r>
              <a:rPr lang="en-US" sz="2100" b="1">
                <a:solidFill>
                  <a:schemeClr val="tx1"/>
                </a:solidFill>
                <a:latin typeface="Times New Roman Bold" panose="02020603050405020304" charset="0"/>
                <a:cs typeface="Times New Roman Bold" panose="02020603050405020304" charset="0"/>
              </a:rPr>
              <a:t>.</a:t>
            </a:r>
            <a:endParaRPr lang="en-US" sz="2100" b="1">
              <a:solidFill>
                <a:schemeClr val="tx1"/>
              </a:solidFill>
              <a:latin typeface="Times New Roman Bold" panose="02020603050405020304" charset="0"/>
              <a:cs typeface="Times New Roman Bold" panose="02020603050405020304" charset="0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1"/>
          <a:srcRect t="57885" r="63599"/>
          <a:stretch>
            <a:fillRect/>
          </a:stretch>
        </p:blipFill>
        <p:spPr>
          <a:xfrm>
            <a:off x="6612255" y="1428750"/>
            <a:ext cx="2499360" cy="535940"/>
          </a:xfrm>
          <a:prstGeom prst="rect">
            <a:avLst/>
          </a:prstGeom>
        </p:spPr>
      </p:pic>
      <p:sp>
        <p:nvSpPr>
          <p:cNvPr id="15" name="文本框 14"/>
          <p:cNvSpPr txBox="1"/>
          <p:nvPr/>
        </p:nvSpPr>
        <p:spPr>
          <a:xfrm>
            <a:off x="2599690" y="4398010"/>
            <a:ext cx="1279525" cy="414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buClrTx/>
              <a:buSzTx/>
              <a:buFontTx/>
            </a:pPr>
            <a:r>
              <a:rPr lang="en-US" sz="2100" b="1">
                <a:solidFill>
                  <a:srgbClr val="0070C0"/>
                </a:solidFill>
                <a:latin typeface="Times New Roman Bold" panose="02020603050405020304" charset="0"/>
                <a:cs typeface="Times New Roman Bold" panose="02020603050405020304" charset="0"/>
                <a:sym typeface="+mn-ea"/>
              </a:rPr>
              <a:t>Method 1</a:t>
            </a:r>
            <a:endParaRPr lang="en-US" sz="2100" b="1">
              <a:solidFill>
                <a:srgbClr val="0070C0"/>
              </a:solidFill>
              <a:latin typeface="Times New Roman Bold" panose="02020603050405020304" charset="0"/>
              <a:cs typeface="Times New Roman Bold" panose="02020603050405020304" charset="0"/>
              <a:sym typeface="+mn-ea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7377430" y="4537710"/>
            <a:ext cx="1279525" cy="414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buClrTx/>
              <a:buSzTx/>
              <a:buFontTx/>
            </a:pPr>
            <a:r>
              <a:rPr lang="en-US" sz="2100" b="1">
                <a:solidFill>
                  <a:srgbClr val="00B050"/>
                </a:solidFill>
                <a:latin typeface="Times New Roman Bold" panose="02020603050405020304" charset="0"/>
                <a:cs typeface="Times New Roman Bold" panose="02020603050405020304" charset="0"/>
                <a:sym typeface="+mn-ea"/>
              </a:rPr>
              <a:t>Method 2</a:t>
            </a:r>
            <a:endParaRPr lang="en-US" sz="2100" b="1">
              <a:solidFill>
                <a:srgbClr val="00B050"/>
              </a:solidFill>
              <a:latin typeface="Times New Roman Bold" panose="02020603050405020304" charset="0"/>
              <a:cs typeface="Times New Roman Bold" panose="02020603050405020304" charset="0"/>
              <a:sym typeface="+mn-ea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2319655" y="5684520"/>
            <a:ext cx="1279525" cy="583565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t">
            <a:spAutoFit/>
          </a:bodyPr>
          <a:p>
            <a:pPr algn="l">
              <a:buClrTx/>
              <a:buSzTx/>
              <a:buFontTx/>
            </a:pPr>
            <a:endParaRPr lang="en-US" sz="1600" b="1">
              <a:solidFill>
                <a:schemeClr val="tx1"/>
              </a:solidFill>
              <a:latin typeface="Times New Roman Bold" panose="02020603050405020304" charset="0"/>
              <a:cs typeface="Times New Roman Bold" panose="02020603050405020304" charset="0"/>
              <a:sym typeface="+mn-ea"/>
            </a:endParaRPr>
          </a:p>
          <a:p>
            <a:pPr algn="l">
              <a:buClrTx/>
              <a:buSzTx/>
              <a:buFontTx/>
            </a:pPr>
            <a:endParaRPr lang="en-US" sz="1600" b="1">
              <a:solidFill>
                <a:schemeClr val="tx1"/>
              </a:solidFill>
              <a:latin typeface="Times New Roman Bold" panose="02020603050405020304" charset="0"/>
              <a:cs typeface="Times New Roman Bold" panose="02020603050405020304" charset="0"/>
              <a:sym typeface="+mn-ea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4578350" y="4904740"/>
            <a:ext cx="2276475" cy="414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buClrTx/>
              <a:buSzTx/>
              <a:buFontTx/>
            </a:pPr>
            <a:r>
              <a:rPr lang="en-US" sz="2100" b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 Bold" panose="02020603050405020304" charset="0"/>
                <a:cs typeface="Times New Roman Bold" panose="02020603050405020304" charset="0"/>
                <a:sym typeface="+mn-ea"/>
              </a:rPr>
              <a:t>Cost Comparison</a:t>
            </a:r>
            <a:endParaRPr lang="en-US" sz="2100" b="1">
              <a:solidFill>
                <a:schemeClr val="tx1">
                  <a:lumMod val="50000"/>
                  <a:lumOff val="50000"/>
                </a:schemeClr>
              </a:solidFill>
              <a:latin typeface="Times New Roman Bold" panose="02020603050405020304" charset="0"/>
              <a:cs typeface="Times New Roman Bold" panose="02020603050405020304" charset="0"/>
              <a:sym typeface="+mn-ea"/>
            </a:endParaRPr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6215" y="5336540"/>
            <a:ext cx="5965825" cy="1111250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  <p:transition advTm="4713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bldLvl="0" animBg="1"/>
      <p:bldP spid="18" grpId="1"/>
      <p:bldP spid="15" grpId="0"/>
      <p:bldP spid="15" grpId="1"/>
      <p:bldP spid="16" grpId="0"/>
      <p:bldP spid="16" grpId="1"/>
      <p:bldP spid="19" grpId="0"/>
      <p:bldP spid="19" grpId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542925" y="353060"/>
            <a:ext cx="2729230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sz="3200" b="1">
                <a:solidFill>
                  <a:srgbClr val="00B0F0"/>
                </a:solidFill>
                <a:latin typeface="Times New Roman Bold" panose="02020603050405020304" charset="0"/>
                <a:cs typeface="Times New Roman Bold" panose="02020603050405020304" charset="0"/>
              </a:rPr>
              <a:t>Division</a:t>
            </a:r>
            <a:endParaRPr lang="en-US" sz="3200" b="1">
              <a:solidFill>
                <a:srgbClr val="00B0F0"/>
              </a:solidFill>
              <a:latin typeface="Times New Roman Bold" panose="02020603050405020304" charset="0"/>
              <a:cs typeface="Times New Roman Bold" panose="02020603050405020304" charset="0"/>
            </a:endParaRPr>
          </a:p>
        </p:txBody>
      </p:sp>
      <p:sp>
        <p:nvSpPr>
          <p:cNvPr id="12" name="除号 11"/>
          <p:cNvSpPr/>
          <p:nvPr/>
        </p:nvSpPr>
        <p:spPr>
          <a:xfrm>
            <a:off x="2120265" y="360680"/>
            <a:ext cx="576000" cy="576000"/>
          </a:xfrm>
          <a:prstGeom prst="mathDivide">
            <a:avLst>
              <a:gd name="adj1" fmla="val 10991"/>
              <a:gd name="adj2" fmla="val 10718"/>
              <a:gd name="adj3" fmla="val 9023"/>
            </a:avLst>
          </a:prstGeom>
          <a:solidFill>
            <a:srgbClr val="00B0F0"/>
          </a:solidFill>
          <a:ln w="38100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p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8738235" y="1015365"/>
            <a:ext cx="3284220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100" b="1">
                <a:solidFill>
                  <a:srgbClr val="FF0000"/>
                </a:solidFill>
                <a:latin typeface="Times New Roman Bold" panose="02020603050405020304" charset="0"/>
                <a:ea typeface="PingFang SC Regular" panose="020B0400000000000000" charset="-122"/>
                <a:cs typeface="Times New Roman Bold" panose="02020603050405020304" charset="0"/>
              </a:rPr>
              <a:t>Non-Standard Evaluation!</a:t>
            </a:r>
            <a:endParaRPr lang="en-US" altLang="zh-CN" sz="2100" b="1">
              <a:solidFill>
                <a:srgbClr val="FF0000"/>
              </a:solidFill>
              <a:latin typeface="Times New Roman Bold" panose="02020603050405020304" charset="0"/>
              <a:ea typeface="PingFang SC Regular" panose="020B0400000000000000" charset="-122"/>
              <a:cs typeface="Times New Roman Bold" panose="02020603050405020304" charset="0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1"/>
          <a:srcRect b="19149"/>
          <a:stretch>
            <a:fillRect/>
          </a:stretch>
        </p:blipFill>
        <p:spPr>
          <a:xfrm>
            <a:off x="5829935" y="5720080"/>
            <a:ext cx="916940" cy="741680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6677660" y="5647690"/>
            <a:ext cx="4238625" cy="41402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sz="2100" b="1">
                <a:latin typeface="Times New Roman Bold" panose="02020603050405020304" charset="0"/>
                <a:ea typeface="PingFang SC Regular" panose="020B0400000000000000" charset="-122"/>
                <a:cs typeface="Times New Roman Bold" panose="02020603050405020304" charset="0"/>
              </a:rPr>
              <a:t>Fast division is slow in quantum???</a:t>
            </a:r>
            <a:endParaRPr lang="en-US" altLang="zh-CN" sz="2100" b="1">
              <a:latin typeface="Times New Roman Bold" panose="02020603050405020304" charset="0"/>
              <a:ea typeface="PingFang SC Regular" panose="020B0400000000000000" charset="-122"/>
              <a:cs typeface="Times New Roman Bold" panose="02020603050405020304" charset="0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2082800" y="1049020"/>
            <a:ext cx="3479165" cy="26765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lnSpc>
                <a:spcPct val="100000"/>
              </a:lnSpc>
            </a:pPr>
            <a:r>
              <a:rPr lang="en-US" altLang="zh-CN" sz="2100" b="1">
                <a:solidFill>
                  <a:srgbClr val="00B0F0"/>
                </a:solidFill>
                <a:latin typeface="Times New Roman Bold" panose="02020603050405020304" charset="0"/>
                <a:ea typeface="PingFang SC Regular" panose="020B0400000000000000" charset="-122"/>
                <a:cs typeface="Times New Roman Bold" panose="02020603050405020304" charset="0"/>
                <a:sym typeface="+mn-ea"/>
              </a:rPr>
              <a:t>Slow Division</a:t>
            </a:r>
            <a:endParaRPr lang="en-US" altLang="zh-CN" sz="2100" b="1">
              <a:solidFill>
                <a:srgbClr val="00B0F0"/>
              </a:solidFill>
              <a:latin typeface="Times New Roman Bold" panose="02020603050405020304" charset="0"/>
              <a:ea typeface="PingFang SC Regular" panose="020B0400000000000000" charset="-122"/>
              <a:cs typeface="Times New Roman Bold" panose="02020603050405020304" charset="0"/>
              <a:sym typeface="+mn-ea"/>
            </a:endParaRP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altLang="zh-CN" sz="2100" b="1">
                <a:solidFill>
                  <a:srgbClr val="00B0F0"/>
                </a:solidFill>
                <a:latin typeface="Times New Roman Bold" panose="02020603050405020304" charset="0"/>
                <a:ea typeface="PingFang SC Regular" panose="020B0400000000000000" charset="-122"/>
                <a:cs typeface="Times New Roman Bold" panose="02020603050405020304" charset="0"/>
                <a:sym typeface="+mn-ea"/>
              </a:rPr>
              <a:t>Restoring</a:t>
            </a:r>
            <a:endParaRPr lang="en-US" altLang="zh-CN" sz="2100" b="1">
              <a:solidFill>
                <a:srgbClr val="00B0F0"/>
              </a:solidFill>
              <a:latin typeface="Times New Roman Bold" panose="02020603050405020304" charset="0"/>
              <a:ea typeface="PingFang SC Regular" panose="020B0400000000000000" charset="-122"/>
              <a:cs typeface="Times New Roman Bold" panose="02020603050405020304" charset="0"/>
              <a:sym typeface="+mn-ea"/>
            </a:endParaRP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altLang="zh-CN" sz="2100" b="1">
                <a:solidFill>
                  <a:srgbClr val="00B0F0"/>
                </a:solidFill>
                <a:latin typeface="Times New Roman Bold" panose="02020603050405020304" charset="0"/>
                <a:ea typeface="PingFang SC Regular" panose="020B0400000000000000" charset="-122"/>
                <a:cs typeface="Times New Roman Bold" panose="02020603050405020304" charset="0"/>
                <a:sym typeface="+mn-ea"/>
              </a:rPr>
              <a:t>Non-Restoring</a:t>
            </a:r>
            <a:endParaRPr lang="en-US" altLang="zh-CN" sz="2100" b="1">
              <a:solidFill>
                <a:srgbClr val="00B0F0"/>
              </a:solidFill>
              <a:latin typeface="Times New Roman Bold" panose="02020603050405020304" charset="0"/>
              <a:ea typeface="PingFang SC Regular" panose="020B0400000000000000" charset="-122"/>
              <a:cs typeface="Times New Roman Bold" panose="02020603050405020304" charset="0"/>
              <a:sym typeface="+mn-ea"/>
            </a:endParaRP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altLang="zh-CN" sz="2100" b="1">
                <a:solidFill>
                  <a:srgbClr val="00B0F0"/>
                </a:solidFill>
                <a:latin typeface="Times New Roman Bold" panose="02020603050405020304" charset="0"/>
                <a:ea typeface="PingFang SC Regular" panose="020B0400000000000000" charset="-122"/>
                <a:cs typeface="Times New Roman Bold" panose="02020603050405020304" charset="0"/>
                <a:sym typeface="+mn-ea"/>
              </a:rPr>
              <a:t>...</a:t>
            </a:r>
            <a:endParaRPr lang="en-US" altLang="zh-CN" sz="2100" b="1">
              <a:solidFill>
                <a:srgbClr val="00B0F0"/>
              </a:solidFill>
              <a:latin typeface="Times New Roman Bold" panose="02020603050405020304" charset="0"/>
              <a:ea typeface="PingFang SC Regular" panose="020B0400000000000000" charset="-122"/>
              <a:cs typeface="Times New Roman Bold" panose="02020603050405020304" charset="0"/>
              <a:sym typeface="+mn-ea"/>
            </a:endParaRPr>
          </a:p>
          <a:p>
            <a:pPr marL="342900" indent="-342900" algn="l">
              <a:lnSpc>
                <a:spcPct val="100000"/>
              </a:lnSpc>
            </a:pPr>
            <a:r>
              <a:rPr lang="en-US" altLang="zh-CN" sz="2100" b="1">
                <a:solidFill>
                  <a:srgbClr val="00B050"/>
                </a:solidFill>
                <a:latin typeface="Times New Roman Bold" panose="02020603050405020304" charset="0"/>
                <a:ea typeface="PingFang SC Regular" panose="020B0400000000000000" charset="-122"/>
                <a:cs typeface="Times New Roman Bold" panose="02020603050405020304" charset="0"/>
                <a:sym typeface="+mn-ea"/>
              </a:rPr>
              <a:t>Fast Division</a:t>
            </a:r>
            <a:endParaRPr lang="en-US" altLang="zh-CN" sz="2100" b="1">
              <a:solidFill>
                <a:srgbClr val="00B050"/>
              </a:solidFill>
              <a:latin typeface="Times New Roman Bold" panose="02020603050405020304" charset="0"/>
              <a:ea typeface="PingFang SC Regular" panose="020B0400000000000000" charset="-122"/>
              <a:cs typeface="Times New Roman Bold" panose="02020603050405020304" charset="0"/>
              <a:sym typeface="+mn-ea"/>
            </a:endParaRP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altLang="zh-CN" sz="2100" b="1">
                <a:solidFill>
                  <a:srgbClr val="00B050"/>
                </a:solidFill>
                <a:latin typeface="Times New Roman Bold" panose="02020603050405020304" charset="0"/>
                <a:ea typeface="PingFang SC Regular" panose="020B0400000000000000" charset="-122"/>
                <a:cs typeface="Times New Roman Bold" panose="02020603050405020304" charset="0"/>
                <a:sym typeface="+mn-ea"/>
              </a:rPr>
              <a:t>Newton–Raphson</a:t>
            </a:r>
            <a:endParaRPr lang="en-US" altLang="zh-CN" sz="2100" b="1">
              <a:solidFill>
                <a:srgbClr val="00B050"/>
              </a:solidFill>
              <a:latin typeface="Times New Roman Bold" panose="02020603050405020304" charset="0"/>
              <a:ea typeface="PingFang SC Regular" panose="020B0400000000000000" charset="-122"/>
              <a:cs typeface="Times New Roman Bold" panose="02020603050405020304" charset="0"/>
              <a:sym typeface="+mn-ea"/>
            </a:endParaRP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altLang="zh-CN" sz="2100" b="1">
                <a:solidFill>
                  <a:srgbClr val="00B050"/>
                </a:solidFill>
                <a:latin typeface="Times New Roman Bold" panose="02020603050405020304" charset="0"/>
                <a:ea typeface="PingFang SC Regular" panose="020B0400000000000000" charset="-122"/>
                <a:cs typeface="Times New Roman Bold" panose="02020603050405020304" charset="0"/>
                <a:sym typeface="+mn-ea"/>
              </a:rPr>
              <a:t>Goldschmidt</a:t>
            </a:r>
            <a:endParaRPr lang="en-US" altLang="zh-CN" sz="2100" b="1">
              <a:solidFill>
                <a:srgbClr val="00B050"/>
              </a:solidFill>
              <a:latin typeface="Times New Roman Bold" panose="02020603050405020304" charset="0"/>
              <a:ea typeface="PingFang SC Regular" panose="020B0400000000000000" charset="-122"/>
              <a:cs typeface="Times New Roman Bold" panose="02020603050405020304" charset="0"/>
              <a:sym typeface="+mn-ea"/>
            </a:endParaRP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altLang="zh-CN" sz="2100" b="1">
                <a:solidFill>
                  <a:srgbClr val="00B050"/>
                </a:solidFill>
                <a:latin typeface="Times New Roman Bold" panose="02020603050405020304" charset="0"/>
                <a:ea typeface="PingFang SC Regular" panose="020B0400000000000000" charset="-122"/>
                <a:cs typeface="Times New Roman Bold" panose="02020603050405020304" charset="0"/>
                <a:sym typeface="+mn-ea"/>
              </a:rPr>
              <a:t>...</a:t>
            </a:r>
            <a:endParaRPr lang="en-US" altLang="zh-CN" sz="2100" b="1">
              <a:solidFill>
                <a:srgbClr val="00B050"/>
              </a:solidFill>
              <a:latin typeface="Times New Roman Bold" panose="02020603050405020304" charset="0"/>
              <a:ea typeface="PingFang SC Regular" panose="020B0400000000000000" charset="-122"/>
              <a:cs typeface="Times New Roman Bold" panose="02020603050405020304" charset="0"/>
              <a:sym typeface="+mn-ea"/>
            </a:endParaRPr>
          </a:p>
        </p:txBody>
      </p:sp>
      <p:sp>
        <p:nvSpPr>
          <p:cNvPr id="19" name="左大括号 18"/>
          <p:cNvSpPr/>
          <p:nvPr/>
        </p:nvSpPr>
        <p:spPr>
          <a:xfrm>
            <a:off x="2012315" y="1226185"/>
            <a:ext cx="134620" cy="2449195"/>
          </a:xfrm>
          <a:prstGeom prst="leftBrace">
            <a:avLst>
              <a:gd name="adj1" fmla="val 20283"/>
              <a:gd name="adj2" fmla="val 47919"/>
            </a:avLst>
          </a:prstGeom>
          <a:ln w="254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0" name="文本框 19"/>
          <p:cNvSpPr txBox="1"/>
          <p:nvPr/>
        </p:nvSpPr>
        <p:spPr>
          <a:xfrm>
            <a:off x="669608" y="2018665"/>
            <a:ext cx="1368425" cy="73723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ctr"/>
            <a:r>
              <a:rPr lang="en-US" altLang="zh-CN" sz="2100" b="1">
                <a:solidFill>
                  <a:schemeClr val="tx1"/>
                </a:solidFill>
                <a:latin typeface="Times New Roman Bold" panose="02020603050405020304" charset="0"/>
                <a:ea typeface="PingFang SC Regular" panose="020B0400000000000000" charset="-122"/>
                <a:cs typeface="Times New Roman Bold" panose="02020603050405020304" charset="0"/>
                <a:sym typeface="+mn-ea"/>
              </a:rPr>
              <a:t>Division</a:t>
            </a:r>
            <a:endParaRPr lang="en-US" altLang="zh-CN" sz="2100" b="1">
              <a:solidFill>
                <a:schemeClr val="tx1"/>
              </a:solidFill>
              <a:latin typeface="Times New Roman Bold" panose="02020603050405020304" charset="0"/>
              <a:ea typeface="PingFang SC Regular" panose="020B0400000000000000" charset="-122"/>
              <a:cs typeface="Times New Roman Bold" panose="02020603050405020304" charset="0"/>
              <a:sym typeface="+mn-ea"/>
            </a:endParaRPr>
          </a:p>
          <a:p>
            <a:pPr algn="ctr"/>
            <a:r>
              <a:rPr lang="en-US" altLang="zh-CN" sz="2100" b="1">
                <a:solidFill>
                  <a:schemeClr val="tx1"/>
                </a:solidFill>
                <a:latin typeface="Times New Roman Bold" panose="02020603050405020304" charset="0"/>
                <a:ea typeface="PingFang SC Regular" panose="020B0400000000000000" charset="-122"/>
                <a:cs typeface="Times New Roman Bold" panose="02020603050405020304" charset="0"/>
                <a:sym typeface="+mn-ea"/>
              </a:rPr>
              <a:t>Algorithm</a:t>
            </a:r>
            <a:endParaRPr lang="en-US" altLang="zh-CN" sz="2100" b="1">
              <a:solidFill>
                <a:schemeClr val="tx1"/>
              </a:solidFill>
              <a:latin typeface="Times New Roman Bold" panose="02020603050405020304" charset="0"/>
              <a:ea typeface="PingFang SC Regular" panose="020B0400000000000000" charset="-122"/>
              <a:cs typeface="Times New Roman Bold" panose="02020603050405020304" charset="0"/>
              <a:sym typeface="+mn-ea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4903788" y="2018665"/>
            <a:ext cx="1280795" cy="106045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ctr"/>
            <a:r>
              <a:rPr lang="en-US" altLang="zh-CN" sz="2100" b="1">
                <a:solidFill>
                  <a:schemeClr val="tx1"/>
                </a:solidFill>
                <a:latin typeface="Times New Roman Bold" panose="02020603050405020304" charset="0"/>
                <a:ea typeface="PingFang SC Regular" panose="020B0400000000000000" charset="-122"/>
                <a:cs typeface="Times New Roman Bold" panose="02020603050405020304" charset="0"/>
                <a:sym typeface="+mn-ea"/>
              </a:rPr>
              <a:t>Quantum</a:t>
            </a:r>
            <a:endParaRPr lang="en-US" altLang="zh-CN" sz="2100" b="1">
              <a:solidFill>
                <a:schemeClr val="tx1"/>
              </a:solidFill>
              <a:latin typeface="Times New Roman Bold" panose="02020603050405020304" charset="0"/>
              <a:ea typeface="PingFang SC Regular" panose="020B0400000000000000" charset="-122"/>
              <a:cs typeface="Times New Roman Bold" panose="02020603050405020304" charset="0"/>
              <a:sym typeface="+mn-ea"/>
            </a:endParaRPr>
          </a:p>
          <a:p>
            <a:pPr algn="ctr"/>
            <a:r>
              <a:rPr lang="en-US" altLang="zh-CN" sz="2100" b="1">
                <a:solidFill>
                  <a:schemeClr val="tx1"/>
                </a:solidFill>
                <a:latin typeface="Times New Roman Bold" panose="02020603050405020304" charset="0"/>
                <a:ea typeface="PingFang SC Regular" panose="020B0400000000000000" charset="-122"/>
                <a:cs typeface="Times New Roman Bold" panose="02020603050405020304" charset="0"/>
                <a:sym typeface="+mn-ea"/>
              </a:rPr>
              <a:t>Division</a:t>
            </a:r>
            <a:endParaRPr lang="en-US" altLang="zh-CN" sz="2100" b="1">
              <a:solidFill>
                <a:schemeClr val="tx1"/>
              </a:solidFill>
              <a:latin typeface="Times New Roman Bold" panose="02020603050405020304" charset="0"/>
              <a:ea typeface="PingFang SC Regular" panose="020B0400000000000000" charset="-122"/>
              <a:cs typeface="Times New Roman Bold" panose="02020603050405020304" charset="0"/>
              <a:sym typeface="+mn-ea"/>
            </a:endParaRPr>
          </a:p>
          <a:p>
            <a:pPr algn="ctr"/>
            <a:r>
              <a:rPr lang="en-US" altLang="zh-CN" sz="2100" b="1">
                <a:solidFill>
                  <a:schemeClr val="tx1"/>
                </a:solidFill>
                <a:latin typeface="Times New Roman Bold" panose="02020603050405020304" charset="0"/>
                <a:ea typeface="PingFang SC Regular" panose="020B0400000000000000" charset="-122"/>
                <a:cs typeface="Times New Roman Bold" panose="02020603050405020304" charset="0"/>
                <a:sym typeface="+mn-ea"/>
              </a:rPr>
              <a:t>Designs</a:t>
            </a:r>
            <a:endParaRPr lang="en-US" altLang="zh-CN" sz="2100" b="1">
              <a:solidFill>
                <a:schemeClr val="tx1"/>
              </a:solidFill>
              <a:latin typeface="Times New Roman Bold" panose="02020603050405020304" charset="0"/>
              <a:ea typeface="PingFang SC Regular" panose="020B0400000000000000" charset="-122"/>
              <a:cs typeface="Times New Roman Bold" panose="02020603050405020304" charset="0"/>
              <a:sym typeface="+mn-ea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6318885" y="1112520"/>
            <a:ext cx="5905500" cy="26765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lnSpc>
                <a:spcPct val="100000"/>
              </a:lnSpc>
            </a:pPr>
            <a:r>
              <a:rPr lang="en-US" altLang="zh-CN" sz="2100" b="1">
                <a:solidFill>
                  <a:srgbClr val="00B0F0"/>
                </a:solidFill>
                <a:latin typeface="Times New Roman Bold" panose="02020603050405020304" charset="0"/>
                <a:ea typeface="PingFang SC Regular" panose="020B0400000000000000" charset="-122"/>
                <a:cs typeface="Times New Roman Bold" panose="02020603050405020304" charset="0"/>
                <a:sym typeface="+mn-ea"/>
              </a:rPr>
              <a:t>Slow Division</a:t>
            </a:r>
            <a:endParaRPr lang="en-US" altLang="zh-CN" sz="2100" b="1">
              <a:solidFill>
                <a:srgbClr val="00B0F0"/>
              </a:solidFill>
              <a:latin typeface="Times New Roman Bold" panose="02020603050405020304" charset="0"/>
              <a:ea typeface="PingFang SC Regular" panose="020B0400000000000000" charset="-122"/>
              <a:cs typeface="Times New Roman Bold" panose="02020603050405020304" charset="0"/>
              <a:sym typeface="+mn-ea"/>
            </a:endParaRP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altLang="zh-CN" sz="2100" b="1">
                <a:solidFill>
                  <a:srgbClr val="00B0F0"/>
                </a:solidFill>
                <a:latin typeface="Times New Roman Bold" panose="02020603050405020304" charset="0"/>
                <a:ea typeface="PingFang SC Regular" panose="020B0400000000000000" charset="-122"/>
                <a:cs typeface="Times New Roman Bold" panose="02020603050405020304" charset="0"/>
                <a:sym typeface="+mn-ea"/>
              </a:rPr>
              <a:t>Restoring</a:t>
            </a:r>
            <a:r>
              <a:rPr lang="en-US" altLang="zh-CN" sz="2100" b="1">
                <a:solidFill>
                  <a:srgbClr val="00B0F0"/>
                </a:solidFill>
                <a:latin typeface="Times New Roman Bold" panose="02020603050405020304" charset="0"/>
                <a:ea typeface="PingFang SC Regular" panose="020B0400000000000000" charset="-122"/>
                <a:cs typeface="Times New Roman Bold" panose="02020603050405020304" charset="0"/>
                <a:sym typeface="+mn-ea"/>
              </a:rPr>
              <a:t>(2019, Thapliyal et al.[89])</a:t>
            </a:r>
            <a:endParaRPr lang="en-US" altLang="zh-CN" sz="2100" b="1">
              <a:solidFill>
                <a:srgbClr val="00B0F0"/>
              </a:solidFill>
              <a:latin typeface="Times New Roman Bold" panose="02020603050405020304" charset="0"/>
              <a:ea typeface="PingFang SC Regular" panose="020B0400000000000000" charset="-122"/>
              <a:cs typeface="Times New Roman Bold" panose="02020603050405020304" charset="0"/>
              <a:sym typeface="+mn-ea"/>
            </a:endParaRP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altLang="zh-CN" sz="2100" b="1">
                <a:solidFill>
                  <a:srgbClr val="00B0F0"/>
                </a:solidFill>
                <a:latin typeface="Times New Roman Bold" panose="02020603050405020304" charset="0"/>
                <a:ea typeface="PingFang SC Regular" panose="020B0400000000000000" charset="-122"/>
                <a:cs typeface="Times New Roman Bold" panose="02020603050405020304" charset="0"/>
                <a:sym typeface="+mn-ea"/>
              </a:rPr>
              <a:t>Non-Restoring</a:t>
            </a:r>
            <a:r>
              <a:rPr lang="en-US" altLang="zh-CN" sz="2100" b="1">
                <a:solidFill>
                  <a:srgbClr val="00B0F0"/>
                </a:solidFill>
                <a:latin typeface="Times New Roman Bold" panose="02020603050405020304" charset="0"/>
                <a:ea typeface="PingFang SC Regular" panose="020B0400000000000000" charset="-122"/>
                <a:cs typeface="Times New Roman Bold" panose="02020603050405020304" charset="0"/>
                <a:sym typeface="+mn-ea"/>
              </a:rPr>
              <a:t>(2019, Thapliyal et al.[89])</a:t>
            </a:r>
            <a:endParaRPr lang="en-US" altLang="zh-CN" sz="2100" b="1">
              <a:solidFill>
                <a:srgbClr val="00B0F0"/>
              </a:solidFill>
              <a:latin typeface="Times New Roman Bold" panose="02020603050405020304" charset="0"/>
              <a:ea typeface="PingFang SC Regular" panose="020B0400000000000000" charset="-122"/>
              <a:cs typeface="Times New Roman Bold" panose="02020603050405020304" charset="0"/>
              <a:sym typeface="+mn-ea"/>
            </a:endParaRP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altLang="zh-CN" sz="2100" b="1">
                <a:solidFill>
                  <a:srgbClr val="00B0F0"/>
                </a:solidFill>
                <a:latin typeface="Times New Roman Bold" panose="02020603050405020304" charset="0"/>
                <a:ea typeface="PingFang SC Regular" panose="020B0400000000000000" charset="-122"/>
                <a:cs typeface="Times New Roman Bold" panose="02020603050405020304" charset="0"/>
                <a:sym typeface="+mn-ea"/>
              </a:rPr>
              <a:t>...</a:t>
            </a:r>
            <a:endParaRPr lang="en-US" altLang="zh-CN" sz="2100" b="1">
              <a:solidFill>
                <a:srgbClr val="00B0F0"/>
              </a:solidFill>
              <a:latin typeface="Times New Roman Bold" panose="02020603050405020304" charset="0"/>
              <a:ea typeface="PingFang SC Regular" panose="020B0400000000000000" charset="-122"/>
              <a:cs typeface="Times New Roman Bold" panose="02020603050405020304" charset="0"/>
              <a:sym typeface="+mn-ea"/>
            </a:endParaRPr>
          </a:p>
          <a:p>
            <a:pPr marL="342900" indent="-342900" algn="l">
              <a:lnSpc>
                <a:spcPct val="100000"/>
              </a:lnSpc>
            </a:pPr>
            <a:r>
              <a:rPr lang="en-US" altLang="zh-CN" sz="2100" b="1">
                <a:solidFill>
                  <a:srgbClr val="00B050"/>
                </a:solidFill>
                <a:latin typeface="Times New Roman Bold" panose="02020603050405020304" charset="0"/>
                <a:ea typeface="PingFang SC Regular" panose="020B0400000000000000" charset="-122"/>
                <a:cs typeface="Times New Roman Bold" panose="02020603050405020304" charset="0"/>
                <a:sym typeface="+mn-ea"/>
              </a:rPr>
              <a:t>Fast Division</a:t>
            </a:r>
            <a:endParaRPr lang="en-US" altLang="zh-CN" sz="2100" b="1">
              <a:solidFill>
                <a:srgbClr val="00B050"/>
              </a:solidFill>
              <a:latin typeface="Times New Roman Bold" panose="02020603050405020304" charset="0"/>
              <a:ea typeface="PingFang SC Regular" panose="020B0400000000000000" charset="-122"/>
              <a:cs typeface="Times New Roman Bold" panose="02020603050405020304" charset="0"/>
              <a:sym typeface="+mn-ea"/>
            </a:endParaRP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altLang="zh-CN" sz="2100" b="1">
                <a:solidFill>
                  <a:srgbClr val="00B050"/>
                </a:solidFill>
                <a:latin typeface="Times New Roman Bold" panose="02020603050405020304" charset="0"/>
                <a:ea typeface="PingFang SC Regular" panose="020B0400000000000000" charset="-122"/>
                <a:cs typeface="Times New Roman Bold" panose="02020603050405020304" charset="0"/>
                <a:sym typeface="+mn-ea"/>
              </a:rPr>
              <a:t>Newton–Raphson</a:t>
            </a:r>
            <a:r>
              <a:rPr lang="en-US" altLang="zh-CN" sz="2100" b="1">
                <a:solidFill>
                  <a:srgbClr val="00B050"/>
                </a:solidFill>
                <a:latin typeface="Times New Roman Bold" panose="02020603050405020304" charset="0"/>
                <a:ea typeface="PingFang SC Regular" panose="020B0400000000000000" charset="-122"/>
                <a:cs typeface="Times New Roman Bold" panose="02020603050405020304" charset="0"/>
                <a:sym typeface="+mn-ea"/>
              </a:rPr>
              <a:t>(2022, Gayathri et al.[90])</a:t>
            </a:r>
            <a:endParaRPr lang="en-US" altLang="zh-CN" sz="2100" b="1">
              <a:solidFill>
                <a:srgbClr val="00B050"/>
              </a:solidFill>
              <a:latin typeface="Times New Roman Bold" panose="02020603050405020304" charset="0"/>
              <a:ea typeface="PingFang SC Regular" panose="020B0400000000000000" charset="-122"/>
              <a:cs typeface="Times New Roman Bold" panose="02020603050405020304" charset="0"/>
              <a:sym typeface="+mn-ea"/>
            </a:endParaRP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altLang="zh-CN" sz="2100" b="1">
                <a:solidFill>
                  <a:srgbClr val="00B050"/>
                </a:solidFill>
                <a:latin typeface="Times New Roman Bold" panose="02020603050405020304" charset="0"/>
                <a:ea typeface="PingFang SC Regular" panose="020B0400000000000000" charset="-122"/>
                <a:cs typeface="Times New Roman Bold" panose="02020603050405020304" charset="0"/>
                <a:sym typeface="+mn-ea"/>
              </a:rPr>
              <a:t>Goldschmidt(2021, Gayathri et al.[69])</a:t>
            </a:r>
            <a:endParaRPr lang="en-US" altLang="zh-CN" sz="2100" b="1">
              <a:solidFill>
                <a:srgbClr val="00B050"/>
              </a:solidFill>
              <a:latin typeface="Times New Roman Bold" panose="02020603050405020304" charset="0"/>
              <a:ea typeface="PingFang SC Regular" panose="020B0400000000000000" charset="-122"/>
              <a:cs typeface="Times New Roman Bold" panose="02020603050405020304" charset="0"/>
              <a:sym typeface="+mn-ea"/>
            </a:endParaRP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altLang="zh-CN" sz="2100" b="1">
                <a:solidFill>
                  <a:srgbClr val="00B050"/>
                </a:solidFill>
                <a:latin typeface="Times New Roman Bold" panose="02020603050405020304" charset="0"/>
                <a:ea typeface="PingFang SC Regular" panose="020B0400000000000000" charset="-122"/>
                <a:cs typeface="Times New Roman Bold" panose="02020603050405020304" charset="0"/>
                <a:sym typeface="+mn-ea"/>
              </a:rPr>
              <a:t>...</a:t>
            </a:r>
            <a:endParaRPr lang="en-US" altLang="zh-CN" sz="2100" b="1">
              <a:solidFill>
                <a:srgbClr val="00B050"/>
              </a:solidFill>
              <a:latin typeface="Times New Roman Bold" panose="02020603050405020304" charset="0"/>
              <a:ea typeface="PingFang SC Regular" panose="020B0400000000000000" charset="-122"/>
              <a:cs typeface="Times New Roman Bold" panose="02020603050405020304" charset="0"/>
              <a:sym typeface="+mn-ea"/>
            </a:endParaRPr>
          </a:p>
        </p:txBody>
      </p:sp>
      <p:sp>
        <p:nvSpPr>
          <p:cNvPr id="17" name="左大括号 16"/>
          <p:cNvSpPr/>
          <p:nvPr/>
        </p:nvSpPr>
        <p:spPr>
          <a:xfrm>
            <a:off x="6197600" y="1289685"/>
            <a:ext cx="134620" cy="2449195"/>
          </a:xfrm>
          <a:prstGeom prst="leftBrace">
            <a:avLst>
              <a:gd name="adj1" fmla="val 20283"/>
              <a:gd name="adj2" fmla="val 47919"/>
            </a:avLst>
          </a:prstGeom>
          <a:ln w="254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1" name="矩形 20"/>
          <p:cNvSpPr/>
          <p:nvPr/>
        </p:nvSpPr>
        <p:spPr>
          <a:xfrm>
            <a:off x="7134860" y="1447165"/>
            <a:ext cx="4887595" cy="737235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1">
                        <a:tint val="100000"/>
                        <a:shade val="100000"/>
                        <a:satMod val="130000"/>
                      </a:schemeClr>
                    </a:gs>
                    <a:gs pos="100000">
                      <a:schemeClr val="accent1">
                        <a:tint val="50000"/>
                        <a:shade val="100000"/>
                        <a:satMod val="350000"/>
                      </a:schemeClr>
                    </a:gs>
                  </a:gsLst>
                  <a:lin ang="16200000" scaled="0"/>
                </a:gradFill>
              </a14:hiddenFill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p>
            <a:endParaRPr lang="zh-CN" altLang="en-US"/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>
          <a:blip r:embed="rId2"/>
          <a:srcRect l="6613" t="3584" b="19590"/>
          <a:stretch>
            <a:fillRect/>
          </a:stretch>
        </p:blipFill>
        <p:spPr>
          <a:xfrm>
            <a:off x="697230" y="4093210"/>
            <a:ext cx="4896485" cy="2162810"/>
          </a:xfrm>
          <a:prstGeom prst="rect">
            <a:avLst/>
          </a:prstGeom>
        </p:spPr>
      </p:pic>
      <p:sp>
        <p:nvSpPr>
          <p:cNvPr id="23" name="文本框 22"/>
          <p:cNvSpPr txBox="1"/>
          <p:nvPr/>
        </p:nvSpPr>
        <p:spPr>
          <a:xfrm>
            <a:off x="697230" y="3713480"/>
            <a:ext cx="2494915" cy="41402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en-US" altLang="en-SG" sz="2100" b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 Bold" panose="02020603050405020304" charset="0"/>
                <a:cs typeface="Times New Roman Bold" panose="02020603050405020304" charset="0"/>
                <a:sym typeface="+mn-ea"/>
              </a:rPr>
              <a:t>Our Division Design</a:t>
            </a:r>
            <a:endParaRPr lang="zh-CN" altLang="en-US" sz="2100"/>
          </a:p>
        </p:txBody>
      </p:sp>
      <p:cxnSp>
        <p:nvCxnSpPr>
          <p:cNvPr id="24" name="曲线连接符 23"/>
          <p:cNvCxnSpPr>
            <a:stCxn id="21" idx="2"/>
          </p:cNvCxnSpPr>
          <p:nvPr/>
        </p:nvCxnSpPr>
        <p:spPr>
          <a:xfrm rot="5400000">
            <a:off x="6176010" y="530225"/>
            <a:ext cx="1749425" cy="5056505"/>
          </a:xfrm>
          <a:prstGeom prst="curvedConnector2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文本框 24"/>
          <p:cNvSpPr txBox="1"/>
          <p:nvPr/>
        </p:nvSpPr>
        <p:spPr>
          <a:xfrm>
            <a:off x="4697095" y="3397885"/>
            <a:ext cx="1500505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100" b="1">
                <a:solidFill>
                  <a:srgbClr val="FF0000"/>
                </a:solidFill>
                <a:latin typeface="Times New Roman Bold" panose="02020603050405020304" charset="0"/>
                <a:ea typeface="PingFang SC Regular" panose="020B0400000000000000" charset="-122"/>
                <a:cs typeface="Times New Roman Bold" panose="02020603050405020304" charset="0"/>
              </a:rPr>
              <a:t>Corrected!</a:t>
            </a:r>
            <a:endParaRPr lang="en-US" altLang="zh-CN" sz="2100" b="1">
              <a:solidFill>
                <a:srgbClr val="FF0000"/>
              </a:solidFill>
              <a:latin typeface="Times New Roman Bold" panose="02020603050405020304" charset="0"/>
              <a:ea typeface="PingFang SC Regular" panose="020B0400000000000000" charset="-122"/>
              <a:cs typeface="Times New Roman Bold" panose="02020603050405020304" charset="0"/>
            </a:endParaRPr>
          </a:p>
        </p:txBody>
      </p:sp>
      <p:pic>
        <p:nvPicPr>
          <p:cNvPr id="26" name="图片 25"/>
          <p:cNvPicPr>
            <a:picLocks noChangeAspect="1"/>
          </p:cNvPicPr>
          <p:nvPr/>
        </p:nvPicPr>
        <p:blipFill>
          <a:blip r:embed="rId3"/>
          <a:srcRect t="46537"/>
          <a:stretch>
            <a:fillRect/>
          </a:stretch>
        </p:blipFill>
        <p:spPr>
          <a:xfrm>
            <a:off x="5631180" y="4074160"/>
            <a:ext cx="6593205" cy="1624330"/>
          </a:xfrm>
          <a:prstGeom prst="rect">
            <a:avLst/>
          </a:prstGeom>
        </p:spPr>
      </p:pic>
      <p:sp>
        <p:nvSpPr>
          <p:cNvPr id="27" name="文本框 26"/>
          <p:cNvSpPr txBox="1"/>
          <p:nvPr/>
        </p:nvSpPr>
        <p:spPr>
          <a:xfrm>
            <a:off x="6476366" y="3764280"/>
            <a:ext cx="5208270" cy="41402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ctr"/>
            <a:r>
              <a:rPr lang="en-US" altLang="zh-CN" sz="2100" b="1">
                <a:solidFill>
                  <a:schemeClr val="bg1">
                    <a:lumMod val="50000"/>
                  </a:schemeClr>
                </a:solidFill>
                <a:latin typeface="Times New Roman Bold" panose="02020603050405020304" charset="0"/>
                <a:ea typeface="PingFang SC Regular" panose="020B0400000000000000" charset="-122"/>
                <a:cs typeface="Times New Roman Bold" panose="02020603050405020304" charset="0"/>
                <a:sym typeface="+mn-ea"/>
              </a:rPr>
              <a:t>Comparison of 32-qubits Quantum Dividers</a:t>
            </a:r>
            <a:endParaRPr lang="en-US" altLang="zh-CN" sz="2100" b="1">
              <a:solidFill>
                <a:schemeClr val="bg1">
                  <a:lumMod val="50000"/>
                </a:schemeClr>
              </a:solidFill>
              <a:latin typeface="Times New Roman Bold" panose="02020603050405020304" charset="0"/>
              <a:ea typeface="PingFang SC Regular" panose="020B0400000000000000" charset="-122"/>
              <a:cs typeface="Times New Roman Bold" panose="02020603050405020304" charset="0"/>
              <a:sym typeface="+mn-ea"/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6677660" y="6061710"/>
            <a:ext cx="5233670" cy="41402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en-US" altLang="zh-CN" sz="2100" b="1">
                <a:solidFill>
                  <a:srgbClr val="FF0000"/>
                </a:solidFill>
                <a:latin typeface="Times New Roman Bold" panose="02020603050405020304" charset="0"/>
                <a:ea typeface="PingFang SC Regular" panose="020B0400000000000000" charset="-122"/>
                <a:cs typeface="Times New Roman Bold" panose="02020603050405020304" charset="0"/>
              </a:rPr>
              <a:t>Yes! Because Quantum I</a:t>
            </a:r>
            <a:r>
              <a:rPr lang="en-US" altLang="zh-CN" sz="2100" b="1">
                <a:solidFill>
                  <a:srgbClr val="FF0000"/>
                </a:solidFill>
                <a:latin typeface="Times New Roman Bold" panose="02020603050405020304" charset="0"/>
                <a:ea typeface="PingFang SC Regular" panose="020B0400000000000000" charset="-122"/>
                <a:cs typeface="Times New Roman Bold" panose="02020603050405020304" charset="0"/>
              </a:rPr>
              <a:t>F is very expensive!</a:t>
            </a:r>
            <a:endParaRPr lang="en-US" altLang="zh-CN" sz="2100" b="1">
              <a:solidFill>
                <a:srgbClr val="FF0000"/>
              </a:solidFill>
              <a:latin typeface="Times New Roman Bold" panose="02020603050405020304" charset="0"/>
              <a:ea typeface="PingFang SC Regular" panose="020B0400000000000000" charset="-122"/>
              <a:cs typeface="Times New Roman Bold" panose="02020603050405020304" charset="0"/>
            </a:endParaRPr>
          </a:p>
        </p:txBody>
      </p:sp>
    </p:spTree>
    <p:custDataLst>
      <p:tags r:id="rId4"/>
    </p:custDataLst>
  </p:cSld>
  <p:clrMapOvr>
    <a:masterClrMapping/>
  </p:clrMapOvr>
  <p:transition advTm="10220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19" grpId="0" animBg="1"/>
      <p:bldP spid="14" grpId="0"/>
      <p:bldP spid="20" grpId="1"/>
      <p:bldP spid="19" grpId="1" animBg="1"/>
      <p:bldP spid="14" grpId="1"/>
      <p:bldP spid="15" grpId="0"/>
      <p:bldP spid="16" grpId="0"/>
      <p:bldP spid="17" grpId="0" animBg="1"/>
      <p:bldP spid="15" grpId="1"/>
      <p:bldP spid="16" grpId="1"/>
      <p:bldP spid="17" grpId="1" animBg="1"/>
      <p:bldP spid="21" grpId="0" animBg="1"/>
      <p:bldP spid="5" grpId="0"/>
      <p:bldP spid="21" grpId="1" animBg="1"/>
      <p:bldP spid="5" grpId="1"/>
      <p:bldP spid="25" grpId="0"/>
      <p:bldP spid="23" grpId="0"/>
      <p:bldP spid="25" grpId="1"/>
      <p:bldP spid="23" grpId="1"/>
      <p:bldP spid="27" grpId="0"/>
      <p:bldP spid="11" grpId="0"/>
      <p:bldP spid="27" grpId="1"/>
      <p:bldP spid="11" grpId="1"/>
      <p:bldP spid="28" grpId="0"/>
      <p:bldP spid="28" grpId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75920" y="1181735"/>
            <a:ext cx="4344035" cy="459295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222885" y="353060"/>
            <a:ext cx="2729230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sz="3200" b="1">
                <a:solidFill>
                  <a:srgbClr val="00B050"/>
                </a:solidFill>
                <a:latin typeface="Times New Roman Bold" panose="02020603050405020304" charset="0"/>
                <a:cs typeface="Times New Roman Bold" panose="02020603050405020304" charset="0"/>
              </a:rPr>
              <a:t>Multiplication</a:t>
            </a:r>
            <a:endParaRPr lang="en-US" sz="3200" b="1">
              <a:solidFill>
                <a:srgbClr val="00B050"/>
              </a:solidFill>
              <a:latin typeface="Times New Roman Bold" panose="02020603050405020304" charset="0"/>
              <a:cs typeface="Times New Roman Bold" panose="02020603050405020304" charset="0"/>
            </a:endParaRPr>
          </a:p>
        </p:txBody>
      </p:sp>
      <p:sp>
        <p:nvSpPr>
          <p:cNvPr id="11" name="乘号 10"/>
          <p:cNvSpPr/>
          <p:nvPr/>
        </p:nvSpPr>
        <p:spPr>
          <a:xfrm>
            <a:off x="2845435" y="360680"/>
            <a:ext cx="576000" cy="576000"/>
          </a:xfrm>
          <a:prstGeom prst="mathMultiply">
            <a:avLst>
              <a:gd name="adj1" fmla="val 12415"/>
            </a:avLst>
          </a:prstGeom>
          <a:solidFill>
            <a:srgbClr val="00B050"/>
          </a:solidFill>
          <a:ln w="38100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p>
            <a:endParaRPr lang="zh-CN" altLang="en-US"/>
          </a:p>
        </p:txBody>
      </p:sp>
      <p:sp>
        <p:nvSpPr>
          <p:cNvPr id="12" name="文本框 11"/>
          <p:cNvSpPr txBox="1"/>
          <p:nvPr/>
        </p:nvSpPr>
        <p:spPr>
          <a:xfrm>
            <a:off x="4316095" y="5753100"/>
            <a:ext cx="7895590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en-US" sz="2100" b="1" dirty="0">
                <a:solidFill>
                  <a:srgbClr val="A35DB5"/>
                </a:solidFill>
                <a:latin typeface="Times New Roman Bold" panose="02020603050405020304" charset="0"/>
                <a:cs typeface="Times New Roman Bold" panose="02020603050405020304" charset="0"/>
                <a:sym typeface="+mn-ea"/>
              </a:rPr>
              <a:t>Schoolbook</a:t>
            </a:r>
            <a:r>
              <a:rPr lang="en-US" sz="21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or </a:t>
            </a:r>
            <a:r>
              <a:rPr lang="en-US" sz="2100" b="1" dirty="0">
                <a:solidFill>
                  <a:srgbClr val="ED734B"/>
                </a:solidFill>
                <a:latin typeface="Times New Roman Bold" panose="02020603050405020304" charset="0"/>
                <a:cs typeface="Times New Roman Bold" panose="02020603050405020304" charset="0"/>
                <a:sym typeface="+mn-ea"/>
              </a:rPr>
              <a:t>shift-and-add</a:t>
            </a:r>
            <a:r>
              <a:rPr lang="en-US" sz="2100" b="1" dirty="0">
                <a:latin typeface="Times New Roman Bold" panose="02020603050405020304" charset="0"/>
                <a:cs typeface="Times New Roman Bold" panose="02020603050405020304" charset="0"/>
                <a:sym typeface="+mn-ea"/>
              </a:rPr>
              <a:t> methods</a:t>
            </a:r>
            <a:r>
              <a:rPr lang="en-US" sz="21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often yield better </a:t>
            </a:r>
            <a:r>
              <a:rPr lang="en-US" sz="2100" b="1" dirty="0">
                <a:latin typeface="Times New Roman Bold" panose="02020603050405020304" charset="0"/>
                <a:cs typeface="Times New Roman Bold" panose="02020603050405020304" charset="0"/>
                <a:sym typeface="+mn-ea"/>
              </a:rPr>
              <a:t>Qubit-Count</a:t>
            </a:r>
            <a:r>
              <a:rPr lang="en-US" sz="21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. </a:t>
            </a:r>
            <a:endParaRPr lang="zh-CN" altLang="en-US" sz="2100"/>
          </a:p>
        </p:txBody>
      </p:sp>
      <p:sp>
        <p:nvSpPr>
          <p:cNvPr id="13" name="文本框 12"/>
          <p:cNvSpPr txBox="1"/>
          <p:nvPr/>
        </p:nvSpPr>
        <p:spPr>
          <a:xfrm>
            <a:off x="4997450" y="4138930"/>
            <a:ext cx="6657340" cy="138366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en-US" sz="2100" b="1" dirty="0">
                <a:latin typeface="Times New Roman Bold" panose="02020603050405020304" charset="0"/>
                <a:cs typeface="Times New Roman Bold" panose="02020603050405020304" charset="0"/>
              </a:rPr>
              <a:t>Compare to existing Wallace Tree Quantum Multipliers:</a:t>
            </a:r>
            <a:endParaRPr lang="en-US" sz="2100" b="1" dirty="0">
              <a:latin typeface="Times New Roman Bold" panose="02020603050405020304" charset="0"/>
              <a:cs typeface="Times New Roman Bold" panose="0202060305040502030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100" b="1" dirty="0">
                <a:latin typeface="Times New Roman Bold" panose="02020603050405020304" charset="0"/>
                <a:cs typeface="Times New Roman Bold" panose="02020603050405020304" charset="0"/>
              </a:rPr>
              <a:t>Lower Toffoli-Count </a:t>
            </a:r>
            <a:r>
              <a:rPr lang="en-US" sz="2100" b="1">
                <a:ln w="25400">
                  <a:solidFill>
                    <a:srgbClr val="FF0000"/>
                  </a:solidFill>
                </a:ln>
                <a:solidFill>
                  <a:srgbClr val="FF0000"/>
                </a:solidFill>
                <a:latin typeface="Times New Roman Bold" panose="02020603050405020304" charset="0"/>
                <a:cs typeface="Times New Roman Bold" panose="02020603050405020304" charset="0"/>
                <a:sym typeface="+mn-ea"/>
              </a:rPr>
              <a:t>↓</a:t>
            </a:r>
            <a:r>
              <a:rPr lang="en-US" sz="2100" b="1">
                <a:ln w="31750">
                  <a:solidFill>
                    <a:srgbClr val="FF0000"/>
                  </a:solidFill>
                </a:ln>
                <a:solidFill>
                  <a:srgbClr val="FF0000"/>
                </a:solidFill>
                <a:latin typeface="Times New Roman Bold" panose="02020603050405020304" charset="0"/>
                <a:cs typeface="Times New Roman Bold" panose="02020603050405020304" charset="0"/>
                <a:sym typeface="+mn-ea"/>
              </a:rPr>
              <a:t> </a:t>
            </a:r>
            <a:endParaRPr lang="en-US" sz="2100" b="1" dirty="0">
              <a:latin typeface="Times New Roman Bold" panose="02020603050405020304" charset="0"/>
              <a:cs typeface="Times New Roman Bold" panose="0202060305040502030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100" b="1" dirty="0">
                <a:latin typeface="Times New Roman Bold" panose="02020603050405020304" charset="0"/>
                <a:cs typeface="Times New Roman Bold" panose="02020603050405020304" charset="0"/>
              </a:rPr>
              <a:t>Lower Toffoli-Depth </a:t>
            </a:r>
            <a:r>
              <a:rPr lang="en-US" sz="2100" b="1">
                <a:ln w="25400">
                  <a:solidFill>
                    <a:srgbClr val="FF0000"/>
                  </a:solidFill>
                </a:ln>
                <a:solidFill>
                  <a:srgbClr val="FF0000"/>
                </a:solidFill>
                <a:latin typeface="Times New Roman Bold" panose="02020603050405020304" charset="0"/>
                <a:cs typeface="Times New Roman Bold" panose="02020603050405020304" charset="0"/>
                <a:sym typeface="+mn-ea"/>
              </a:rPr>
              <a:t>↓</a:t>
            </a:r>
            <a:r>
              <a:rPr lang="en-US" sz="2100" b="1">
                <a:ln w="31750">
                  <a:solidFill>
                    <a:srgbClr val="FF0000"/>
                  </a:solidFill>
                </a:ln>
                <a:solidFill>
                  <a:srgbClr val="FF0000"/>
                </a:solidFill>
                <a:latin typeface="Times New Roman Bold" panose="02020603050405020304" charset="0"/>
                <a:cs typeface="Times New Roman Bold" panose="02020603050405020304" charset="0"/>
                <a:sym typeface="+mn-ea"/>
              </a:rPr>
              <a:t> </a:t>
            </a:r>
            <a:endParaRPr lang="en-US" sz="2100" b="1" dirty="0">
              <a:latin typeface="Times New Roman Bold" panose="02020603050405020304" charset="0"/>
              <a:cs typeface="Times New Roman Bold" panose="0202060305040502030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100" b="1" dirty="0">
                <a:latin typeface="Times New Roman Bold" panose="02020603050405020304" charset="0"/>
                <a:cs typeface="Times New Roman Bold" panose="02020603050405020304" charset="0"/>
              </a:rPr>
              <a:t>Comparable Qubit-Count </a:t>
            </a:r>
            <a:endParaRPr lang="en-US" sz="2100" b="1" dirty="0">
              <a:latin typeface="Times New Roman Bold" panose="02020603050405020304" charset="0"/>
              <a:cs typeface="Times New Roman Bold" panose="02020603050405020304" charset="0"/>
            </a:endParaRPr>
          </a:p>
        </p:txBody>
      </p:sp>
      <p:grpSp>
        <p:nvGrpSpPr>
          <p:cNvPr id="4" name="组合 3"/>
          <p:cNvGrpSpPr/>
          <p:nvPr/>
        </p:nvGrpSpPr>
        <p:grpSpPr>
          <a:xfrm rot="0">
            <a:off x="4997450" y="1344295"/>
            <a:ext cx="3236595" cy="2265045"/>
            <a:chOff x="9013" y="502"/>
            <a:chExt cx="5097" cy="3567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2"/>
            <a:srcRect t="46332" r="74536" b="22891"/>
            <a:stretch>
              <a:fillRect/>
            </a:stretch>
          </p:blipFill>
          <p:spPr>
            <a:xfrm>
              <a:off x="11711" y="1388"/>
              <a:ext cx="2257" cy="1531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2"/>
            <a:srcRect l="64426" t="49341" r="9470" b="10128"/>
            <a:stretch>
              <a:fillRect/>
            </a:stretch>
          </p:blipFill>
          <p:spPr>
            <a:xfrm>
              <a:off x="9224" y="1384"/>
              <a:ext cx="2342" cy="2041"/>
            </a:xfrm>
            <a:prstGeom prst="rect">
              <a:avLst/>
            </a:prstGeom>
          </p:spPr>
        </p:pic>
        <p:sp>
          <p:nvSpPr>
            <p:cNvPr id="22" name="文本框 21"/>
            <p:cNvSpPr txBox="1"/>
            <p:nvPr/>
          </p:nvSpPr>
          <p:spPr>
            <a:xfrm>
              <a:off x="9473" y="3284"/>
              <a:ext cx="1844" cy="531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p>
              <a:pPr algn="l"/>
              <a:r>
                <a:rPr lang="en-US" sz="1600" b="1" dirty="0">
                  <a:solidFill>
                    <a:schemeClr val="tx1"/>
                  </a:solidFill>
                  <a:latin typeface="Times New Roman Bold" panose="02020603050405020304" charset="0"/>
                  <a:cs typeface="Times New Roman Bold" panose="02020603050405020304" charset="0"/>
                  <a:sym typeface="+mn-ea"/>
                </a:rPr>
                <a:t>Half Adder</a:t>
              </a:r>
              <a:endParaRPr lang="en-US" sz="1600" b="1" dirty="0">
                <a:solidFill>
                  <a:schemeClr val="tx1"/>
                </a:solidFill>
                <a:latin typeface="Times New Roman Bold" panose="02020603050405020304" charset="0"/>
                <a:cs typeface="Times New Roman Bold" panose="02020603050405020304" charset="0"/>
                <a:sym typeface="+mn-ea"/>
              </a:endParaRPr>
            </a:p>
          </p:txBody>
        </p:sp>
        <p:sp>
          <p:nvSpPr>
            <p:cNvPr id="23" name="文本框 22"/>
            <p:cNvSpPr txBox="1"/>
            <p:nvPr/>
          </p:nvSpPr>
          <p:spPr>
            <a:xfrm>
              <a:off x="11944" y="3284"/>
              <a:ext cx="1790" cy="531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p>
              <a:pPr algn="l"/>
              <a:r>
                <a:rPr lang="en-US" sz="1600" b="1" dirty="0">
                  <a:solidFill>
                    <a:schemeClr val="tx1"/>
                  </a:solidFill>
                  <a:latin typeface="Times New Roman Bold" panose="02020603050405020304" charset="0"/>
                  <a:cs typeface="Times New Roman Bold" panose="02020603050405020304" charset="0"/>
                  <a:sym typeface="+mn-ea"/>
                </a:rPr>
                <a:t>Full Adder</a:t>
              </a:r>
              <a:endParaRPr lang="en-US" sz="1600" b="1" dirty="0">
                <a:solidFill>
                  <a:schemeClr val="tx1"/>
                </a:solidFill>
                <a:latin typeface="Times New Roman Bold" panose="02020603050405020304" charset="0"/>
                <a:cs typeface="Times New Roman Bold" panose="02020603050405020304" charset="0"/>
                <a:sym typeface="+mn-ea"/>
              </a:endParaRPr>
            </a:p>
          </p:txBody>
        </p:sp>
        <p:sp>
          <p:nvSpPr>
            <p:cNvPr id="24" name="圆角矩形 23"/>
            <p:cNvSpPr/>
            <p:nvPr/>
          </p:nvSpPr>
          <p:spPr>
            <a:xfrm>
              <a:off x="9013" y="502"/>
              <a:ext cx="5097" cy="3567"/>
            </a:xfrm>
            <a:prstGeom prst="roundRect">
              <a:avLst>
                <a:gd name="adj" fmla="val 6127"/>
              </a:avLst>
            </a:prstGeom>
            <a:noFill/>
            <a:ln w="28575">
              <a:solidFill>
                <a:schemeClr val="bg1">
                  <a:lumMod val="5000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gradFill rotWithShape="1">
                    <a:gsLst>
                      <a:gs pos="0">
                        <a:schemeClr val="accent1">
                          <a:tint val="100000"/>
                          <a:shade val="100000"/>
                          <a:satMod val="130000"/>
                        </a:schemeClr>
                      </a:gs>
                      <a:gs pos="100000">
                        <a:schemeClr val="accent1">
                          <a:tint val="50000"/>
                          <a:shade val="100000"/>
                          <a:satMod val="350000"/>
                        </a:schemeClr>
                      </a:gs>
                    </a:gsLst>
                    <a:lin ang="16200000" scaled="0"/>
                  </a:gradFill>
                </a14:hiddenFill>
              </a:ext>
            </a:ex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p>
              <a:endParaRPr lang="zh-CN" altLang="en-US"/>
            </a:p>
          </p:txBody>
        </p:sp>
        <p:sp>
          <p:nvSpPr>
            <p:cNvPr id="26" name="文本框 25"/>
            <p:cNvSpPr txBox="1"/>
            <p:nvPr/>
          </p:nvSpPr>
          <p:spPr>
            <a:xfrm>
              <a:off x="10067" y="523"/>
              <a:ext cx="3192" cy="652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p>
              <a:pPr algn="l"/>
              <a:r>
                <a:rPr lang="en-US" sz="2100" b="1" dirty="0">
                  <a:solidFill>
                    <a:schemeClr val="tx1"/>
                  </a:solidFill>
                  <a:latin typeface="Times New Roman Bold" panose="02020603050405020304" charset="0"/>
                  <a:cs typeface="Times New Roman Bold" panose="02020603050405020304" charset="0"/>
                  <a:sym typeface="+mn-ea"/>
                </a:rPr>
                <a:t>Basic Primitives</a:t>
              </a:r>
              <a:endParaRPr lang="en-US" sz="2100" b="1" dirty="0">
                <a:solidFill>
                  <a:schemeClr val="tx1"/>
                </a:solidFill>
                <a:latin typeface="Times New Roman Bold" panose="02020603050405020304" charset="0"/>
                <a:cs typeface="Times New Roman Bold" panose="02020603050405020304" charset="0"/>
                <a:sym typeface="+mn-ea"/>
              </a:endParaRPr>
            </a:p>
          </p:txBody>
        </p:sp>
      </p:grpSp>
      <p:grpSp>
        <p:nvGrpSpPr>
          <p:cNvPr id="6" name="组合 5"/>
          <p:cNvGrpSpPr/>
          <p:nvPr/>
        </p:nvGrpSpPr>
        <p:grpSpPr>
          <a:xfrm rot="0">
            <a:off x="8878570" y="1310005"/>
            <a:ext cx="3249295" cy="2299970"/>
            <a:chOff x="9761" y="1503"/>
            <a:chExt cx="5745" cy="3622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942" y="2146"/>
              <a:ext cx="5411" cy="2977"/>
            </a:xfrm>
            <a:prstGeom prst="rect">
              <a:avLst/>
            </a:prstGeom>
          </p:spPr>
        </p:pic>
        <p:sp>
          <p:nvSpPr>
            <p:cNvPr id="9" name="圆角矩形 8"/>
            <p:cNvSpPr/>
            <p:nvPr/>
          </p:nvSpPr>
          <p:spPr>
            <a:xfrm>
              <a:off x="9761" y="1503"/>
              <a:ext cx="5722" cy="3622"/>
            </a:xfrm>
            <a:prstGeom prst="roundRect">
              <a:avLst>
                <a:gd name="adj" fmla="val 6127"/>
              </a:avLst>
            </a:prstGeom>
            <a:noFill/>
            <a:ln w="28575" cap="flat" cmpd="sng" algn="ctr">
              <a:solidFill>
                <a:srgbClr val="000090"/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gradFill rotWithShape="1">
                    <a:gsLst>
                      <a:gs pos="0">
                        <a:schemeClr val="accent1">
                          <a:tint val="100000"/>
                          <a:shade val="100000"/>
                          <a:satMod val="130000"/>
                        </a:schemeClr>
                      </a:gs>
                      <a:gs pos="100000">
                        <a:schemeClr val="accent1">
                          <a:tint val="50000"/>
                          <a:shade val="100000"/>
                          <a:satMod val="350000"/>
                        </a:schemeClr>
                      </a:gs>
                    </a:gsLst>
                    <a:lin ang="16200000" scaled="0"/>
                  </a:gradFill>
                </a14:hiddenFill>
              </a:ext>
            </a:ex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p>
              <a:endParaRPr lang="zh-CN" altLang="en-US"/>
            </a:p>
          </p:txBody>
        </p:sp>
        <p:sp>
          <p:nvSpPr>
            <p:cNvPr id="10" name="文本框 9"/>
            <p:cNvSpPr txBox="1"/>
            <p:nvPr/>
          </p:nvSpPr>
          <p:spPr>
            <a:xfrm>
              <a:off x="10154" y="1515"/>
              <a:ext cx="5352" cy="652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pPr algn="l"/>
              <a:r>
                <a:rPr lang="en-US" sz="2100" b="1" dirty="0">
                  <a:solidFill>
                    <a:srgbClr val="000090"/>
                  </a:solidFill>
                  <a:latin typeface="Times New Roman Bold" panose="02020603050405020304" charset="0"/>
                  <a:cs typeface="Times New Roman Bold" panose="02020603050405020304" charset="0"/>
                  <a:sym typeface="+mn-ea"/>
                </a:rPr>
                <a:t>Compressor</a:t>
              </a:r>
              <a:r>
                <a:rPr lang="en-US" sz="2100" b="1" dirty="0">
                  <a:solidFill>
                    <a:srgbClr val="000090"/>
                  </a:solidFill>
                  <a:latin typeface="Times New Roman Bold" panose="02020603050405020304" charset="0"/>
                  <a:cs typeface="Times New Roman Bold" panose="02020603050405020304" charset="0"/>
                  <a:sym typeface="+mn-ea"/>
                </a:rPr>
                <a:t> Primitives</a:t>
              </a:r>
              <a:endParaRPr lang="en-US" sz="2100" b="1" dirty="0">
                <a:solidFill>
                  <a:srgbClr val="000090"/>
                </a:solidFill>
                <a:latin typeface="Times New Roman Bold" panose="02020603050405020304" charset="0"/>
                <a:cs typeface="Times New Roman Bold" panose="02020603050405020304" charset="0"/>
                <a:sym typeface="+mn-ea"/>
              </a:endParaRPr>
            </a:p>
          </p:txBody>
        </p:sp>
      </p:grpSp>
      <p:sp>
        <p:nvSpPr>
          <p:cNvPr id="15" name="右箭头 14"/>
          <p:cNvSpPr/>
          <p:nvPr/>
        </p:nvSpPr>
        <p:spPr>
          <a:xfrm>
            <a:off x="8305800" y="2419350"/>
            <a:ext cx="500380" cy="266700"/>
          </a:xfrm>
          <a:prstGeom prst="rightArrow">
            <a:avLst>
              <a:gd name="adj1" fmla="val 20434"/>
              <a:gd name="adj2" fmla="val 58260"/>
            </a:avLst>
          </a:prstGeom>
          <a:solidFill>
            <a:srgbClr val="00B050"/>
          </a:solidFill>
          <a:ln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p>
            <a:endParaRPr lang="zh-CN" altLang="en-US" sz="2400"/>
          </a:p>
        </p:txBody>
      </p:sp>
      <p:sp>
        <p:nvSpPr>
          <p:cNvPr id="21" name="矩形 20"/>
          <p:cNvSpPr/>
          <p:nvPr/>
        </p:nvSpPr>
        <p:spPr>
          <a:xfrm>
            <a:off x="3068955" y="4358005"/>
            <a:ext cx="1051560" cy="227330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1">
                        <a:tint val="100000"/>
                        <a:shade val="100000"/>
                        <a:satMod val="130000"/>
                      </a:schemeClr>
                    </a:gs>
                    <a:gs pos="100000">
                      <a:schemeClr val="accent1">
                        <a:tint val="50000"/>
                        <a:shade val="100000"/>
                        <a:satMod val="350000"/>
                      </a:schemeClr>
                    </a:gs>
                  </a:gsLst>
                  <a:lin ang="16200000" scaled="0"/>
                </a:gradFill>
              </a14:hiddenFill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p>
            <a:endParaRPr lang="zh-CN" altLang="en-US"/>
          </a:p>
        </p:txBody>
      </p:sp>
      <p:sp>
        <p:nvSpPr>
          <p:cNvPr id="20" name="矩形 19"/>
          <p:cNvSpPr/>
          <p:nvPr/>
        </p:nvSpPr>
        <p:spPr>
          <a:xfrm>
            <a:off x="3068955" y="5056505"/>
            <a:ext cx="1051560" cy="227330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1">
                        <a:tint val="100000"/>
                        <a:shade val="100000"/>
                        <a:satMod val="130000"/>
                      </a:schemeClr>
                    </a:gs>
                    <a:gs pos="100000">
                      <a:schemeClr val="accent1">
                        <a:tint val="50000"/>
                        <a:shade val="100000"/>
                        <a:satMod val="350000"/>
                      </a:schemeClr>
                    </a:gs>
                  </a:gsLst>
                  <a:lin ang="16200000" scaled="0"/>
                </a:gradFill>
              </a14:hiddenFill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p>
            <a:endParaRPr lang="zh-CN" altLang="en-US"/>
          </a:p>
        </p:txBody>
      </p:sp>
    </p:spTree>
    <p:custDataLst>
      <p:tags r:id="rId4"/>
    </p:custDataLst>
  </p:cSld>
  <p:clrMapOvr>
    <a:masterClrMapping/>
  </p:clrMapOvr>
  <p:transition advTm="7243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bldLvl="0" animBg="1"/>
      <p:bldP spid="20" grpId="0" animBg="1"/>
      <p:bldP spid="21" grpId="1" animBg="1"/>
      <p:bldP spid="20" grpId="1" animBg="1"/>
      <p:bldP spid="15" grpId="0" bldLvl="0" animBg="1"/>
      <p:bldP spid="15" grpId="1" animBg="1"/>
      <p:bldP spid="13" grpId="0"/>
      <p:bldP spid="13" grpId="1"/>
      <p:bldP spid="12" grpId="0"/>
      <p:bldP spid="12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直接连接符 7"/>
          <p:cNvCxnSpPr/>
          <p:nvPr/>
        </p:nvCxnSpPr>
        <p:spPr>
          <a:xfrm>
            <a:off x="593480" y="1495425"/>
            <a:ext cx="5545016" cy="0"/>
          </a:xfrm>
          <a:prstGeom prst="line">
            <a:avLst/>
          </a:prstGeom>
          <a:ln w="57150">
            <a:solidFill>
              <a:srgbClr val="00009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文本框 8"/>
          <p:cNvSpPr txBox="1"/>
          <p:nvPr/>
        </p:nvSpPr>
        <p:spPr>
          <a:xfrm>
            <a:off x="2345055" y="3508375"/>
            <a:ext cx="428625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3600" b="1" dirty="0">
                <a:solidFill>
                  <a:srgbClr val="000090"/>
                </a:solidFill>
                <a:latin typeface="Times New Roman" panose="02020603050405020304" charset="0"/>
                <a:ea typeface="方正黑体_GBK" panose="03000509000000000000" charset="-122"/>
                <a:cs typeface="Times New Roman" panose="02020603050405020304" charset="0"/>
                <a:sym typeface="+mn-ea"/>
              </a:rPr>
              <a:t>Arithmetic Designs</a:t>
            </a:r>
            <a:endParaRPr lang="en-US" altLang="zh-CN" sz="3600" b="1" dirty="0">
              <a:solidFill>
                <a:srgbClr val="000090"/>
              </a:solidFill>
              <a:latin typeface="Times New Roman" panose="02020603050405020304" charset="0"/>
              <a:ea typeface="方正黑体_GBK" panose="03000509000000000000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16" name="文本框 7"/>
          <p:cNvSpPr txBox="1"/>
          <p:nvPr/>
        </p:nvSpPr>
        <p:spPr>
          <a:xfrm>
            <a:off x="7589520" y="2238375"/>
            <a:ext cx="353377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3600" b="1" dirty="0">
                <a:solidFill>
                  <a:srgbClr val="000090"/>
                </a:solidFill>
                <a:latin typeface="Times New Roman" panose="02020603050405020304" charset="0"/>
                <a:ea typeface="方正黑体_GBK" panose="03000509000000000000" charset="-122"/>
                <a:cs typeface="Times New Roman" panose="02020603050405020304" charset="0"/>
                <a:sym typeface="+mn-ea"/>
              </a:rPr>
              <a:t>Preliminaries</a:t>
            </a:r>
            <a:endParaRPr lang="en-US" altLang="zh-CN" sz="3600" b="1" dirty="0">
              <a:solidFill>
                <a:srgbClr val="000090"/>
              </a:solidFill>
              <a:latin typeface="Times New Roman" panose="02020603050405020304" charset="0"/>
              <a:ea typeface="方正黑体_GBK" panose="03000509000000000000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20" name="文本框 6"/>
          <p:cNvSpPr txBox="1"/>
          <p:nvPr/>
        </p:nvSpPr>
        <p:spPr>
          <a:xfrm>
            <a:off x="7579995" y="3491230"/>
            <a:ext cx="543433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3600" b="1" dirty="0">
                <a:solidFill>
                  <a:srgbClr val="000090"/>
                </a:solidFill>
                <a:latin typeface="Times New Roman" panose="02020603050405020304" charset="0"/>
                <a:ea typeface="方正黑体_GBK" panose="03000509000000000000" charset="-122"/>
                <a:cs typeface="Times New Roman" panose="02020603050405020304" charset="0"/>
                <a:sym typeface="+mn-ea"/>
              </a:rPr>
              <a:t>Hardware </a:t>
            </a:r>
            <a:r>
              <a:rPr lang="en-US" altLang="zh-CN" sz="3600" b="1" dirty="0">
                <a:solidFill>
                  <a:srgbClr val="000090"/>
                </a:solidFill>
                <a:latin typeface="Times New Roman" panose="02020603050405020304" charset="0"/>
                <a:ea typeface="方正黑体_GBK" panose="03000509000000000000" charset="-122"/>
                <a:cs typeface="Times New Roman" panose="02020603050405020304" charset="0"/>
                <a:sym typeface="+mn-ea"/>
              </a:rPr>
              <a:t>Validation</a:t>
            </a:r>
            <a:endParaRPr lang="en-US" altLang="zh-CN" sz="3600" b="1" dirty="0">
              <a:solidFill>
                <a:srgbClr val="000090"/>
              </a:solidFill>
              <a:latin typeface="Times New Roman" panose="02020603050405020304" charset="0"/>
              <a:ea typeface="方正黑体_GBK" panose="03000509000000000000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22" name="文本框 9"/>
          <p:cNvSpPr>
            <a:spLocks noChangeArrowheads="1"/>
          </p:cNvSpPr>
          <p:nvPr/>
        </p:nvSpPr>
        <p:spPr bwMode="auto">
          <a:xfrm>
            <a:off x="153035" y="429895"/>
            <a:ext cx="3815080" cy="10147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Times New Roman" panose="02020603050405020304" charset="0"/>
                <a:ea typeface="方正黑体_GBK" panose="03000509000000000000" charset="-122"/>
                <a:cs typeface="Times New Roman" panose="02020603050405020304" charset="0"/>
                <a:sym typeface="思源宋体" panose="02020400000000000000" pitchFamily="18" charset="-122"/>
              </a:rPr>
              <a:t>Content</a:t>
            </a:r>
            <a:endParaRPr kumimoji="0" lang="en-US" altLang="zh-CN" sz="6000" b="1" i="0" u="none" strike="noStrike" kern="1200" cap="none" spc="0" normalizeH="0" baseline="0" noProof="0" dirty="0">
              <a:ln>
                <a:noFill/>
              </a:ln>
              <a:solidFill>
                <a:srgbClr val="000090"/>
              </a:solidFill>
              <a:effectLst/>
              <a:uLnTx/>
              <a:uFillTx/>
              <a:latin typeface="Times New Roman" panose="02020603050405020304" charset="0"/>
              <a:ea typeface="方正黑体_GBK" panose="03000509000000000000" charset="-122"/>
              <a:cs typeface="Times New Roman" panose="02020603050405020304" charset="0"/>
              <a:sym typeface="思源宋体" panose="02020400000000000000" pitchFamily="18" charset="-122"/>
            </a:endParaRPr>
          </a:p>
        </p:txBody>
      </p:sp>
      <p:sp>
        <p:nvSpPr>
          <p:cNvPr id="24" name="文本框 5"/>
          <p:cNvSpPr txBox="1">
            <a:spLocks noChangeArrowheads="1"/>
          </p:cNvSpPr>
          <p:nvPr/>
        </p:nvSpPr>
        <p:spPr bwMode="auto">
          <a:xfrm>
            <a:off x="1320922" y="2053507"/>
            <a:ext cx="1163320" cy="1014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SimSun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SimSun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SimSun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SimSun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SimSun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SimSun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SimSun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SimSun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SimSun" pitchFamily="2" charset="-122"/>
              </a:defRPr>
            </a:lvl9pPr>
          </a:lstStyle>
          <a:p>
            <a:pPr marL="0"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Times New Roman" panose="02020603050405020304" charset="0"/>
                <a:ea typeface="方正黑体_GBK" panose="03000509000000000000" charset="-122"/>
                <a:cs typeface="Times New Roman" panose="02020603050405020304" charset="0"/>
                <a:sym typeface="思源宋体" panose="02020400000000000000" pitchFamily="18" charset="-122"/>
              </a:rPr>
              <a:t>01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rgbClr val="000090"/>
              </a:solidFill>
              <a:effectLst/>
              <a:uLnTx/>
              <a:uFillTx/>
              <a:latin typeface="Times New Roman" panose="02020603050405020304" charset="0"/>
              <a:ea typeface="方正黑体_GBK" panose="03000509000000000000" charset="-122"/>
              <a:cs typeface="Times New Roman" panose="02020603050405020304" charset="0"/>
              <a:sym typeface="思源宋体" panose="02020400000000000000" pitchFamily="18" charset="-122"/>
            </a:endParaRPr>
          </a:p>
        </p:txBody>
      </p:sp>
      <p:sp>
        <p:nvSpPr>
          <p:cNvPr id="28" name="文本框 4"/>
          <p:cNvSpPr txBox="1"/>
          <p:nvPr/>
        </p:nvSpPr>
        <p:spPr>
          <a:xfrm>
            <a:off x="2345055" y="2245995"/>
            <a:ext cx="2676525" cy="6800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3600" b="1" dirty="0">
                <a:solidFill>
                  <a:srgbClr val="000090"/>
                </a:solidFill>
                <a:latin typeface="Times New Roman" panose="02020603050405020304" charset="0"/>
                <a:ea typeface="方正黑体_GBK" panose="03000509000000000000" charset="-122"/>
                <a:cs typeface="Times New Roman" panose="02020603050405020304" charset="0"/>
                <a:sym typeface="+mn-ea"/>
              </a:rPr>
              <a:t>Background</a:t>
            </a:r>
            <a:endParaRPr kumimoji="0" lang="en-US" altLang="zh-CN" sz="3600" b="1" i="0" u="none" strike="noStrike" kern="1200" cap="none" spc="0" normalizeH="0" baseline="0" dirty="0">
              <a:solidFill>
                <a:srgbClr val="000090"/>
              </a:solidFill>
              <a:latin typeface="Times New Roman" panose="02020603050405020304" charset="0"/>
              <a:ea typeface="方正黑体_GBK" panose="03000509000000000000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30" name="文本框 3"/>
          <p:cNvSpPr txBox="1">
            <a:spLocks noChangeArrowheads="1"/>
          </p:cNvSpPr>
          <p:nvPr/>
        </p:nvSpPr>
        <p:spPr bwMode="auto">
          <a:xfrm>
            <a:off x="6426350" y="2024932"/>
            <a:ext cx="1163320" cy="1014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SimSun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SimSun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SimSun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SimSun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SimSun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SimSun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SimSun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SimSun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SimSun" pitchFamily="2" charset="-122"/>
              </a:defRPr>
            </a:lvl9pPr>
          </a:lstStyle>
          <a:p>
            <a:pPr marL="0"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Times New Roman" panose="02020603050405020304" charset="0"/>
                <a:ea typeface="方正黑体_GBK" panose="03000509000000000000" charset="-122"/>
                <a:cs typeface="Times New Roman" panose="02020603050405020304" charset="0"/>
                <a:sym typeface="思源宋体" panose="02020400000000000000" pitchFamily="18" charset="-122"/>
              </a:rPr>
              <a:t>02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rgbClr val="000090"/>
              </a:solidFill>
              <a:effectLst/>
              <a:uLnTx/>
              <a:uFillTx/>
              <a:latin typeface="Times New Roman" panose="02020603050405020304" charset="0"/>
              <a:ea typeface="方正黑体_GBK" panose="03000509000000000000" charset="-122"/>
              <a:cs typeface="Times New Roman" panose="02020603050405020304" charset="0"/>
              <a:sym typeface="思源宋体" panose="02020400000000000000" pitchFamily="18" charset="-122"/>
            </a:endParaRPr>
          </a:p>
        </p:txBody>
      </p:sp>
      <p:sp>
        <p:nvSpPr>
          <p:cNvPr id="32" name="文本框 2"/>
          <p:cNvSpPr txBox="1">
            <a:spLocks noChangeArrowheads="1"/>
          </p:cNvSpPr>
          <p:nvPr/>
        </p:nvSpPr>
        <p:spPr bwMode="auto">
          <a:xfrm>
            <a:off x="1320922" y="3280962"/>
            <a:ext cx="1163320" cy="1014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SimSun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SimSun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SimSun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SimSun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SimSun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SimSun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SimSun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SimSun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SimSun" pitchFamily="2" charset="-122"/>
              </a:defRPr>
            </a:lvl9pPr>
          </a:lstStyle>
          <a:p>
            <a:pPr marL="0"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Times New Roman" panose="02020603050405020304" charset="0"/>
                <a:ea typeface="方正黑体_GBK" panose="03000509000000000000" charset="-122"/>
                <a:cs typeface="Times New Roman" panose="02020603050405020304" charset="0"/>
                <a:sym typeface="思源宋体" panose="02020400000000000000" pitchFamily="18" charset="-122"/>
              </a:rPr>
              <a:t>03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rgbClr val="000090"/>
              </a:solidFill>
              <a:effectLst/>
              <a:uLnTx/>
              <a:uFillTx/>
              <a:latin typeface="Times New Roman" panose="02020603050405020304" charset="0"/>
              <a:ea typeface="方正黑体_GBK" panose="03000509000000000000" charset="-122"/>
              <a:cs typeface="Times New Roman" panose="02020603050405020304" charset="0"/>
              <a:sym typeface="思源宋体" panose="02020400000000000000" pitchFamily="18" charset="-122"/>
            </a:endParaRPr>
          </a:p>
        </p:txBody>
      </p:sp>
      <p:sp>
        <p:nvSpPr>
          <p:cNvPr id="34" name="文本框 1"/>
          <p:cNvSpPr txBox="1">
            <a:spLocks noChangeArrowheads="1"/>
          </p:cNvSpPr>
          <p:nvPr/>
        </p:nvSpPr>
        <p:spPr bwMode="auto">
          <a:xfrm>
            <a:off x="6426350" y="3252387"/>
            <a:ext cx="1163320" cy="1014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SimSun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SimSun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SimSun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SimSun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SimSun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SimSun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SimSun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SimSun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SimSun" pitchFamily="2" charset="-122"/>
              </a:defRPr>
            </a:lvl9pPr>
          </a:lstStyle>
          <a:p>
            <a:pPr marL="0"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Times New Roman" panose="02020603050405020304" charset="0"/>
                <a:ea typeface="方正黑体_GBK" panose="03000509000000000000" charset="-122"/>
                <a:cs typeface="Times New Roman" panose="02020603050405020304" charset="0"/>
                <a:sym typeface="思源宋体" panose="02020400000000000000" pitchFamily="18" charset="-122"/>
              </a:rPr>
              <a:t>04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rgbClr val="000090"/>
              </a:solidFill>
              <a:effectLst/>
              <a:uLnTx/>
              <a:uFillTx/>
              <a:latin typeface="Times New Roman" panose="02020603050405020304" charset="0"/>
              <a:ea typeface="方正黑体_GBK" panose="03000509000000000000" charset="-122"/>
              <a:cs typeface="Times New Roman" panose="02020603050405020304" charset="0"/>
              <a:sym typeface="思源宋体" panose="02020400000000000000" pitchFamily="18" charset="-122"/>
            </a:endParaRPr>
          </a:p>
        </p:txBody>
      </p:sp>
      <p:sp>
        <p:nvSpPr>
          <p:cNvPr id="4" name="文本框 8"/>
          <p:cNvSpPr txBox="1"/>
          <p:nvPr/>
        </p:nvSpPr>
        <p:spPr>
          <a:xfrm>
            <a:off x="2345055" y="4735830"/>
            <a:ext cx="337629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3600" b="1" dirty="0">
                <a:solidFill>
                  <a:srgbClr val="000090"/>
                </a:solidFill>
                <a:latin typeface="Times New Roman" panose="02020603050405020304" charset="0"/>
                <a:ea typeface="方正黑体_GBK" panose="03000509000000000000" charset="-122"/>
                <a:cs typeface="Times New Roman" panose="02020603050405020304" charset="0"/>
                <a:sym typeface="+mn-ea"/>
              </a:rPr>
              <a:t>Applications</a:t>
            </a:r>
            <a:endParaRPr lang="en-US" altLang="zh-CN" sz="3600" b="1" dirty="0">
              <a:solidFill>
                <a:srgbClr val="000090"/>
              </a:solidFill>
              <a:latin typeface="Times New Roman" panose="02020603050405020304" charset="0"/>
              <a:ea typeface="方正黑体_GBK" panose="03000509000000000000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6" name="文本框 6"/>
          <p:cNvSpPr txBox="1"/>
          <p:nvPr/>
        </p:nvSpPr>
        <p:spPr>
          <a:xfrm>
            <a:off x="7579948" y="4718886"/>
            <a:ext cx="236791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3600" b="1" dirty="0">
                <a:solidFill>
                  <a:srgbClr val="000090"/>
                </a:solidFill>
                <a:latin typeface="Times New Roman" panose="02020603050405020304" charset="0"/>
                <a:ea typeface="方正黑体_GBK" panose="03000509000000000000" charset="-122"/>
                <a:cs typeface="Times New Roman" panose="02020603050405020304" charset="0"/>
                <a:sym typeface="+mn-ea"/>
              </a:rPr>
              <a:t>Conclusion</a:t>
            </a:r>
            <a:endParaRPr kumimoji="0" lang="en-US" altLang="zh-CN" sz="3600" b="1" i="0" u="none" strike="noStrike" kern="1200" cap="none" spc="0" normalizeH="0" baseline="0" dirty="0">
              <a:solidFill>
                <a:srgbClr val="000090"/>
              </a:solidFill>
              <a:latin typeface="Times New Roman" panose="02020603050405020304" charset="0"/>
              <a:ea typeface="方正黑体_GBK" panose="03000509000000000000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7" name="文本框 2"/>
          <p:cNvSpPr txBox="1">
            <a:spLocks noChangeArrowheads="1"/>
          </p:cNvSpPr>
          <p:nvPr/>
        </p:nvSpPr>
        <p:spPr bwMode="auto">
          <a:xfrm>
            <a:off x="1320922" y="4508417"/>
            <a:ext cx="1163320" cy="1014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SimSun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SimSun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SimSun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SimSun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SimSun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SimSun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SimSun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SimSun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SimSun" pitchFamily="2" charset="-122"/>
              </a:defRPr>
            </a:lvl9pPr>
          </a:lstStyle>
          <a:p>
            <a:pPr marL="0"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Times New Roman" panose="02020603050405020304" charset="0"/>
                <a:ea typeface="方正黑体_GBK" panose="03000509000000000000" charset="-122"/>
                <a:cs typeface="Times New Roman" panose="02020603050405020304" charset="0"/>
                <a:sym typeface="思源宋体" panose="02020400000000000000" pitchFamily="18" charset="-122"/>
              </a:rPr>
              <a:t>05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rgbClr val="000090"/>
              </a:solidFill>
              <a:effectLst/>
              <a:uLnTx/>
              <a:uFillTx/>
              <a:latin typeface="Times New Roman" panose="02020603050405020304" charset="0"/>
              <a:ea typeface="方正黑体_GBK" panose="03000509000000000000" charset="-122"/>
              <a:cs typeface="Times New Roman" panose="02020603050405020304" charset="0"/>
              <a:sym typeface="思源宋体" panose="02020400000000000000" pitchFamily="18" charset="-122"/>
            </a:endParaRPr>
          </a:p>
        </p:txBody>
      </p:sp>
      <p:sp>
        <p:nvSpPr>
          <p:cNvPr id="9" name="文本框 1"/>
          <p:cNvSpPr txBox="1">
            <a:spLocks noChangeArrowheads="1"/>
          </p:cNvSpPr>
          <p:nvPr/>
        </p:nvSpPr>
        <p:spPr bwMode="auto">
          <a:xfrm>
            <a:off x="6426350" y="4479842"/>
            <a:ext cx="1163320" cy="1014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SimSun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SimSun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SimSun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SimSun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SimSun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SimSun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SimSun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SimSun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SimSun" pitchFamily="2" charset="-122"/>
              </a:defRPr>
            </a:lvl9pPr>
          </a:lstStyle>
          <a:p>
            <a:pPr marL="0"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Times New Roman" panose="02020603050405020304" charset="0"/>
                <a:ea typeface="方正黑体_GBK" panose="03000509000000000000" charset="-122"/>
                <a:cs typeface="Times New Roman" panose="02020603050405020304" charset="0"/>
                <a:sym typeface="思源宋体" panose="02020400000000000000" pitchFamily="18" charset="-122"/>
              </a:rPr>
              <a:t>06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rgbClr val="000090"/>
              </a:solidFill>
              <a:effectLst/>
              <a:uLnTx/>
              <a:uFillTx/>
              <a:latin typeface="Times New Roman" panose="02020603050405020304" charset="0"/>
              <a:ea typeface="方正黑体_GBK" panose="03000509000000000000" charset="-122"/>
              <a:cs typeface="Times New Roman" panose="02020603050405020304" charset="0"/>
              <a:sym typeface="思源宋体" panose="02020400000000000000" pitchFamily="18" charset="-122"/>
            </a:endParaRPr>
          </a:p>
        </p:txBody>
      </p:sp>
    </p:spTree>
  </p:cSld>
  <p:clrMapOvr>
    <a:masterClrMapping/>
  </p:clrMapOvr>
  <p:transition advTm="8989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524510" y="196850"/>
            <a:ext cx="5213985" cy="10763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sz="3200" b="1">
                <a:solidFill>
                  <a:srgbClr val="7030A0"/>
                </a:solidFill>
                <a:latin typeface="Times New Roman Bold" panose="02020603050405020304" charset="0"/>
                <a:cs typeface="Times New Roman Bold" panose="02020603050405020304" charset="0"/>
              </a:rPr>
              <a:t>Modular Arithmetic (MOD)</a:t>
            </a:r>
            <a:endParaRPr lang="en-US" sz="3200" b="1">
              <a:solidFill>
                <a:srgbClr val="7030A0"/>
              </a:solidFill>
              <a:latin typeface="Times New Roman Bold" panose="02020603050405020304" charset="0"/>
              <a:cs typeface="Times New Roman Bold" panose="02020603050405020304" charset="0"/>
            </a:endParaRPr>
          </a:p>
          <a:p>
            <a:r>
              <a:rPr lang="en-US" sz="3200" b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 Bold" panose="02020603050405020304" charset="0"/>
                <a:cs typeface="Times New Roman Bold" panose="02020603050405020304" charset="0"/>
                <a:sym typeface="+mn-ea"/>
              </a:rPr>
              <a:t>Modular Addition</a:t>
            </a:r>
            <a:endParaRPr lang="en-US" sz="3200" b="1">
              <a:solidFill>
                <a:schemeClr val="tx1">
                  <a:lumMod val="50000"/>
                  <a:lumOff val="50000"/>
                </a:schemeClr>
              </a:solidFill>
              <a:latin typeface="Times New Roman Bold" panose="02020603050405020304" charset="0"/>
              <a:cs typeface="Times New Roman Bold" panose="02020603050405020304" charset="0"/>
              <a:sym typeface="+mn-ea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6531872" y="1384998"/>
            <a:ext cx="4961628" cy="2087880"/>
            <a:chOff x="954088" y="1638300"/>
            <a:chExt cx="5256212" cy="2146300"/>
          </a:xfrm>
        </p:grpSpPr>
        <p:sp>
          <p:nvSpPr>
            <p:cNvPr id="2" name="矩形: 圆角 14"/>
            <p:cNvSpPr/>
            <p:nvPr/>
          </p:nvSpPr>
          <p:spPr>
            <a:xfrm>
              <a:off x="954088" y="1638300"/>
              <a:ext cx="5256212" cy="2146300"/>
            </a:xfrm>
            <a:prstGeom prst="roundRect">
              <a:avLst>
                <a:gd name="adj" fmla="val 7200"/>
              </a:avLst>
            </a:prstGeom>
            <a:solidFill>
              <a:schemeClr val="bg1">
                <a:lumMod val="50000"/>
              </a:schemeClr>
            </a:solidFill>
            <a:ln w="285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0" name="矩形: 圆角 15"/>
            <p:cNvSpPr/>
            <p:nvPr/>
          </p:nvSpPr>
          <p:spPr>
            <a:xfrm>
              <a:off x="954088" y="1638300"/>
              <a:ext cx="5141912" cy="2146300"/>
            </a:xfrm>
            <a:prstGeom prst="roundRect">
              <a:avLst>
                <a:gd name="adj" fmla="val 7200"/>
              </a:avLst>
            </a:prstGeom>
            <a:solidFill>
              <a:schemeClr val="bg1"/>
            </a:solidFill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sp>
        <p:nvSpPr>
          <p:cNvPr id="9" name="矩形: 圆角 8"/>
          <p:cNvSpPr/>
          <p:nvPr/>
        </p:nvSpPr>
        <p:spPr>
          <a:xfrm>
            <a:off x="947682" y="1384935"/>
            <a:ext cx="4961628" cy="2087880"/>
          </a:xfrm>
          <a:prstGeom prst="roundRect">
            <a:avLst>
              <a:gd name="adj" fmla="val 7200"/>
            </a:avLst>
          </a:prstGeom>
          <a:solidFill>
            <a:srgbClr val="A12423"/>
          </a:solidFill>
          <a:ln w="28575">
            <a:solidFill>
              <a:srgbClr val="A1242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矩形: 圆角 7"/>
          <p:cNvSpPr/>
          <p:nvPr/>
        </p:nvSpPr>
        <p:spPr>
          <a:xfrm>
            <a:off x="947682" y="1384935"/>
            <a:ext cx="4853734" cy="2087880"/>
          </a:xfrm>
          <a:prstGeom prst="roundRect">
            <a:avLst>
              <a:gd name="adj" fmla="val 7200"/>
            </a:avLst>
          </a:prstGeom>
          <a:solidFill>
            <a:schemeClr val="bg1"/>
          </a:solidFill>
          <a:ln w="12700">
            <a:solidFill>
              <a:srgbClr val="A1242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14" name="组合 13"/>
          <p:cNvGrpSpPr/>
          <p:nvPr/>
        </p:nvGrpSpPr>
        <p:grpSpPr>
          <a:xfrm>
            <a:off x="947682" y="3780853"/>
            <a:ext cx="4961628" cy="2087880"/>
            <a:chOff x="954088" y="1638300"/>
            <a:chExt cx="5256212" cy="2146300"/>
          </a:xfrm>
        </p:grpSpPr>
        <p:sp>
          <p:nvSpPr>
            <p:cNvPr id="15" name="矩形: 圆角 14"/>
            <p:cNvSpPr/>
            <p:nvPr/>
          </p:nvSpPr>
          <p:spPr>
            <a:xfrm>
              <a:off x="954088" y="1638300"/>
              <a:ext cx="5256212" cy="2146300"/>
            </a:xfrm>
            <a:prstGeom prst="roundRect">
              <a:avLst>
                <a:gd name="adj" fmla="val 7200"/>
              </a:avLst>
            </a:prstGeom>
            <a:solidFill>
              <a:schemeClr val="bg1">
                <a:lumMod val="50000"/>
              </a:schemeClr>
            </a:solidFill>
            <a:ln w="285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6" name="矩形: 圆角 15"/>
            <p:cNvSpPr/>
            <p:nvPr/>
          </p:nvSpPr>
          <p:spPr>
            <a:xfrm>
              <a:off x="954088" y="1638300"/>
              <a:ext cx="5141912" cy="2146300"/>
            </a:xfrm>
            <a:prstGeom prst="roundRect">
              <a:avLst>
                <a:gd name="adj" fmla="val 7200"/>
              </a:avLst>
            </a:prstGeom>
            <a:solidFill>
              <a:schemeClr val="bg1"/>
            </a:solidFill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sp>
        <p:nvSpPr>
          <p:cNvPr id="21" name="文本框 20"/>
          <p:cNvSpPr txBox="1"/>
          <p:nvPr/>
        </p:nvSpPr>
        <p:spPr>
          <a:xfrm>
            <a:off x="1081942" y="1457046"/>
            <a:ext cx="37134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zh-CN" altLang="en-US" dirty="0">
                <a:solidFill>
                  <a:srgbClr val="C00000"/>
                </a:solidFill>
                <a:latin typeface="Times New Roman Regular" panose="02020603050405020304" charset="0"/>
                <a:ea typeface="+mj-ea"/>
                <a:cs typeface="Times New Roman Regular" panose="02020603050405020304" charset="0"/>
              </a:rPr>
              <a:t>VBE Modular Addition Framework</a:t>
            </a:r>
            <a:r>
              <a:rPr lang="en-US" altLang="zh-CN" baseline="30000" dirty="0">
                <a:solidFill>
                  <a:srgbClr val="C00000"/>
                </a:solidFill>
                <a:latin typeface="Times New Roman Regular" panose="02020603050405020304" charset="0"/>
                <a:ea typeface="+mj-ea"/>
                <a:cs typeface="Times New Roman Regular" panose="02020603050405020304" charset="0"/>
              </a:rPr>
              <a:t>[25]</a:t>
            </a:r>
            <a:endParaRPr lang="en-US" altLang="zh-CN" baseline="30000" dirty="0">
              <a:solidFill>
                <a:srgbClr val="C00000"/>
              </a:solidFill>
              <a:latin typeface="Times New Roman Regular" panose="02020603050405020304" charset="0"/>
              <a:ea typeface="+mj-ea"/>
              <a:cs typeface="Times New Roman Regular" panose="02020603050405020304" charset="0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6639144" y="1457046"/>
            <a:ext cx="41198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zh-CN" altLang="en-US" sz="1800" dirty="0">
                <a:solidFill>
                  <a:schemeClr val="tx1"/>
                </a:solidFill>
                <a:latin typeface="Times New Roman Regular" panose="02020603050405020304" charset="0"/>
                <a:ea typeface="+mj-ea"/>
                <a:cs typeface="Times New Roman Regular" panose="02020603050405020304" charset="0"/>
              </a:rPr>
              <a:t>Beckman Modular Addition Framework</a:t>
            </a:r>
            <a:r>
              <a:rPr lang="en-US" altLang="zh-CN" sz="1800" baseline="30000" dirty="0">
                <a:solidFill>
                  <a:schemeClr val="tx1"/>
                </a:solidFill>
                <a:latin typeface="Times New Roman Regular" panose="02020603050405020304" charset="0"/>
                <a:ea typeface="+mj-ea"/>
                <a:cs typeface="Times New Roman Regular" panose="02020603050405020304" charset="0"/>
              </a:rPr>
              <a:t>[26]</a:t>
            </a:r>
            <a:endParaRPr lang="en-US" altLang="zh-CN" sz="1800" baseline="30000" dirty="0">
              <a:solidFill>
                <a:schemeClr val="tx1"/>
              </a:solidFill>
              <a:latin typeface="Times New Roman Regular" panose="02020603050405020304" charset="0"/>
              <a:ea typeface="+mj-ea"/>
              <a:cs typeface="Times New Roman Regular" panose="02020603050405020304" charset="0"/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1081942" y="3780940"/>
            <a:ext cx="424053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zh-CN" altLang="en-US" sz="1800" dirty="0">
                <a:solidFill>
                  <a:schemeClr val="tx1"/>
                </a:solidFill>
                <a:latin typeface="Times New Roman Regular" panose="02020603050405020304" charset="0"/>
                <a:ea typeface="+mj-ea"/>
                <a:cs typeface="Times New Roman Regular" panose="02020603050405020304" charset="0"/>
              </a:rPr>
              <a:t>Van Meter Modular Addition Framework</a:t>
            </a:r>
            <a:r>
              <a:rPr lang="en-US" altLang="zh-CN" sz="1800" baseline="30000" dirty="0">
                <a:solidFill>
                  <a:schemeClr val="tx1"/>
                </a:solidFill>
                <a:latin typeface="Times New Roman Regular" panose="02020603050405020304" charset="0"/>
                <a:ea typeface="+mj-ea"/>
                <a:cs typeface="Times New Roman Regular" panose="02020603050405020304" charset="0"/>
              </a:rPr>
              <a:t>[27]</a:t>
            </a:r>
            <a:endParaRPr lang="en-US" altLang="zh-CN" sz="1800" baseline="30000" dirty="0">
              <a:solidFill>
                <a:schemeClr val="tx1"/>
              </a:solidFill>
              <a:latin typeface="Times New Roman Regular" panose="02020603050405020304" charset="0"/>
              <a:ea typeface="+mj-ea"/>
              <a:cs typeface="Times New Roman Regular" panose="02020603050405020304" charset="0"/>
            </a:endParaRPr>
          </a:p>
        </p:txBody>
      </p:sp>
      <p:sp>
        <p:nvSpPr>
          <p:cNvPr id="17" name="矩形: 圆角 8"/>
          <p:cNvSpPr/>
          <p:nvPr/>
        </p:nvSpPr>
        <p:spPr>
          <a:xfrm>
            <a:off x="6531872" y="3780790"/>
            <a:ext cx="4961628" cy="2087880"/>
          </a:xfrm>
          <a:prstGeom prst="roundRect">
            <a:avLst>
              <a:gd name="adj" fmla="val 7200"/>
            </a:avLst>
          </a:prstGeom>
          <a:solidFill>
            <a:srgbClr val="A12423"/>
          </a:solidFill>
          <a:ln w="28575">
            <a:solidFill>
              <a:srgbClr val="A1242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2" name="矩形: 圆角 7"/>
          <p:cNvSpPr/>
          <p:nvPr/>
        </p:nvSpPr>
        <p:spPr>
          <a:xfrm>
            <a:off x="6531872" y="3780790"/>
            <a:ext cx="4853734" cy="2087880"/>
          </a:xfrm>
          <a:prstGeom prst="roundRect">
            <a:avLst>
              <a:gd name="adj" fmla="val 7200"/>
            </a:avLst>
          </a:prstGeom>
          <a:solidFill>
            <a:schemeClr val="bg1"/>
          </a:solidFill>
          <a:ln w="12700">
            <a:solidFill>
              <a:srgbClr val="A1242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9" name="文本框 28"/>
          <p:cNvSpPr txBox="1"/>
          <p:nvPr/>
        </p:nvSpPr>
        <p:spPr>
          <a:xfrm>
            <a:off x="6684547" y="3923386"/>
            <a:ext cx="45643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zh-CN" altLang="en-US" sz="1800" dirty="0">
                <a:solidFill>
                  <a:srgbClr val="C00000"/>
                </a:solidFill>
                <a:latin typeface="Times New Roman Regular" panose="02020603050405020304" charset="0"/>
                <a:ea typeface="+mj-ea"/>
                <a:cs typeface="Times New Roman Regular" panose="02020603050405020304" charset="0"/>
              </a:rPr>
              <a:t>Rines-Chuang Modular Addition Framework</a:t>
            </a:r>
            <a:r>
              <a:rPr lang="en-US" altLang="zh-CN" sz="1800" baseline="30000" dirty="0">
                <a:solidFill>
                  <a:srgbClr val="C00000"/>
                </a:solidFill>
                <a:latin typeface="Times New Roman Regular" panose="02020603050405020304" charset="0"/>
                <a:ea typeface="+mj-ea"/>
                <a:cs typeface="Times New Roman Regular" panose="02020603050405020304" charset="0"/>
              </a:rPr>
              <a:t>[28]</a:t>
            </a:r>
            <a:endParaRPr lang="en-US" altLang="zh-CN" sz="1800" baseline="30000" dirty="0">
              <a:solidFill>
                <a:srgbClr val="C00000"/>
              </a:solidFill>
              <a:latin typeface="Times New Roman Regular" panose="02020603050405020304" charset="0"/>
              <a:ea typeface="+mj-ea"/>
              <a:cs typeface="Times New Roman Regular" panose="02020603050405020304" charset="0"/>
            </a:endParaRPr>
          </a:p>
        </p:txBody>
      </p:sp>
      <p:pic>
        <p:nvPicPr>
          <p:cNvPr id="30" name="图片 29"/>
          <p:cNvPicPr>
            <a:picLocks noChangeAspect="1"/>
          </p:cNvPicPr>
          <p:nvPr/>
        </p:nvPicPr>
        <p:blipFill>
          <a:blip r:embed="rId1"/>
          <a:srcRect b="23864"/>
          <a:stretch>
            <a:fillRect/>
          </a:stretch>
        </p:blipFill>
        <p:spPr>
          <a:xfrm>
            <a:off x="979805" y="1934210"/>
            <a:ext cx="4758690" cy="1005205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2"/>
          <a:srcRect b="23276"/>
          <a:stretch>
            <a:fillRect/>
          </a:stretch>
        </p:blipFill>
        <p:spPr>
          <a:xfrm>
            <a:off x="6684645" y="1852295"/>
            <a:ext cx="4547870" cy="1460500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>
          <a:blip r:embed="rId3"/>
          <a:srcRect l="3613" r="1219" b="22939"/>
          <a:stretch>
            <a:fillRect/>
          </a:stretch>
        </p:blipFill>
        <p:spPr>
          <a:xfrm>
            <a:off x="980440" y="4258945"/>
            <a:ext cx="4760595" cy="1062355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>
          <a:blip r:embed="rId4"/>
          <a:srcRect l="1007" b="30235"/>
          <a:stretch>
            <a:fillRect/>
          </a:stretch>
        </p:blipFill>
        <p:spPr>
          <a:xfrm>
            <a:off x="6580505" y="4291965"/>
            <a:ext cx="4805680" cy="981710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5738495" y="6019800"/>
            <a:ext cx="897890" cy="41402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en-US" sz="2100" b="1" dirty="0">
                <a:latin typeface="Times New Roman Bold" panose="02020603050405020304" charset="0"/>
                <a:cs typeface="Times New Roman Bold" panose="02020603050405020304" charset="0"/>
                <a:sym typeface="+mn-ea"/>
              </a:rPr>
              <a:t>a+b-N</a:t>
            </a:r>
            <a:endParaRPr lang="zh-CN" altLang="en-US" sz="2100"/>
          </a:p>
        </p:txBody>
      </p:sp>
    </p:spTree>
    <p:custDataLst>
      <p:tags r:id="rId5"/>
    </p:custDataLst>
  </p:cSld>
  <p:clrMapOvr>
    <a:masterClrMapping/>
  </p:clrMapOvr>
  <p:transition advTm="5813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/>
        </p:nvSpPr>
        <p:spPr>
          <a:xfrm>
            <a:off x="102870" y="3741420"/>
            <a:ext cx="6287135" cy="26739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342900" indent="-342900" fontAlgn="auto">
              <a:lnSpc>
                <a:spcPct val="200000"/>
              </a:lnSpc>
              <a:buFont typeface="Wingdings" panose="05000000000000000000" charset="0"/>
              <a:buChar char=""/>
            </a:pPr>
            <a:r>
              <a:rPr lang="en-US" altLang="zh-CN" sz="2100" b="1">
                <a:latin typeface="Times New Roman Bold" panose="02020603050405020304" charset="0"/>
                <a:cs typeface="Times New Roman Bold" panose="02020603050405020304" charset="0"/>
                <a:sym typeface="+mn-ea"/>
              </a:rPr>
              <a:t>High-Speed, Low-Cost with Low Latency</a:t>
            </a:r>
            <a:endParaRPr lang="en-US" altLang="zh-CN" sz="2100" b="1">
              <a:latin typeface="Times New Roman Bold" panose="02020603050405020304" charset="0"/>
              <a:cs typeface="Times New Roman Bold" panose="02020603050405020304" charset="0"/>
              <a:sym typeface="+mn-ea"/>
            </a:endParaRPr>
          </a:p>
          <a:p>
            <a:pPr lvl="1" indent="0" fontAlgn="auto">
              <a:lnSpc>
                <a:spcPct val="120000"/>
              </a:lnSpc>
              <a:buFont typeface="Wingdings" panose="05000000000000000000" charset="0"/>
              <a:buNone/>
            </a:pPr>
            <a:r>
              <a:rPr lang="en-US" altLang="zh-CN" sz="2100">
                <a:latin typeface="Times New Roman Regular" panose="02020603050405020304" charset="0"/>
                <a:cs typeface="Times New Roman Regular" panose="02020603050405020304" charset="0"/>
                <a:sym typeface="+mn-ea"/>
              </a:rPr>
              <a:t>Minimizes delay by avoiding the need for immediate carry propagation.</a:t>
            </a:r>
            <a:endParaRPr lang="en-US" altLang="zh-CN" sz="2100">
              <a:latin typeface="Times New Roman Regular" panose="02020603050405020304" charset="0"/>
              <a:cs typeface="Times New Roman Regular" panose="02020603050405020304" charset="0"/>
              <a:sym typeface="+mn-ea"/>
            </a:endParaRPr>
          </a:p>
          <a:p>
            <a:pPr marL="342900" indent="-342900" fontAlgn="auto">
              <a:lnSpc>
                <a:spcPct val="120000"/>
              </a:lnSpc>
              <a:buFont typeface="Wingdings" panose="05000000000000000000" charset="0"/>
              <a:buChar char=""/>
            </a:pPr>
            <a:r>
              <a:rPr lang="en-US" altLang="zh-CN" sz="2100" b="1">
                <a:latin typeface="Times New Roman Bold" panose="02020603050405020304" charset="0"/>
                <a:cs typeface="Times New Roman Bold" panose="02020603050405020304" charset="0"/>
                <a:sym typeface="+mn-ea"/>
              </a:rPr>
              <a:t>Efficient Multi-Operand Addition</a:t>
            </a:r>
            <a:endParaRPr lang="en-US" altLang="zh-CN" sz="2100" b="1">
              <a:latin typeface="Times New Roman Bold" panose="02020603050405020304" charset="0"/>
              <a:cs typeface="Times New Roman Bold" panose="02020603050405020304" charset="0"/>
              <a:sym typeface="+mn-ea"/>
            </a:endParaRPr>
          </a:p>
          <a:p>
            <a:pPr lvl="1" indent="0" fontAlgn="auto">
              <a:lnSpc>
                <a:spcPct val="120000"/>
              </a:lnSpc>
              <a:buFont typeface="Wingdings" panose="05000000000000000000" charset="0"/>
              <a:buNone/>
            </a:pPr>
            <a:r>
              <a:rPr lang="en-US" altLang="zh-CN" sz="2100">
                <a:latin typeface="Times New Roman Regular" panose="02020603050405020304" charset="0"/>
                <a:cs typeface="Times New Roman Regular" panose="02020603050405020304" charset="0"/>
                <a:sym typeface="+mn-ea"/>
              </a:rPr>
              <a:t>Reduces the time required for multi-operand additions.</a:t>
            </a:r>
            <a:endParaRPr lang="en-US" altLang="zh-CN" sz="2100">
              <a:latin typeface="Times New Roman Regular" panose="02020603050405020304" charset="0"/>
              <a:cs typeface="Times New Roman Regular" panose="02020603050405020304" charset="0"/>
              <a:sym typeface="+mn-ea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369469" y="182790"/>
            <a:ext cx="717232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6000">
                <a:gradFill>
                  <a:gsLst>
                    <a:gs pos="0">
                      <a:schemeClr val="accent1">
                        <a:lumMod val="75000"/>
                      </a:schemeClr>
                    </a:gs>
                    <a:gs pos="100000">
                      <a:schemeClr val="accent4">
                        <a:lumMod val="25000"/>
                      </a:schemeClr>
                    </a:gs>
                  </a:gsLst>
                  <a:lin ang="2700000" scaled="1"/>
                </a:gradFill>
                <a:latin typeface="+mj-ea"/>
                <a:ea typeface="+mj-ea"/>
              </a:defRPr>
            </a:lvl1pPr>
          </a:lstStyle>
          <a:p>
            <a:pPr algn="l"/>
            <a:r>
              <a:rPr lang="en-US" altLang="zh-CN" sz="3600" b="1">
                <a:solidFill>
                  <a:schemeClr val="bg1">
                    <a:lumMod val="50000"/>
                  </a:schemeClr>
                </a:solidFill>
                <a:latin typeface="Times New Roman Bold" panose="02020603050405020304" charset="0"/>
                <a:cs typeface="Times New Roman Bold" panose="02020603050405020304" charset="0"/>
              </a:rPr>
              <a:t>Why Use Carry-Save Architecture?</a:t>
            </a:r>
            <a:endParaRPr lang="en-US" altLang="zh-CN" sz="3600" b="1">
              <a:solidFill>
                <a:schemeClr val="bg1">
                  <a:lumMod val="50000"/>
                </a:schemeClr>
              </a:solidFill>
              <a:latin typeface="Times New Roman Bold" panose="02020603050405020304" charset="0"/>
              <a:cs typeface="Times New Roman Bold" panose="02020603050405020304" charset="0"/>
            </a:endParaRPr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>
          <a:blip r:embed="rId1"/>
          <a:srcRect l="16479" r="16426" b="17327"/>
          <a:stretch>
            <a:fillRect/>
          </a:stretch>
        </p:blipFill>
        <p:spPr>
          <a:xfrm>
            <a:off x="219075" y="828040"/>
            <a:ext cx="4076700" cy="2999740"/>
          </a:xfrm>
          <a:prstGeom prst="rect">
            <a:avLst/>
          </a:prstGeom>
        </p:spPr>
      </p:pic>
      <p:cxnSp>
        <p:nvCxnSpPr>
          <p:cNvPr id="13" name="直接连接符 12"/>
          <p:cNvCxnSpPr/>
          <p:nvPr/>
        </p:nvCxnSpPr>
        <p:spPr>
          <a:xfrm>
            <a:off x="5542280" y="1680210"/>
            <a:ext cx="0" cy="3996055"/>
          </a:xfrm>
          <a:prstGeom prst="line">
            <a:avLst/>
          </a:prstGeom>
          <a:ln w="38100">
            <a:solidFill>
              <a:schemeClr val="bg1">
                <a:lumMod val="65000"/>
              </a:schemeClr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rcRect b="13566"/>
          <a:stretch>
            <a:fillRect/>
          </a:stretch>
        </p:blipFill>
        <p:spPr>
          <a:xfrm>
            <a:off x="5691505" y="2033270"/>
            <a:ext cx="6286500" cy="2792095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7508240" y="2742565"/>
            <a:ext cx="455930" cy="1277620"/>
          </a:xfrm>
          <a:prstGeom prst="rect">
            <a:avLst/>
          </a:prstGeom>
          <a:noFill/>
          <a:ln w="28575">
            <a:solidFill>
              <a:srgbClr val="00B050"/>
            </a:solidFill>
          </a:ln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1">
                        <a:tint val="100000"/>
                        <a:shade val="100000"/>
                        <a:satMod val="130000"/>
                      </a:schemeClr>
                    </a:gs>
                    <a:gs pos="100000">
                      <a:schemeClr val="accent1">
                        <a:tint val="50000"/>
                        <a:shade val="100000"/>
                        <a:satMod val="350000"/>
                      </a:schemeClr>
                    </a:gs>
                  </a:gsLst>
                  <a:lin ang="16200000" scaled="0"/>
                </a:gradFill>
              </a14:hiddenFill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p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8441055" y="3865245"/>
            <a:ext cx="455930" cy="701040"/>
          </a:xfrm>
          <a:prstGeom prst="rect">
            <a:avLst/>
          </a:prstGeom>
          <a:noFill/>
          <a:ln w="28575">
            <a:solidFill>
              <a:srgbClr val="00B050"/>
            </a:solidFill>
          </a:ln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1">
                        <a:tint val="100000"/>
                        <a:shade val="100000"/>
                        <a:satMod val="130000"/>
                      </a:schemeClr>
                    </a:gs>
                    <a:gs pos="100000">
                      <a:schemeClr val="accent1">
                        <a:tint val="50000"/>
                        <a:shade val="100000"/>
                        <a:satMod val="350000"/>
                      </a:schemeClr>
                    </a:gs>
                  </a:gsLst>
                  <a:lin ang="16200000" scaled="0"/>
                </a:gradFill>
              </a14:hiddenFill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p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7179945" y="5095875"/>
            <a:ext cx="3007360" cy="41402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sz="2100" b="1">
                <a:solidFill>
                  <a:srgbClr val="00B050"/>
                </a:solidFill>
                <a:latin typeface="Times New Roman Bold" panose="02020603050405020304" charset="0"/>
                <a:cs typeface="Times New Roman Bold" panose="02020603050405020304" charset="0"/>
              </a:rPr>
              <a:t>Based on Addition Block</a:t>
            </a:r>
            <a:endParaRPr lang="en-US" altLang="zh-CN" sz="2100" b="1">
              <a:solidFill>
                <a:srgbClr val="00B050"/>
              </a:solidFill>
              <a:latin typeface="Times New Roman Bold" panose="02020603050405020304" charset="0"/>
              <a:cs typeface="Times New Roman Bold" panose="02020603050405020304" charset="0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5909310" y="1278255"/>
            <a:ext cx="2330450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sz="3200" b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 Bold" panose="02020603050405020304" charset="0"/>
                <a:cs typeface="Times New Roman Bold" panose="02020603050405020304" charset="0"/>
              </a:rPr>
              <a:t>Our </a:t>
            </a:r>
            <a:r>
              <a:rPr lang="en-US" sz="3200" b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 Bold" panose="02020603050405020304" charset="0"/>
                <a:cs typeface="Times New Roman Bold" panose="02020603050405020304" charset="0"/>
              </a:rPr>
              <a:t>Design</a:t>
            </a:r>
            <a:endParaRPr lang="en-US" sz="3200" b="1">
              <a:solidFill>
                <a:schemeClr val="tx1">
                  <a:lumMod val="50000"/>
                  <a:lumOff val="50000"/>
                </a:schemeClr>
              </a:solidFill>
              <a:latin typeface="Times New Roman Bold" panose="02020603050405020304" charset="0"/>
              <a:cs typeface="Times New Roman Bold" panose="02020603050405020304" charset="0"/>
            </a:endParaRPr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70305">
        <p:split orient="vert" dir="in"/>
      </p:transition>
    </mc:Choice>
    <mc:Fallback>
      <p:transition spd="slow" advTm="70305">
        <p:split orient="vert" dir="in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  <p:bldP spid="15" grpId="0"/>
      <p:bldP spid="15" grpId="1"/>
      <p:bldP spid="4" grpId="0" animBg="1"/>
      <p:bldP spid="5" grpId="0" animBg="1"/>
      <p:bldP spid="6" grpId="0"/>
      <p:bldP spid="4" grpId="1" animBg="1"/>
      <p:bldP spid="5" grpId="1" animBg="1"/>
      <p:bldP spid="6" grpId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" name="表格 1"/>
              <p:cNvGraphicFramePr>
                <a:graphicFrameLocks noGrp="1"/>
              </p:cNvGraphicFramePr>
              <p:nvPr/>
            </p:nvGraphicFramePr>
            <p:xfrm>
              <a:off x="669925" y="810260"/>
              <a:ext cx="10930890" cy="3086100"/>
            </p:xfrm>
            <a:graphic>
              <a:graphicData uri="http://schemas.openxmlformats.org/drawingml/2006/table">
                <a:tbl>
                  <a:tblPr firstRow="1" firstCol="1" bandRow="1"/>
                  <a:tblGrid>
                    <a:gridCol w="2407920"/>
                    <a:gridCol w="1024255"/>
                    <a:gridCol w="2425065"/>
                    <a:gridCol w="2287270"/>
                    <a:gridCol w="2786380"/>
                  </a:tblGrid>
                  <a:tr h="566420">
                    <a:tc>
                      <a:txBody>
                        <a:bodyPr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600" b="1">
                              <a:solidFill>
                                <a:srgbClr val="FFFFFF"/>
                              </a:solidFill>
                              <a:effectLst/>
                              <a:latin typeface="Times New Roman Bold" panose="02020603050405020304" charset="0"/>
                              <a:ea typeface="SimSun" pitchFamily="2" charset="-122"/>
                              <a:cs typeface="Times New Roman Bold" panose="02020603050405020304" charset="0"/>
                            </a:rPr>
                            <a:t>Modular Addition Framework</a:t>
                          </a:r>
                          <a:endParaRPr lang="en-US" sz="1600" b="1">
                            <a:solidFill>
                              <a:srgbClr val="FFFFFF"/>
                            </a:solidFill>
                            <a:effectLst/>
                            <a:latin typeface="Times New Roman Bold" panose="02020603050405020304" charset="0"/>
                            <a:ea typeface="SimSun" pitchFamily="2" charset="-122"/>
                            <a:cs typeface="Times New Roman Bold" panose="02020603050405020304" charset="0"/>
                          </a:endParaRPr>
                        </a:p>
                      </a:txBody>
                      <a:tcPr marL="15418" marR="15418" marT="6250" marB="0" anchor="ctr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A00000"/>
                        </a:solidFill>
                      </a:tcPr>
                    </a:tc>
                    <a:tc>
                      <a:txBody>
                        <a:bodyPr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  <a:buNone/>
                          </a:pPr>
                          <a:r>
                            <a:rPr lang="en-US" altLang="en-US" sz="1600" b="1">
                              <a:solidFill>
                                <a:srgbClr val="FFFFFF"/>
                              </a:solidFill>
                              <a:effectLst/>
                              <a:latin typeface="Times New Roman Bold" panose="02020603050405020304" charset="0"/>
                              <a:ea typeface="SimSun" pitchFamily="2" charset="-122"/>
                              <a:cs typeface="Times New Roman Bold" panose="02020603050405020304" charset="0"/>
                            </a:rPr>
                            <a:t>Year</a:t>
                          </a:r>
                          <a:endParaRPr lang="en-US" altLang="en-US" sz="1600" b="1">
                            <a:solidFill>
                              <a:srgbClr val="FFFFFF"/>
                            </a:solidFill>
                            <a:effectLst/>
                            <a:latin typeface="Times New Roman Bold" panose="02020603050405020304" charset="0"/>
                            <a:ea typeface="SimSun" pitchFamily="2" charset="-122"/>
                            <a:cs typeface="Times New Roman Bold" panose="02020603050405020304" charset="0"/>
                          </a:endParaRPr>
                        </a:p>
                      </a:txBody>
                      <a:tcPr marL="15418" marR="15418" marT="6250" marB="0" anchor="ctr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A00000"/>
                        </a:solidFill>
                      </a:tcPr>
                    </a:tc>
                    <a:tc>
                      <a:txBody>
                        <a:bodyPr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</a:pPr>
                          <a:r>
                            <a:rPr lang="en-US" sz="1600" b="1">
                              <a:solidFill>
                                <a:srgbClr val="FFFFFF"/>
                              </a:solidFill>
                              <a:effectLst/>
                              <a:latin typeface="Times New Roman Bold" panose="02020603050405020304" charset="0"/>
                              <a:ea typeface="SimSun" pitchFamily="2" charset="-122"/>
                              <a:cs typeface="Times New Roman Bold" panose="02020603050405020304" charset="0"/>
                            </a:rPr>
                            <a:t>TD</a:t>
                          </a:r>
                          <a:endParaRPr lang="en-US" sz="1600" b="1">
                            <a:solidFill>
                              <a:srgbClr val="FFFFFF"/>
                            </a:solidFill>
                            <a:effectLst/>
                            <a:latin typeface="Times New Roman Bold" panose="02020603050405020304" charset="0"/>
                            <a:ea typeface="SimSun" pitchFamily="2" charset="-122"/>
                            <a:cs typeface="Times New Roman Bold" panose="02020603050405020304" charset="0"/>
                          </a:endParaRPr>
                        </a:p>
                      </a:txBody>
                      <a:tcPr marL="15418" marR="15418" marT="6250" marB="0" anchor="ctr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A00000"/>
                        </a:solidFill>
                      </a:tcPr>
                    </a:tc>
                    <a:tc>
                      <a:txBody>
                        <a:bodyPr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</a:pPr>
                          <a:r>
                            <a:rPr lang="en-US" altLang="en-US" sz="1600" b="1">
                              <a:solidFill>
                                <a:srgbClr val="FFFFFF"/>
                              </a:solidFill>
                              <a:effectLst/>
                              <a:latin typeface="Times New Roman Bold" panose="02020603050405020304" charset="0"/>
                              <a:ea typeface="SimSun" pitchFamily="2" charset="-122"/>
                              <a:cs typeface="Times New Roman Bold" panose="02020603050405020304" charset="0"/>
                            </a:rPr>
                            <a:t>TC</a:t>
                          </a:r>
                          <a:endParaRPr lang="en-US" altLang="en-US" sz="1600" b="1">
                            <a:solidFill>
                              <a:srgbClr val="FFFFFF"/>
                            </a:solidFill>
                            <a:effectLst/>
                            <a:latin typeface="Times New Roman Bold" panose="02020603050405020304" charset="0"/>
                            <a:ea typeface="SimSun" pitchFamily="2" charset="-122"/>
                            <a:cs typeface="Times New Roman Bold" panose="02020603050405020304" charset="0"/>
                          </a:endParaRPr>
                        </a:p>
                      </a:txBody>
                      <a:tcPr marL="15418" marR="15418" marT="6250" marB="0" anchor="ctr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A00000"/>
                        </a:solidFill>
                      </a:tcPr>
                    </a:tc>
                    <a:tc>
                      <a:txBody>
                        <a:bodyPr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</a:pPr>
                          <a:r>
                            <a:rPr lang="en-US" altLang="en-US" sz="1600" b="1">
                              <a:solidFill>
                                <a:srgbClr val="FFFFFF"/>
                              </a:solidFill>
                              <a:effectLst/>
                              <a:latin typeface="Times New Roman Bold" panose="02020603050405020304" charset="0"/>
                              <a:ea typeface="SimSun" pitchFamily="2" charset="-122"/>
                              <a:cs typeface="Times New Roman Bold" panose="02020603050405020304" charset="0"/>
                            </a:rPr>
                            <a:t>QC</a:t>
                          </a:r>
                          <a:endParaRPr lang="en-US" altLang="en-US" sz="1600" b="1">
                            <a:solidFill>
                              <a:srgbClr val="FFFFFF"/>
                            </a:solidFill>
                            <a:effectLst/>
                            <a:latin typeface="Times New Roman Bold" panose="02020603050405020304" charset="0"/>
                            <a:ea typeface="SimSun" pitchFamily="2" charset="-122"/>
                            <a:cs typeface="Times New Roman Bold" panose="02020603050405020304" charset="0"/>
                          </a:endParaRPr>
                        </a:p>
                      </a:txBody>
                      <a:tcPr marL="15418" marR="15418" marT="6250" marB="0" anchor="ctr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A00000"/>
                        </a:solidFill>
                      </a:tcPr>
                    </a:tc>
                  </a:tr>
                  <a:tr h="335915">
                    <a:tc>
                      <a:txBody>
                        <a:bodyPr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</a:pPr>
                          <a:r>
                            <a:rPr lang="en-US" sz="1600" b="1">
                              <a:solidFill>
                                <a:schemeClr val="tx1"/>
                              </a:solidFill>
                              <a:effectLst/>
                              <a:latin typeface="Times New Roman Bold" panose="02020603050405020304" charset="0"/>
                              <a:ea typeface="SimSun" pitchFamily="2" charset="-122"/>
                              <a:cs typeface="Times New Roman Bold" panose="02020603050405020304" charset="0"/>
                            </a:rPr>
                            <a:t>VBE</a:t>
                          </a:r>
                          <a:r>
                            <a:rPr lang="en-US" sz="1600" b="1" baseline="30000">
                              <a:solidFill>
                                <a:schemeClr val="tx1"/>
                              </a:solidFill>
                              <a:effectLst/>
                              <a:latin typeface="Times New Roman Bold" panose="02020603050405020304" charset="0"/>
                              <a:ea typeface="SimSun" pitchFamily="2" charset="-122"/>
                              <a:cs typeface="Times New Roman Bold" panose="02020603050405020304" charset="0"/>
                            </a:rPr>
                            <a:t>[25]</a:t>
                          </a:r>
                          <a:endParaRPr lang="en-US" sz="1600" b="1" baseline="30000">
                            <a:solidFill>
                              <a:schemeClr val="tx1"/>
                            </a:solidFill>
                            <a:effectLst/>
                            <a:latin typeface="Times New Roman Bold" panose="02020603050405020304" charset="0"/>
                            <a:ea typeface="SimSun" pitchFamily="2" charset="-122"/>
                            <a:cs typeface="Times New Roman Bold" panose="02020603050405020304" charset="0"/>
                          </a:endParaRPr>
                        </a:p>
                      </a:txBody>
                      <a:tcPr marL="15418" marR="15418" marT="6250" marB="0" anchor="ctr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2F2F2"/>
                        </a:solidFill>
                      </a:tcPr>
                    </a:tc>
                    <a:tc>
                      <a:txBody>
                        <a:bodyPr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</a:pPr>
                          <a:r>
                            <a:rPr lang="en-US" altLang="en-US" sz="1600" b="1">
                              <a:solidFill>
                                <a:schemeClr val="tx1"/>
                              </a:solidFill>
                              <a:effectLst/>
                              <a:latin typeface="Times New Roman Bold" panose="02020603050405020304" charset="0"/>
                              <a:ea typeface="SimSun" pitchFamily="2" charset="-122"/>
                              <a:cs typeface="Times New Roman Bold" panose="02020603050405020304" charset="0"/>
                            </a:rPr>
                            <a:t>1996</a:t>
                          </a:r>
                          <a:endParaRPr lang="en-US" altLang="en-US" sz="1600" b="1">
                            <a:solidFill>
                              <a:schemeClr val="tx1"/>
                            </a:solidFill>
                            <a:effectLst/>
                            <a:latin typeface="Times New Roman Bold" panose="02020603050405020304" charset="0"/>
                            <a:ea typeface="SimSun" pitchFamily="2" charset="-122"/>
                            <a:cs typeface="Times New Roman Bold" panose="02020603050405020304" charset="0"/>
                          </a:endParaRPr>
                        </a:p>
                      </a:txBody>
                      <a:tcPr marL="15418" marR="15418" marT="6250" marB="0" anchor="ctr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2F2F2"/>
                        </a:solidFill>
                      </a:tcPr>
                    </a:tc>
                    <a:tc>
                      <a:txBody>
                        <a:bodyPr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600" b="1" i="1">
                                    <a:solidFill>
                                      <a:schemeClr val="tx1"/>
                                    </a:solidFill>
                                    <a:effectLst/>
                                    <a:latin typeface="DejaVu Math TeX Gyre" panose="02000503000000000000" charset="0"/>
                                    <a:ea typeface="SimSun" pitchFamily="2" charset="-122"/>
                                    <a:cs typeface="DejaVu Math TeX Gyre" panose="02000503000000000000" charset="0"/>
                                  </a:rPr>
                                  <m:t>𝟓</m:t>
                                </m:r>
                                <m:r>
                                  <a:rPr lang="en-US" sz="1600" b="1" i="1">
                                    <a:solidFill>
                                      <a:schemeClr val="tx1"/>
                                    </a:solidFill>
                                    <a:effectLst/>
                                    <a:latin typeface="DejaVu Math TeX Gyre" panose="02000503000000000000" charset="0"/>
                                    <a:ea typeface="SimSun" pitchFamily="2" charset="-122"/>
                                    <a:cs typeface="DejaVu Math TeX Gyre" panose="02000503000000000000" charset="0"/>
                                  </a:rPr>
                                  <m:t>×</m:t>
                                </m:r>
                                <m:sSub>
                                  <m:sSubPr>
                                    <m:ctrlPr>
                                      <a:rPr lang="en-US" sz="1600" b="1" i="1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DejaVu Math TeX Gyre" panose="02000503000000000000" charset="0"/>
                                        <a:ea typeface="SimSun" pitchFamily="2" charset="-122"/>
                                        <a:cs typeface="DejaVu Math TeX Gyre" panose="02000503000000000000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 b="1" i="1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DejaVu Math TeX Gyre" panose="02000503000000000000" charset="0"/>
                                        <a:ea typeface="SimSun" pitchFamily="2" charset="-122"/>
                                        <a:cs typeface="DejaVu Math TeX Gyre" panose="02000503000000000000" charset="0"/>
                                      </a:rPr>
                                      <m:t>𝑻𝑫</m:t>
                                    </m:r>
                                  </m:e>
                                  <m:sub>
                                    <m:r>
                                      <a:rPr lang="en-US" sz="1600" b="1" i="1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DejaVu Math TeX Gyre" panose="02000503000000000000" charset="0"/>
                                        <a:ea typeface="SimSun" pitchFamily="2" charset="-122"/>
                                        <a:cs typeface="DejaVu Math TeX Gyre" panose="02000503000000000000" charset="0"/>
                                      </a:rPr>
                                      <m:t>𝑨𝒅𝒅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600" b="1" i="1">
                            <a:solidFill>
                              <a:schemeClr val="tx1"/>
                            </a:solidFill>
                            <a:effectLst/>
                            <a:latin typeface="Times New Roman Regular" panose="02020603050405020304" charset="0"/>
                            <a:ea typeface="SimSun" pitchFamily="2" charset="-122"/>
                            <a:cs typeface="DejaVu Math TeX Gyre" panose="02000503000000000000" charset="0"/>
                          </a:endParaRPr>
                        </a:p>
                      </a:txBody>
                      <a:tcPr marL="15418" marR="15418" marT="6250" marB="0" anchor="ctr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2F2F2"/>
                        </a:solidFill>
                      </a:tcPr>
                    </a:tc>
                    <a:tc>
                      <a:txBody>
                        <a:bodyPr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  <a:buNone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600" b="1" i="1">
                                    <a:solidFill>
                                      <a:schemeClr val="tx1"/>
                                    </a:solidFill>
                                    <a:effectLst/>
                                    <a:latin typeface="DejaVu Math TeX Gyre" panose="02000503000000000000" charset="0"/>
                                    <a:ea typeface="SimSun" pitchFamily="2" charset="-122"/>
                                    <a:cs typeface="DejaVu Math TeX Gyre" panose="02000503000000000000" charset="0"/>
                                  </a:rPr>
                                  <m:t>𝟓</m:t>
                                </m:r>
                                <m:r>
                                  <a:rPr lang="en-US" sz="1600" b="1" i="1">
                                    <a:solidFill>
                                      <a:schemeClr val="tx1"/>
                                    </a:solidFill>
                                    <a:effectLst/>
                                    <a:latin typeface="DejaVu Math TeX Gyre" panose="02000503000000000000" charset="0"/>
                                    <a:ea typeface="SimSun" pitchFamily="2" charset="-122"/>
                                    <a:cs typeface="DejaVu Math TeX Gyre" panose="02000503000000000000" charset="0"/>
                                  </a:rPr>
                                  <m:t>×</m:t>
                                </m:r>
                                <m:sSub>
                                  <m:sSubPr>
                                    <m:ctrlPr>
                                      <a:rPr lang="en-US" sz="1600" b="1" i="1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DejaVu Math TeX Gyre" panose="02000503000000000000" charset="0"/>
                                        <a:ea typeface="SimSun" pitchFamily="2" charset="-122"/>
                                        <a:cs typeface="DejaVu Math TeX Gyre" panose="02000503000000000000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 b="1" i="1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DejaVu Math TeX Gyre" panose="02000503000000000000" charset="0"/>
                                        <a:ea typeface="SimSun" pitchFamily="2" charset="-122"/>
                                        <a:cs typeface="DejaVu Math TeX Gyre" panose="02000503000000000000" charset="0"/>
                                      </a:rPr>
                                      <m:t>𝑻𝑪</m:t>
                                    </m:r>
                                  </m:e>
                                  <m:sub>
                                    <m:r>
                                      <a:rPr lang="en-US" sz="1600" b="1" i="1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DejaVu Math TeX Gyre" panose="02000503000000000000" charset="0"/>
                                        <a:ea typeface="SimSun" pitchFamily="2" charset="-122"/>
                                        <a:cs typeface="DejaVu Math TeX Gyre" panose="02000503000000000000" charset="0"/>
                                      </a:rPr>
                                      <m:t>𝑨𝒅𝒅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altLang="en-US" sz="1600" b="1" i="1">
                            <a:solidFill>
                              <a:srgbClr val="C00000"/>
                            </a:solidFill>
                            <a:effectLst/>
                            <a:latin typeface="Times New Roman Regular" panose="02020603050405020304" charset="0"/>
                            <a:ea typeface="SimSun" pitchFamily="2" charset="-122"/>
                            <a:cs typeface="DejaVu Math TeX Gyre" panose="02000503000000000000" charset="0"/>
                          </a:endParaRPr>
                        </a:p>
                      </a:txBody>
                      <a:tcPr marL="15418" marR="15418" marT="6250" marB="0" anchor="ctr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2F2F2"/>
                        </a:solidFill>
                      </a:tcPr>
                    </a:tc>
                    <a:tc>
                      <a:txBody>
                        <a:bodyPr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  <a:buNone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600" b="1" i="1">
                                    <a:solidFill>
                                      <a:schemeClr val="tx1"/>
                                    </a:solidFill>
                                    <a:effectLst/>
                                    <a:latin typeface="DejaVu Math TeX Gyre" panose="02000503000000000000" charset="0"/>
                                    <a:ea typeface="SimSun" pitchFamily="2" charset="-122"/>
                                    <a:cs typeface="DejaVu Math TeX Gyre" panose="02000503000000000000" charset="0"/>
                                  </a:rPr>
                                  <m:t>𝟑</m:t>
                                </m:r>
                                <m:r>
                                  <a:rPr lang="en-US" sz="1600" b="1" i="1">
                                    <a:solidFill>
                                      <a:schemeClr val="tx1"/>
                                    </a:solidFill>
                                    <a:effectLst/>
                                    <a:latin typeface="DejaVu Math TeX Gyre" panose="02000503000000000000" charset="0"/>
                                    <a:ea typeface="SimSun" pitchFamily="2" charset="-122"/>
                                    <a:cs typeface="DejaVu Math TeX Gyre" panose="02000503000000000000" charset="0"/>
                                  </a:rPr>
                                  <m:t>𝒏</m:t>
                                </m:r>
                                <m:r>
                                  <a:rPr lang="en-US" sz="1600" b="1" i="1">
                                    <a:solidFill>
                                      <a:schemeClr val="tx1"/>
                                    </a:solidFill>
                                    <a:effectLst/>
                                    <a:latin typeface="DejaVu Math TeX Gyre" panose="02000503000000000000" charset="0"/>
                                    <a:ea typeface="SimSun" pitchFamily="2" charset="-122"/>
                                    <a:cs typeface="DejaVu Math TeX Gyre" panose="02000503000000000000" charset="0"/>
                                  </a:rPr>
                                  <m:t>+</m:t>
                                </m:r>
                                <m:r>
                                  <a:rPr lang="en-US" sz="1600" b="1" i="1">
                                    <a:solidFill>
                                      <a:schemeClr val="tx1"/>
                                    </a:solidFill>
                                    <a:effectLst/>
                                    <a:latin typeface="DejaVu Math TeX Gyre" panose="02000503000000000000" charset="0"/>
                                    <a:ea typeface="SimSun" pitchFamily="2" charset="-122"/>
                                    <a:cs typeface="DejaVu Math TeX Gyre" panose="02000503000000000000" charset="0"/>
                                  </a:rPr>
                                  <m:t>𝟐</m:t>
                                </m:r>
                                <m:r>
                                  <a:rPr lang="en-US" sz="1600" b="1" i="1">
                                    <a:solidFill>
                                      <a:schemeClr val="tx1"/>
                                    </a:solidFill>
                                    <a:effectLst/>
                                    <a:latin typeface="DejaVu Math TeX Gyre" panose="02000503000000000000" charset="0"/>
                                    <a:ea typeface="SimSun" pitchFamily="2" charset="-122"/>
                                    <a:cs typeface="DejaVu Math TeX Gyre" panose="02000503000000000000" charset="0"/>
                                  </a:rPr>
                                  <m:t>+</m:t>
                                </m:r>
                                <m:sSub>
                                  <m:sSubPr>
                                    <m:ctrlPr>
                                      <a:rPr lang="en-US" sz="1600" b="1" i="1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DejaVu Math TeX Gyre" panose="02000503000000000000" charset="0"/>
                                        <a:ea typeface="SimSun" pitchFamily="2" charset="-122"/>
                                        <a:cs typeface="DejaVu Math TeX Gyre" panose="02000503000000000000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 b="1" i="1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DejaVu Math TeX Gyre" panose="02000503000000000000" charset="0"/>
                                        <a:ea typeface="SimSun" pitchFamily="2" charset="-122"/>
                                        <a:cs typeface="DejaVu Math TeX Gyre" panose="02000503000000000000" charset="0"/>
                                      </a:rPr>
                                      <m:t>𝑨𝒏𝒄</m:t>
                                    </m:r>
                                  </m:e>
                                  <m:sub>
                                    <m:r>
                                      <a:rPr lang="en-US" sz="1600" b="1" i="1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DejaVu Math TeX Gyre" panose="02000503000000000000" charset="0"/>
                                        <a:ea typeface="SimSun" pitchFamily="2" charset="-122"/>
                                        <a:cs typeface="DejaVu Math TeX Gyre" panose="02000503000000000000" charset="0"/>
                                      </a:rPr>
                                      <m:t>𝑨𝒅𝒅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altLang="en-US" sz="1600" b="1" i="1">
                            <a:solidFill>
                              <a:schemeClr val="tx1"/>
                            </a:solidFill>
                            <a:effectLst/>
                            <a:latin typeface="Times New Roman Regular" panose="02020603050405020304" charset="0"/>
                            <a:ea typeface="SimSun" pitchFamily="2" charset="-122"/>
                            <a:cs typeface="Times New Roman Regular" panose="02020603050405020304" charset="0"/>
                          </a:endParaRPr>
                        </a:p>
                      </a:txBody>
                      <a:tcPr marL="15418" marR="15418" marT="6250" marB="0" anchor="ctr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2F2F2"/>
                        </a:solidFill>
                      </a:tcPr>
                    </a:tc>
                  </a:tr>
                  <a:tr h="351790">
                    <a:tc>
                      <a:txBody>
                        <a:bodyPr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</a:pPr>
                          <a:r>
                            <a:rPr lang="en-US" sz="1600" b="1">
                              <a:solidFill>
                                <a:schemeClr val="tx1"/>
                              </a:solidFill>
                              <a:effectLst/>
                              <a:latin typeface="Times New Roman Bold" panose="02020603050405020304" charset="0"/>
                              <a:ea typeface="SimSun" pitchFamily="2" charset="-122"/>
                              <a:cs typeface="Times New Roman Bold" panose="02020603050405020304" charset="0"/>
                            </a:rPr>
                            <a:t>Beckman</a:t>
                          </a:r>
                          <a:r>
                            <a:rPr lang="en-US" sz="1600" b="1" baseline="30000">
                              <a:solidFill>
                                <a:schemeClr val="tx1"/>
                              </a:solidFill>
                              <a:effectLst/>
                              <a:latin typeface="Times New Roman Bold" panose="02020603050405020304" charset="0"/>
                              <a:ea typeface="SimSun" pitchFamily="2" charset="-122"/>
                              <a:cs typeface="Times New Roman Bold" panose="02020603050405020304" charset="0"/>
                              <a:sym typeface="+mn-ea"/>
                            </a:rPr>
                            <a:t>[26]</a:t>
                          </a:r>
                          <a:endParaRPr lang="en-US" sz="1600" b="1" baseline="30000">
                            <a:solidFill>
                              <a:schemeClr val="tx1"/>
                            </a:solidFill>
                            <a:effectLst/>
                            <a:latin typeface="Times New Roman Bold" panose="02020603050405020304" charset="0"/>
                            <a:ea typeface="SimSun" pitchFamily="2" charset="-122"/>
                            <a:cs typeface="Times New Roman Bold" panose="02020603050405020304" charset="0"/>
                            <a:sym typeface="+mn-ea"/>
                          </a:endParaRPr>
                        </a:p>
                      </a:txBody>
                      <a:tcPr marL="15418" marR="15418" marT="6250" marB="0" anchor="ctr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2F2F2"/>
                        </a:solidFill>
                      </a:tcPr>
                    </a:tc>
                    <a:tc>
                      <a:txBody>
                        <a:bodyPr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</a:pPr>
                          <a:r>
                            <a:rPr lang="en-US" altLang="en-US" sz="1600" b="1">
                              <a:solidFill>
                                <a:schemeClr val="tx1"/>
                              </a:solidFill>
                              <a:effectLst/>
                              <a:latin typeface="Times New Roman Bold" panose="02020603050405020304" charset="0"/>
                              <a:ea typeface="SimSun" pitchFamily="2" charset="-122"/>
                              <a:cs typeface="Times New Roman Bold" panose="02020603050405020304" charset="0"/>
                              <a:sym typeface="+mn-ea"/>
                            </a:rPr>
                            <a:t>1996</a:t>
                          </a:r>
                          <a:endParaRPr lang="en-US" altLang="en-US" sz="1600" b="1">
                            <a:solidFill>
                              <a:schemeClr val="tx1"/>
                            </a:solidFill>
                            <a:effectLst/>
                            <a:latin typeface="Times New Roman Bold" panose="02020603050405020304" charset="0"/>
                            <a:ea typeface="SimSun" pitchFamily="2" charset="-122"/>
                            <a:cs typeface="Times New Roman Bold" panose="02020603050405020304" charset="0"/>
                            <a:sym typeface="+mn-ea"/>
                          </a:endParaRPr>
                        </a:p>
                      </a:txBody>
                      <a:tcPr marL="15418" marR="15418" marT="6250" marB="0" anchor="ctr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2F2F2"/>
                        </a:solidFill>
                      </a:tcPr>
                    </a:tc>
                    <a:tc>
                      <a:txBody>
                        <a:bodyPr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  <a:buNone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600" b="1" i="1">
                                    <a:solidFill>
                                      <a:schemeClr val="tx1"/>
                                    </a:solidFill>
                                    <a:effectLst/>
                                    <a:latin typeface="DejaVu Math TeX Gyre" panose="02000503000000000000" charset="0"/>
                                    <a:ea typeface="SimSun" pitchFamily="2" charset="-122"/>
                                    <a:cs typeface="DejaVu Math TeX Gyre" panose="02000503000000000000" charset="0"/>
                                  </a:rPr>
                                  <m:t>𝟓</m:t>
                                </m:r>
                                <m:r>
                                  <a:rPr lang="en-US" sz="1600" b="1" i="1">
                                    <a:solidFill>
                                      <a:schemeClr val="tx1"/>
                                    </a:solidFill>
                                    <a:effectLst/>
                                    <a:latin typeface="DejaVu Math TeX Gyre" panose="02000503000000000000" charset="0"/>
                                    <a:ea typeface="SimSun" pitchFamily="2" charset="-122"/>
                                    <a:cs typeface="DejaVu Math TeX Gyre" panose="02000503000000000000" charset="0"/>
                                  </a:rPr>
                                  <m:t>×</m:t>
                                </m:r>
                                <m:sSub>
                                  <m:sSubPr>
                                    <m:ctrlPr>
                                      <a:rPr lang="en-US" sz="1600" b="1" i="1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DejaVu Math TeX Gyre" panose="02000503000000000000" charset="0"/>
                                        <a:ea typeface="SimSun" pitchFamily="2" charset="-122"/>
                                        <a:cs typeface="DejaVu Math TeX Gyre" panose="02000503000000000000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 b="1" i="1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DejaVu Math TeX Gyre" panose="02000503000000000000" charset="0"/>
                                        <a:ea typeface="SimSun" pitchFamily="2" charset="-122"/>
                                        <a:cs typeface="DejaVu Math TeX Gyre" panose="02000503000000000000" charset="0"/>
                                      </a:rPr>
                                      <m:t>𝑻𝑫</m:t>
                                    </m:r>
                                  </m:e>
                                  <m:sub>
                                    <m:r>
                                      <a:rPr lang="en-US" sz="1600" b="1" i="1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DejaVu Math TeX Gyre" panose="02000503000000000000" charset="0"/>
                                        <a:ea typeface="SimSun" pitchFamily="2" charset="-122"/>
                                        <a:cs typeface="DejaVu Math TeX Gyre" panose="02000503000000000000" charset="0"/>
                                      </a:rPr>
                                      <m:t>𝑨𝒅𝒅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altLang="en-US" sz="1600" b="1" i="1">
                            <a:solidFill>
                              <a:schemeClr val="tx1"/>
                            </a:solidFill>
                            <a:effectLst/>
                            <a:latin typeface="Times New Roman Regular" panose="02020603050405020304" charset="0"/>
                            <a:ea typeface="SimSun" pitchFamily="2" charset="-122"/>
                            <a:cs typeface="Times New Roman Regular" panose="02020603050405020304" charset="0"/>
                          </a:endParaRPr>
                        </a:p>
                      </a:txBody>
                      <a:tcPr marL="15418" marR="15418" marT="6250" marB="0" anchor="ctr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2F2F2"/>
                        </a:solidFill>
                      </a:tcPr>
                    </a:tc>
                    <a:tc>
                      <a:txBody>
                        <a:bodyPr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  <a:buNone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600" b="1" i="1">
                                    <a:solidFill>
                                      <a:schemeClr val="tx1"/>
                                    </a:solidFill>
                                    <a:effectLst/>
                                    <a:latin typeface="DejaVu Math TeX Gyre" panose="02000503000000000000" charset="0"/>
                                    <a:ea typeface="SimSun" pitchFamily="2" charset="-122"/>
                                    <a:cs typeface="DejaVu Math TeX Gyre" panose="02000503000000000000" charset="0"/>
                                  </a:rPr>
                                  <m:t>𝟔</m:t>
                                </m:r>
                                <m:r>
                                  <a:rPr lang="en-US" sz="1600" b="1" i="1">
                                    <a:solidFill>
                                      <a:schemeClr val="tx1"/>
                                    </a:solidFill>
                                    <a:effectLst/>
                                    <a:latin typeface="DejaVu Math TeX Gyre" panose="02000503000000000000" charset="0"/>
                                    <a:ea typeface="SimSun" pitchFamily="2" charset="-122"/>
                                    <a:cs typeface="DejaVu Math TeX Gyre" panose="02000503000000000000" charset="0"/>
                                  </a:rPr>
                                  <m:t>×</m:t>
                                </m:r>
                                <m:sSub>
                                  <m:sSubPr>
                                    <m:ctrlPr>
                                      <a:rPr lang="en-US" sz="1600" b="1" i="1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DejaVu Math TeX Gyre" panose="02000503000000000000" charset="0"/>
                                        <a:ea typeface="SimSun" pitchFamily="2" charset="-122"/>
                                        <a:cs typeface="DejaVu Math TeX Gyre" panose="02000503000000000000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 b="1" i="1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DejaVu Math TeX Gyre" panose="02000503000000000000" charset="0"/>
                                        <a:ea typeface="SimSun" pitchFamily="2" charset="-122"/>
                                        <a:cs typeface="DejaVu Math TeX Gyre" panose="02000503000000000000" charset="0"/>
                                      </a:rPr>
                                      <m:t>𝑻𝑪</m:t>
                                    </m:r>
                                  </m:e>
                                  <m:sub>
                                    <m:r>
                                      <a:rPr lang="en-US" sz="1600" b="1" i="1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DejaVu Math TeX Gyre" panose="02000503000000000000" charset="0"/>
                                        <a:ea typeface="SimSun" pitchFamily="2" charset="-122"/>
                                        <a:cs typeface="DejaVu Math TeX Gyre" panose="02000503000000000000" charset="0"/>
                                      </a:rPr>
                                      <m:t>𝑨𝒅𝒅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altLang="en-US" sz="1600" b="1" i="1">
                            <a:solidFill>
                              <a:schemeClr val="tx1"/>
                            </a:solidFill>
                            <a:effectLst/>
                            <a:latin typeface="Times New Roman Regular" panose="02020603050405020304" charset="0"/>
                            <a:ea typeface="SimSun" pitchFamily="2" charset="-122"/>
                            <a:cs typeface="Times New Roman Regular" panose="02020603050405020304" charset="0"/>
                          </a:endParaRPr>
                        </a:p>
                      </a:txBody>
                      <a:tcPr marL="15418" marR="15418" marT="6250" marB="0" anchor="ctr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2F2F2"/>
                        </a:solidFill>
                      </a:tcPr>
                    </a:tc>
                    <a:tc>
                      <a:txBody>
                        <a:bodyPr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  <a:buNone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600" b="1" i="1">
                                    <a:solidFill>
                                      <a:schemeClr val="tx1"/>
                                    </a:solidFill>
                                    <a:effectLst/>
                                    <a:latin typeface="DejaVu Math TeX Gyre" panose="02000503000000000000" charset="0"/>
                                    <a:ea typeface="SimSun" pitchFamily="2" charset="-122"/>
                                    <a:cs typeface="DejaVu Math TeX Gyre" panose="02000503000000000000" charset="0"/>
                                  </a:rPr>
                                  <m:t>𝟓</m:t>
                                </m:r>
                                <m:r>
                                  <a:rPr lang="en-US" sz="1600" b="1" i="1">
                                    <a:solidFill>
                                      <a:schemeClr val="tx1"/>
                                    </a:solidFill>
                                    <a:effectLst/>
                                    <a:latin typeface="DejaVu Math TeX Gyre" panose="02000503000000000000" charset="0"/>
                                    <a:ea typeface="SimSun" pitchFamily="2" charset="-122"/>
                                    <a:cs typeface="DejaVu Math TeX Gyre" panose="02000503000000000000" charset="0"/>
                                  </a:rPr>
                                  <m:t>𝒏</m:t>
                                </m:r>
                                <m:r>
                                  <a:rPr lang="en-US" sz="1600" b="1" i="1">
                                    <a:solidFill>
                                      <a:schemeClr val="tx1"/>
                                    </a:solidFill>
                                    <a:effectLst/>
                                    <a:latin typeface="DejaVu Math TeX Gyre" panose="02000503000000000000" charset="0"/>
                                    <a:ea typeface="SimSun" pitchFamily="2" charset="-122"/>
                                    <a:cs typeface="DejaVu Math TeX Gyre" panose="02000503000000000000" charset="0"/>
                                  </a:rPr>
                                  <m:t>+</m:t>
                                </m:r>
                                <m:r>
                                  <a:rPr lang="en-US" sz="1600" b="1" i="1">
                                    <a:solidFill>
                                      <a:schemeClr val="tx1"/>
                                    </a:solidFill>
                                    <a:effectLst/>
                                    <a:latin typeface="DejaVu Math TeX Gyre" panose="02000503000000000000" charset="0"/>
                                    <a:ea typeface="SimSun" pitchFamily="2" charset="-122"/>
                                    <a:cs typeface="DejaVu Math TeX Gyre" panose="02000503000000000000" charset="0"/>
                                  </a:rPr>
                                  <m:t>𝟏</m:t>
                                </m:r>
                                <m:r>
                                  <a:rPr lang="en-US" sz="1600" b="1" i="1">
                                    <a:solidFill>
                                      <a:schemeClr val="tx1"/>
                                    </a:solidFill>
                                    <a:effectLst/>
                                    <a:latin typeface="DejaVu Math TeX Gyre" panose="02000503000000000000" charset="0"/>
                                    <a:ea typeface="SimSun" pitchFamily="2" charset="-122"/>
                                    <a:cs typeface="DejaVu Math TeX Gyre" panose="02000503000000000000" charset="0"/>
                                  </a:rPr>
                                  <m:t>+</m:t>
                                </m:r>
                                <m:sSub>
                                  <m:sSubPr>
                                    <m:ctrlPr>
                                      <a:rPr lang="en-US" sz="1600" b="1" i="1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DejaVu Math TeX Gyre" panose="02000503000000000000" charset="0"/>
                                        <a:ea typeface="SimSun" pitchFamily="2" charset="-122"/>
                                        <a:cs typeface="DejaVu Math TeX Gyre" panose="02000503000000000000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 b="1" i="1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DejaVu Math TeX Gyre" panose="02000503000000000000" charset="0"/>
                                        <a:ea typeface="SimSun" pitchFamily="2" charset="-122"/>
                                        <a:cs typeface="DejaVu Math TeX Gyre" panose="02000503000000000000" charset="0"/>
                                      </a:rPr>
                                      <m:t>𝟒</m:t>
                                    </m:r>
                                    <m:r>
                                      <a:rPr lang="en-US" sz="1600" b="1" i="1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DejaVu Math TeX Gyre" panose="02000503000000000000" charset="0"/>
                                        <a:ea typeface="SimSun" pitchFamily="2" charset="-122"/>
                                        <a:cs typeface="DejaVu Math TeX Gyre" panose="02000503000000000000" charset="0"/>
                                      </a:rPr>
                                      <m:t>×</m:t>
                                    </m:r>
                                    <m:r>
                                      <a:rPr lang="en-US" sz="1600" b="1" i="1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DejaVu Math TeX Gyre" panose="02000503000000000000" charset="0"/>
                                        <a:ea typeface="SimSun" pitchFamily="2" charset="-122"/>
                                        <a:cs typeface="DejaVu Math TeX Gyre" panose="02000503000000000000" charset="0"/>
                                      </a:rPr>
                                      <m:t>𝑨𝒏𝒄</m:t>
                                    </m:r>
                                  </m:e>
                                  <m:sub>
                                    <m:r>
                                      <a:rPr lang="en-US" sz="1600" b="1" i="1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DejaVu Math TeX Gyre" panose="02000503000000000000" charset="0"/>
                                        <a:ea typeface="SimSun" pitchFamily="2" charset="-122"/>
                                        <a:cs typeface="DejaVu Math TeX Gyre" panose="02000503000000000000" charset="0"/>
                                      </a:rPr>
                                      <m:t>𝑨𝒅𝒅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altLang="en-US" sz="1600" b="1" i="1">
                            <a:solidFill>
                              <a:srgbClr val="C00000"/>
                            </a:solidFill>
                            <a:effectLst/>
                            <a:latin typeface="Times New Roman Regular" panose="02020603050405020304" charset="0"/>
                            <a:ea typeface="SimSun" pitchFamily="2" charset="-122"/>
                            <a:cs typeface="Times New Roman Regular" panose="02020603050405020304" charset="0"/>
                          </a:endParaRPr>
                        </a:p>
                      </a:txBody>
                      <a:tcPr marL="15418" marR="15418" marT="6250" marB="0" anchor="ctr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2F2F2"/>
                        </a:solidFill>
                      </a:tcPr>
                    </a:tc>
                  </a:tr>
                  <a:tr h="610870">
                    <a:tc>
                      <a:txBody>
                        <a:bodyPr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</a:pPr>
                          <a:r>
                            <a:rPr lang="en-US" sz="1600" b="1">
                              <a:solidFill>
                                <a:schemeClr val="tx1"/>
                              </a:solidFill>
                              <a:effectLst/>
                              <a:latin typeface="Times New Roman Bold" panose="02020603050405020304" charset="0"/>
                              <a:ea typeface="SimSun" pitchFamily="2" charset="-122"/>
                              <a:cs typeface="Times New Roman Bold" panose="02020603050405020304" charset="0"/>
                            </a:rPr>
                            <a:t>Van Meter</a:t>
                          </a:r>
                          <a:r>
                            <a:rPr lang="en-US" sz="1600" b="1" baseline="30000">
                              <a:solidFill>
                                <a:schemeClr val="tx1"/>
                              </a:solidFill>
                              <a:effectLst/>
                              <a:latin typeface="Times New Roman Bold" panose="02020603050405020304" charset="0"/>
                              <a:ea typeface="SimSun" pitchFamily="2" charset="-122"/>
                              <a:cs typeface="Times New Roman Bold" panose="02020603050405020304" charset="0"/>
                              <a:sym typeface="+mn-ea"/>
                            </a:rPr>
                            <a:t>[27]</a:t>
                          </a:r>
                          <a:endParaRPr lang="en-US" sz="1600" b="1" baseline="30000">
                            <a:solidFill>
                              <a:schemeClr val="tx1"/>
                            </a:solidFill>
                            <a:effectLst/>
                            <a:latin typeface="Times New Roman Bold" panose="02020603050405020304" charset="0"/>
                            <a:ea typeface="SimSun" pitchFamily="2" charset="-122"/>
                            <a:cs typeface="Times New Roman Bold" panose="02020603050405020304" charset="0"/>
                            <a:sym typeface="+mn-ea"/>
                          </a:endParaRPr>
                        </a:p>
                      </a:txBody>
                      <a:tcPr marL="15418" marR="15418" marT="6250" marB="0" anchor="ctr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2F2F2"/>
                        </a:solidFill>
                      </a:tcPr>
                    </a:tc>
                    <a:tc>
                      <a:txBody>
                        <a:bodyPr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</a:pPr>
                          <a:r>
                            <a:rPr lang="en-US" altLang="en-US" sz="1600" b="1">
                              <a:solidFill>
                                <a:schemeClr val="tx1"/>
                              </a:solidFill>
                              <a:effectLst/>
                              <a:latin typeface="Times New Roman Bold" panose="02020603050405020304" charset="0"/>
                              <a:ea typeface="SimSun" pitchFamily="2" charset="-122"/>
                              <a:cs typeface="Times New Roman Bold" panose="02020603050405020304" charset="0"/>
                              <a:sym typeface="+mn-ea"/>
                            </a:rPr>
                            <a:t>2005</a:t>
                          </a:r>
                          <a:endParaRPr lang="en-US" altLang="en-US" sz="1600" b="1">
                            <a:solidFill>
                              <a:schemeClr val="tx1"/>
                            </a:solidFill>
                            <a:effectLst/>
                            <a:latin typeface="Times New Roman Bold" panose="02020603050405020304" charset="0"/>
                            <a:ea typeface="SimSun" pitchFamily="2" charset="-122"/>
                            <a:cs typeface="Times New Roman Bold" panose="02020603050405020304" charset="0"/>
                            <a:sym typeface="+mn-ea"/>
                          </a:endParaRPr>
                        </a:p>
                      </a:txBody>
                      <a:tcPr marL="15418" marR="15418" marT="6250" marB="0" anchor="ctr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2F2F2"/>
                        </a:solidFill>
                      </a:tcPr>
                    </a:tc>
                    <a:tc>
                      <a:txBody>
                        <a:bodyPr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  <a:buNone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600" b="1" i="1">
                                    <a:solidFill>
                                      <a:schemeClr val="tx1"/>
                                    </a:solidFill>
                                    <a:effectLst/>
                                    <a:latin typeface="DejaVu Math TeX Gyre" panose="02000503000000000000" charset="0"/>
                                    <a:ea typeface="SimSun" pitchFamily="2" charset="-122"/>
                                    <a:cs typeface="DejaVu Math TeX Gyre" panose="02000503000000000000" charset="0"/>
                                  </a:rPr>
                                  <m:t>𝟑</m:t>
                                </m:r>
                                <m:r>
                                  <a:rPr lang="en-US" sz="1600" b="1" i="1">
                                    <a:solidFill>
                                      <a:schemeClr val="tx1"/>
                                    </a:solidFill>
                                    <a:effectLst/>
                                    <a:latin typeface="DejaVu Math TeX Gyre" panose="02000503000000000000" charset="0"/>
                                    <a:ea typeface="SimSun" pitchFamily="2" charset="-122"/>
                                    <a:cs typeface="DejaVu Math TeX Gyre" panose="02000503000000000000" charset="0"/>
                                  </a:rPr>
                                  <m:t>×</m:t>
                                </m:r>
                                <m:sSub>
                                  <m:sSubPr>
                                    <m:ctrlPr>
                                      <a:rPr lang="en-US" sz="1600" b="1" i="1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DejaVu Math TeX Gyre" panose="02000503000000000000" charset="0"/>
                                        <a:ea typeface="SimSun" pitchFamily="2" charset="-122"/>
                                        <a:cs typeface="DejaVu Math TeX Gyre" panose="02000503000000000000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 b="1" i="1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DejaVu Math TeX Gyre" panose="02000503000000000000" charset="0"/>
                                        <a:ea typeface="SimSun" pitchFamily="2" charset="-122"/>
                                        <a:cs typeface="DejaVu Math TeX Gyre" panose="02000503000000000000" charset="0"/>
                                      </a:rPr>
                                      <m:t>𝑻𝑫</m:t>
                                    </m:r>
                                  </m:e>
                                  <m:sub>
                                    <m:r>
                                      <a:rPr lang="en-US" sz="1600" b="1" i="1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DejaVu Math TeX Gyre" panose="02000503000000000000" charset="0"/>
                                        <a:ea typeface="SimSun" pitchFamily="2" charset="-122"/>
                                        <a:cs typeface="DejaVu Math TeX Gyre" panose="02000503000000000000" charset="0"/>
                                      </a:rPr>
                                      <m:t>𝑨𝒅𝒅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altLang="en-US" sz="1600" b="1" i="1">
                            <a:solidFill>
                              <a:srgbClr val="C00000"/>
                            </a:solidFill>
                            <a:effectLst/>
                            <a:latin typeface="Times New Roman Regular" panose="02020603050405020304" charset="0"/>
                            <a:ea typeface="SimSun" pitchFamily="2" charset="-122"/>
                            <a:cs typeface="Times New Roman Regular" panose="02020603050405020304" charset="0"/>
                          </a:endParaRPr>
                        </a:p>
                      </a:txBody>
                      <a:tcPr marL="15418" marR="15418" marT="6250" marB="0" anchor="ctr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2F2F2"/>
                        </a:solidFill>
                      </a:tcPr>
                    </a:tc>
                    <a:tc>
                      <a:txBody>
                        <a:bodyPr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  <a:buNone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600" b="1" i="1">
                                    <a:solidFill>
                                      <a:schemeClr val="tx1"/>
                                    </a:solidFill>
                                    <a:effectLst/>
                                    <a:latin typeface="DejaVu Math TeX Gyre" panose="02000503000000000000" charset="0"/>
                                    <a:ea typeface="SimSun" pitchFamily="2" charset="-122"/>
                                    <a:cs typeface="DejaVu Math TeX Gyre" panose="02000503000000000000" charset="0"/>
                                  </a:rPr>
                                  <m:t>𝟑</m:t>
                                </m:r>
                                <m:r>
                                  <a:rPr lang="en-US" sz="1600" b="1" i="1">
                                    <a:solidFill>
                                      <a:schemeClr val="tx1"/>
                                    </a:solidFill>
                                    <a:effectLst/>
                                    <a:latin typeface="DejaVu Math TeX Gyre" panose="02000503000000000000" charset="0"/>
                                    <a:ea typeface="SimSun" pitchFamily="2" charset="-122"/>
                                    <a:cs typeface="DejaVu Math TeX Gyre" panose="02000503000000000000" charset="0"/>
                                  </a:rPr>
                                  <m:t>×</m:t>
                                </m:r>
                                <m:sSub>
                                  <m:sSubPr>
                                    <m:ctrlPr>
                                      <a:rPr lang="en-US" sz="1600" b="1" i="1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DejaVu Math TeX Gyre" panose="02000503000000000000" charset="0"/>
                                        <a:ea typeface="SimSun" pitchFamily="2" charset="-122"/>
                                        <a:cs typeface="DejaVu Math TeX Gyre" panose="02000503000000000000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 b="1" i="1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DejaVu Math TeX Gyre" panose="02000503000000000000" charset="0"/>
                                        <a:ea typeface="SimSun" pitchFamily="2" charset="-122"/>
                                        <a:cs typeface="DejaVu Math TeX Gyre" panose="02000503000000000000" charset="0"/>
                                      </a:rPr>
                                      <m:t>𝑻𝑪</m:t>
                                    </m:r>
                                  </m:e>
                                  <m:sub>
                                    <m:r>
                                      <a:rPr lang="en-US" sz="1600" b="1" i="1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DejaVu Math TeX Gyre" panose="02000503000000000000" charset="0"/>
                                        <a:ea typeface="SimSun" pitchFamily="2" charset="-122"/>
                                        <a:cs typeface="DejaVu Math TeX Gyre" panose="02000503000000000000" charset="0"/>
                                      </a:rPr>
                                      <m:t>𝑨𝒅𝒅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altLang="en-US" sz="1600" b="1" i="1">
                            <a:solidFill>
                              <a:schemeClr val="tx1"/>
                            </a:solidFill>
                            <a:effectLst/>
                            <a:latin typeface="Times New Roman Regular" panose="02020603050405020304" charset="0"/>
                            <a:ea typeface="SimSun" pitchFamily="2" charset="-122"/>
                            <a:cs typeface="Times New Roman Regular" panose="02020603050405020304" charset="0"/>
                          </a:endParaRPr>
                        </a:p>
                      </a:txBody>
                      <a:tcPr marL="15418" marR="15418" marT="6250" marB="0" anchor="ctr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2F2F2"/>
                        </a:solidFill>
                      </a:tcPr>
                    </a:tc>
                    <a:tc>
                      <a:txBody>
                        <a:bodyPr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  <a:buNone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600" b="1" i="1">
                                    <a:solidFill>
                                      <a:schemeClr val="tx1"/>
                                    </a:solidFill>
                                    <a:effectLst/>
                                    <a:latin typeface="DejaVu Math TeX Gyre" panose="02000503000000000000" charset="0"/>
                                    <a:ea typeface="SimSun" pitchFamily="2" charset="-122"/>
                                    <a:cs typeface="DejaVu Math TeX Gyre" panose="02000503000000000000" charset="0"/>
                                  </a:rPr>
                                  <m:t>𝟑</m:t>
                                </m:r>
                                <m:r>
                                  <a:rPr lang="en-US" sz="1600" b="1" i="1">
                                    <a:solidFill>
                                      <a:schemeClr val="tx1"/>
                                    </a:solidFill>
                                    <a:effectLst/>
                                    <a:latin typeface="DejaVu Math TeX Gyre" panose="02000503000000000000" charset="0"/>
                                    <a:ea typeface="SimSun" pitchFamily="2" charset="-122"/>
                                    <a:cs typeface="DejaVu Math TeX Gyre" panose="02000503000000000000" charset="0"/>
                                  </a:rPr>
                                  <m:t>𝒏</m:t>
                                </m:r>
                                <m:r>
                                  <a:rPr lang="en-US" sz="1600" b="1" i="1">
                                    <a:solidFill>
                                      <a:schemeClr val="tx1"/>
                                    </a:solidFill>
                                    <a:effectLst/>
                                    <a:latin typeface="DejaVu Math TeX Gyre" panose="02000503000000000000" charset="0"/>
                                    <a:ea typeface="SimSun" pitchFamily="2" charset="-122"/>
                                    <a:cs typeface="DejaVu Math TeX Gyre" panose="02000503000000000000" charset="0"/>
                                  </a:rPr>
                                  <m:t>+</m:t>
                                </m:r>
                                <m:r>
                                  <a:rPr lang="en-US" sz="1600" b="1" i="1">
                                    <a:solidFill>
                                      <a:schemeClr val="tx1"/>
                                    </a:solidFill>
                                    <a:effectLst/>
                                    <a:latin typeface="DejaVu Math TeX Gyre" panose="02000503000000000000" charset="0"/>
                                    <a:ea typeface="SimSun" pitchFamily="2" charset="-122"/>
                                    <a:cs typeface="DejaVu Math TeX Gyre" panose="02000503000000000000" charset="0"/>
                                  </a:rPr>
                                  <m:t>𝟏</m:t>
                                </m:r>
                                <m:r>
                                  <a:rPr lang="en-US" sz="1600" b="1" i="1">
                                    <a:solidFill>
                                      <a:schemeClr val="tx1"/>
                                    </a:solidFill>
                                    <a:effectLst/>
                                    <a:latin typeface="DejaVu Math TeX Gyre" panose="02000503000000000000" charset="0"/>
                                    <a:ea typeface="SimSun" pitchFamily="2" charset="-122"/>
                                    <a:cs typeface="DejaVu Math TeX Gyre" panose="02000503000000000000" charset="0"/>
                                  </a:rPr>
                                  <m:t>+</m:t>
                                </m:r>
                                <m:sSub>
                                  <m:sSubPr>
                                    <m:ctrlPr>
                                      <a:rPr lang="en-US" sz="1600" b="1" i="1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DejaVu Math TeX Gyre" panose="02000503000000000000" charset="0"/>
                                        <a:ea typeface="SimSun" pitchFamily="2" charset="-122"/>
                                        <a:cs typeface="DejaVu Math TeX Gyre" panose="02000503000000000000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 b="1" i="1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DejaVu Math TeX Gyre" panose="02000503000000000000" charset="0"/>
                                        <a:ea typeface="SimSun" pitchFamily="2" charset="-122"/>
                                        <a:cs typeface="DejaVu Math TeX Gyre" panose="02000503000000000000" charset="0"/>
                                      </a:rPr>
                                      <m:t>𝑨𝒏𝒄</m:t>
                                    </m:r>
                                  </m:e>
                                  <m:sub>
                                    <m:r>
                                      <a:rPr lang="en-US" sz="1600" b="1" i="1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DejaVu Math TeX Gyre" panose="02000503000000000000" charset="0"/>
                                        <a:ea typeface="SimSun" pitchFamily="2" charset="-122"/>
                                        <a:cs typeface="DejaVu Math TeX Gyre" panose="02000503000000000000" charset="0"/>
                                      </a:rPr>
                                      <m:t>𝑨𝒅𝒅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altLang="en-US" sz="1600" b="1" i="1">
                            <a:solidFill>
                              <a:schemeClr val="tx1"/>
                            </a:solidFill>
                            <a:effectLst/>
                            <a:latin typeface="Times New Roman Regular" panose="02020603050405020304" charset="0"/>
                            <a:ea typeface="SimSun" pitchFamily="2" charset="-122"/>
                            <a:cs typeface="Times New Roman Regular" panose="02020603050405020304" charset="0"/>
                          </a:endParaRPr>
                        </a:p>
                      </a:txBody>
                      <a:tcPr marL="15418" marR="15418" marT="6250" marB="0" anchor="ctr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2F2F2"/>
                        </a:solidFill>
                      </a:tcPr>
                    </a:tc>
                  </a:tr>
                  <a:tr h="610235">
                    <a:tc>
                      <a:txBody>
                        <a:bodyPr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</a:pPr>
                          <a:r>
                            <a:rPr lang="en-US" altLang="en-US" sz="1600" b="1">
                              <a:solidFill>
                                <a:schemeClr val="tx1"/>
                              </a:solidFill>
                              <a:effectLst/>
                              <a:latin typeface="Times New Roman Bold" panose="02020603050405020304" charset="0"/>
                              <a:ea typeface="SimSun" pitchFamily="2" charset="-122"/>
                              <a:cs typeface="Times New Roman Bold" panose="02020603050405020304" charset="0"/>
                              <a:sym typeface="+mn-ea"/>
                            </a:rPr>
                            <a:t>Rines-Chuang</a:t>
                          </a:r>
                          <a:r>
                            <a:rPr lang="en-US" altLang="en-US" sz="1600" b="1" baseline="30000">
                              <a:solidFill>
                                <a:schemeClr val="tx1"/>
                              </a:solidFill>
                              <a:effectLst/>
                              <a:latin typeface="Times New Roman Bold" panose="02020603050405020304" charset="0"/>
                              <a:ea typeface="SimSun" pitchFamily="2" charset="-122"/>
                              <a:cs typeface="Times New Roman Bold" panose="02020603050405020304" charset="0"/>
                              <a:sym typeface="+mn-ea"/>
                            </a:rPr>
                            <a:t>[28]</a:t>
                          </a:r>
                          <a:endParaRPr lang="en-US" altLang="en-US" sz="1600" b="1" baseline="30000">
                            <a:solidFill>
                              <a:schemeClr val="tx1"/>
                            </a:solidFill>
                            <a:effectLst/>
                            <a:latin typeface="Times New Roman Bold" panose="02020603050405020304" charset="0"/>
                            <a:ea typeface="SimSun" pitchFamily="2" charset="-122"/>
                            <a:cs typeface="Times New Roman Bold" panose="02020603050405020304" charset="0"/>
                            <a:sym typeface="+mn-ea"/>
                          </a:endParaRPr>
                        </a:p>
                      </a:txBody>
                      <a:tcPr marL="15418" marR="15418" marT="6250" marB="0" anchor="ctr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2F2F2"/>
                        </a:solidFill>
                      </a:tcPr>
                    </a:tc>
                    <a:tc>
                      <a:txBody>
                        <a:bodyPr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</a:pPr>
                          <a:r>
                            <a:rPr lang="en-US" altLang="en-US" sz="1600" b="1">
                              <a:solidFill>
                                <a:schemeClr val="tx1"/>
                              </a:solidFill>
                              <a:effectLst/>
                              <a:latin typeface="Times New Roman Bold" panose="02020603050405020304" charset="0"/>
                              <a:ea typeface="SimSun" pitchFamily="2" charset="-122"/>
                              <a:cs typeface="Times New Roman Bold" panose="02020603050405020304" charset="0"/>
                              <a:sym typeface="+mn-ea"/>
                            </a:rPr>
                            <a:t>2018</a:t>
                          </a:r>
                          <a:endParaRPr lang="en-US" altLang="en-US" sz="1600" b="1">
                            <a:solidFill>
                              <a:schemeClr val="tx1"/>
                            </a:solidFill>
                            <a:effectLst/>
                            <a:latin typeface="Times New Roman Bold" panose="02020603050405020304" charset="0"/>
                            <a:ea typeface="SimSun" pitchFamily="2" charset="-122"/>
                            <a:cs typeface="Times New Roman Bold" panose="02020603050405020304" charset="0"/>
                            <a:sym typeface="+mn-ea"/>
                          </a:endParaRPr>
                        </a:p>
                      </a:txBody>
                      <a:tcPr marL="15418" marR="15418" marT="6250" marB="0" anchor="ctr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2F2F2"/>
                        </a:solidFill>
                      </a:tcPr>
                    </a:tc>
                    <a:tc>
                      <a:txBody>
                        <a:bodyPr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  <a:buNone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600" b="1" i="1">
                                    <a:solidFill>
                                      <a:schemeClr val="tx1"/>
                                    </a:solidFill>
                                    <a:effectLst/>
                                    <a:latin typeface="DejaVu Math TeX Gyre" panose="02000503000000000000" charset="0"/>
                                    <a:ea typeface="SimSun" pitchFamily="2" charset="-122"/>
                                    <a:cs typeface="DejaVu Math TeX Gyre" panose="02000503000000000000" charset="0"/>
                                  </a:rPr>
                                  <m:t>𝟑</m:t>
                                </m:r>
                                <m:r>
                                  <a:rPr lang="en-US" sz="1600" b="1" i="1">
                                    <a:solidFill>
                                      <a:schemeClr val="tx1"/>
                                    </a:solidFill>
                                    <a:effectLst/>
                                    <a:latin typeface="DejaVu Math TeX Gyre" panose="02000503000000000000" charset="0"/>
                                    <a:ea typeface="SimSun" pitchFamily="2" charset="-122"/>
                                    <a:cs typeface="DejaVu Math TeX Gyre" panose="02000503000000000000" charset="0"/>
                                  </a:rPr>
                                  <m:t>×</m:t>
                                </m:r>
                                <m:sSub>
                                  <m:sSubPr>
                                    <m:ctrlPr>
                                      <a:rPr lang="en-US" sz="1600" b="1" i="1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DejaVu Math TeX Gyre" panose="02000503000000000000" charset="0"/>
                                        <a:ea typeface="SimSun" pitchFamily="2" charset="-122"/>
                                        <a:cs typeface="DejaVu Math TeX Gyre" panose="02000503000000000000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 b="1" i="1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DejaVu Math TeX Gyre" panose="02000503000000000000" charset="0"/>
                                        <a:ea typeface="SimSun" pitchFamily="2" charset="-122"/>
                                        <a:cs typeface="DejaVu Math TeX Gyre" panose="02000503000000000000" charset="0"/>
                                      </a:rPr>
                                      <m:t>𝑻𝑫</m:t>
                                    </m:r>
                                  </m:e>
                                  <m:sub>
                                    <m:r>
                                      <a:rPr lang="en-US" sz="1600" b="1" i="1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DejaVu Math TeX Gyre" panose="02000503000000000000" charset="0"/>
                                        <a:ea typeface="SimSun" pitchFamily="2" charset="-122"/>
                                        <a:cs typeface="DejaVu Math TeX Gyre" panose="02000503000000000000" charset="0"/>
                                      </a:rPr>
                                      <m:t>𝑨𝒅𝒅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altLang="en-US" sz="1600" b="1" i="1">
                            <a:solidFill>
                              <a:srgbClr val="C00000"/>
                            </a:solidFill>
                            <a:effectLst/>
                            <a:latin typeface="Times New Roman Regular" panose="02020603050405020304" charset="0"/>
                            <a:ea typeface="SimSun" pitchFamily="2" charset="-122"/>
                            <a:cs typeface="Times New Roman Regular" panose="02020603050405020304" charset="0"/>
                          </a:endParaRPr>
                        </a:p>
                      </a:txBody>
                      <a:tcPr marL="15418" marR="15418" marT="6250" marB="0" anchor="ctr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2F2F2"/>
                        </a:solidFill>
                      </a:tcPr>
                    </a:tc>
                    <a:tc>
                      <a:txBody>
                        <a:bodyPr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  <a:buNone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600" b="1" i="1">
                                    <a:solidFill>
                                      <a:schemeClr val="tx1"/>
                                    </a:solidFill>
                                    <a:effectLst/>
                                    <a:latin typeface="DejaVu Math TeX Gyre" panose="02000503000000000000" charset="0"/>
                                    <a:ea typeface="SimSun" pitchFamily="2" charset="-122"/>
                                    <a:cs typeface="DejaVu Math TeX Gyre" panose="02000503000000000000" charset="0"/>
                                  </a:rPr>
                                  <m:t>𝟑</m:t>
                                </m:r>
                                <m:r>
                                  <a:rPr lang="en-US" sz="1600" b="1" i="1">
                                    <a:solidFill>
                                      <a:schemeClr val="tx1"/>
                                    </a:solidFill>
                                    <a:effectLst/>
                                    <a:latin typeface="DejaVu Math TeX Gyre" panose="02000503000000000000" charset="0"/>
                                    <a:ea typeface="SimSun" pitchFamily="2" charset="-122"/>
                                    <a:cs typeface="DejaVu Math TeX Gyre" panose="02000503000000000000" charset="0"/>
                                  </a:rPr>
                                  <m:t>×</m:t>
                                </m:r>
                                <m:sSub>
                                  <m:sSubPr>
                                    <m:ctrlPr>
                                      <a:rPr lang="en-US" sz="1600" b="1" i="1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DejaVu Math TeX Gyre" panose="02000503000000000000" charset="0"/>
                                        <a:ea typeface="SimSun" pitchFamily="2" charset="-122"/>
                                        <a:cs typeface="DejaVu Math TeX Gyre" panose="02000503000000000000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 b="1" i="1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DejaVu Math TeX Gyre" panose="02000503000000000000" charset="0"/>
                                        <a:ea typeface="SimSun" pitchFamily="2" charset="-122"/>
                                        <a:cs typeface="DejaVu Math TeX Gyre" panose="02000503000000000000" charset="0"/>
                                      </a:rPr>
                                      <m:t>𝑻𝑪</m:t>
                                    </m:r>
                                  </m:e>
                                  <m:sub>
                                    <m:r>
                                      <a:rPr lang="en-US" sz="1600" b="1" i="1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DejaVu Math TeX Gyre" panose="02000503000000000000" charset="0"/>
                                        <a:ea typeface="SimSun" pitchFamily="2" charset="-122"/>
                                        <a:cs typeface="DejaVu Math TeX Gyre" panose="02000503000000000000" charset="0"/>
                                      </a:rPr>
                                      <m:t>𝑨𝒅𝒅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altLang="en-US" sz="1600" b="1" i="1">
                            <a:solidFill>
                              <a:schemeClr val="tx1"/>
                            </a:solidFill>
                            <a:effectLst/>
                            <a:latin typeface="Times New Roman Regular" panose="02020603050405020304" charset="0"/>
                            <a:ea typeface="SimSun" pitchFamily="2" charset="-122"/>
                            <a:cs typeface="Times New Roman Regular" panose="02020603050405020304" charset="0"/>
                          </a:endParaRPr>
                        </a:p>
                      </a:txBody>
                      <a:tcPr marL="15418" marR="15418" marT="6250" marB="0" anchor="ctr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2F2F2"/>
                        </a:solidFill>
                      </a:tcPr>
                    </a:tc>
                    <a:tc>
                      <a:txBody>
                        <a:bodyPr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  <a:buNone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600" b="1" i="1">
                                    <a:solidFill>
                                      <a:schemeClr val="tx1"/>
                                    </a:solidFill>
                                    <a:effectLst/>
                                    <a:latin typeface="DejaVu Math TeX Gyre" panose="02000503000000000000" charset="0"/>
                                    <a:ea typeface="SimSun" pitchFamily="2" charset="-122"/>
                                    <a:cs typeface="DejaVu Math TeX Gyre" panose="02000503000000000000" charset="0"/>
                                  </a:rPr>
                                  <m:t>𝟑</m:t>
                                </m:r>
                                <m:r>
                                  <a:rPr lang="en-US" sz="1600" b="1" i="1">
                                    <a:solidFill>
                                      <a:schemeClr val="tx1"/>
                                    </a:solidFill>
                                    <a:effectLst/>
                                    <a:latin typeface="DejaVu Math TeX Gyre" panose="02000503000000000000" charset="0"/>
                                    <a:ea typeface="SimSun" pitchFamily="2" charset="-122"/>
                                    <a:cs typeface="DejaVu Math TeX Gyre" panose="02000503000000000000" charset="0"/>
                                  </a:rPr>
                                  <m:t>𝒏</m:t>
                                </m:r>
                                <m:r>
                                  <a:rPr lang="en-US" sz="1600" b="1" i="1">
                                    <a:solidFill>
                                      <a:schemeClr val="tx1"/>
                                    </a:solidFill>
                                    <a:effectLst/>
                                    <a:latin typeface="DejaVu Math TeX Gyre" panose="02000503000000000000" charset="0"/>
                                    <a:ea typeface="SimSun" pitchFamily="2" charset="-122"/>
                                    <a:cs typeface="DejaVu Math TeX Gyre" panose="02000503000000000000" charset="0"/>
                                  </a:rPr>
                                  <m:t>+</m:t>
                                </m:r>
                                <m:r>
                                  <a:rPr lang="en-US" sz="1600" b="1" i="1">
                                    <a:solidFill>
                                      <a:schemeClr val="tx1"/>
                                    </a:solidFill>
                                    <a:effectLst/>
                                    <a:latin typeface="DejaVu Math TeX Gyre" panose="02000503000000000000" charset="0"/>
                                    <a:ea typeface="SimSun" pitchFamily="2" charset="-122"/>
                                    <a:cs typeface="DejaVu Math TeX Gyre" panose="02000503000000000000" charset="0"/>
                                  </a:rPr>
                                  <m:t>𝟏</m:t>
                                </m:r>
                                <m:r>
                                  <a:rPr lang="en-US" sz="1600" b="1" i="1">
                                    <a:solidFill>
                                      <a:schemeClr val="tx1"/>
                                    </a:solidFill>
                                    <a:effectLst/>
                                    <a:latin typeface="DejaVu Math TeX Gyre" panose="02000503000000000000" charset="0"/>
                                    <a:ea typeface="SimSun" pitchFamily="2" charset="-122"/>
                                    <a:cs typeface="DejaVu Math TeX Gyre" panose="02000503000000000000" charset="0"/>
                                  </a:rPr>
                                  <m:t>+</m:t>
                                </m:r>
                                <m:sSub>
                                  <m:sSubPr>
                                    <m:ctrlPr>
                                      <a:rPr lang="en-US" sz="1600" b="1" i="1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DejaVu Math TeX Gyre" panose="02000503000000000000" charset="0"/>
                                        <a:ea typeface="SimSun" pitchFamily="2" charset="-122"/>
                                        <a:cs typeface="DejaVu Math TeX Gyre" panose="02000503000000000000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 b="1" i="1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DejaVu Math TeX Gyre" panose="02000503000000000000" charset="0"/>
                                        <a:ea typeface="SimSun" pitchFamily="2" charset="-122"/>
                                        <a:cs typeface="DejaVu Math TeX Gyre" panose="02000503000000000000" charset="0"/>
                                      </a:rPr>
                                      <m:t>𝟐</m:t>
                                    </m:r>
                                    <m:r>
                                      <a:rPr lang="en-US" sz="1600" b="1" i="1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DejaVu Math TeX Gyre" panose="02000503000000000000" charset="0"/>
                                        <a:ea typeface="SimSun" pitchFamily="2" charset="-122"/>
                                        <a:cs typeface="DejaVu Math TeX Gyre" panose="02000503000000000000" charset="0"/>
                                      </a:rPr>
                                      <m:t>×</m:t>
                                    </m:r>
                                    <m:r>
                                      <a:rPr lang="en-US" sz="1600" b="1" i="1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DejaVu Math TeX Gyre" panose="02000503000000000000" charset="0"/>
                                        <a:ea typeface="SimSun" pitchFamily="2" charset="-122"/>
                                        <a:cs typeface="DejaVu Math TeX Gyre" panose="02000503000000000000" charset="0"/>
                                      </a:rPr>
                                      <m:t>𝑨𝒏𝒄</m:t>
                                    </m:r>
                                  </m:e>
                                  <m:sub>
                                    <m:r>
                                      <a:rPr lang="en-US" sz="1600" b="1" i="1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DejaVu Math TeX Gyre" panose="02000503000000000000" charset="0"/>
                                        <a:ea typeface="SimSun" pitchFamily="2" charset="-122"/>
                                        <a:cs typeface="DejaVu Math TeX Gyre" panose="02000503000000000000" charset="0"/>
                                      </a:rPr>
                                      <m:t>𝑨𝒅𝒅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altLang="en-US" sz="1600" b="1" i="1">
                            <a:solidFill>
                              <a:schemeClr val="tx1"/>
                            </a:solidFill>
                            <a:effectLst/>
                            <a:latin typeface="Times New Roman Regular" panose="02020603050405020304" charset="0"/>
                            <a:ea typeface="SimSun" pitchFamily="2" charset="-122"/>
                            <a:cs typeface="Times New Roman Regular" panose="02020603050405020304" charset="0"/>
                          </a:endParaRPr>
                        </a:p>
                      </a:txBody>
                      <a:tcPr marL="15418" marR="15418" marT="6250" marB="0" anchor="ctr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2F2F2"/>
                        </a:solidFill>
                      </a:tcPr>
                    </a:tc>
                  </a:tr>
                  <a:tr h="610870">
                    <a:tc>
                      <a:txBody>
                        <a:bodyPr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</a:pPr>
                          <a:r>
                            <a:rPr lang="en-US" altLang="en-US" sz="1600" b="1">
                              <a:solidFill>
                                <a:schemeClr val="tx1"/>
                              </a:solidFill>
                              <a:effectLst/>
                              <a:latin typeface="Times New Roman Bold" panose="02020603050405020304" charset="0"/>
                              <a:ea typeface="SimSun" pitchFamily="2" charset="-122"/>
                              <a:cs typeface="Times New Roman Bold" panose="02020603050405020304" charset="0"/>
                              <a:sym typeface="+mn-ea"/>
                            </a:rPr>
                            <a:t>Our Design</a:t>
                          </a:r>
                          <a:endParaRPr lang="en-US" altLang="en-US" sz="1600" b="1">
                            <a:solidFill>
                              <a:schemeClr val="tx1"/>
                            </a:solidFill>
                            <a:effectLst/>
                            <a:latin typeface="Times New Roman Bold" panose="02020603050405020304" charset="0"/>
                            <a:ea typeface="SimSun" pitchFamily="2" charset="-122"/>
                            <a:cs typeface="Times New Roman Bold" panose="02020603050405020304" charset="0"/>
                            <a:sym typeface="+mn-ea"/>
                          </a:endParaRPr>
                        </a:p>
                      </a:txBody>
                      <a:tcPr marL="15418" marR="15418" marT="6250" marB="0" anchor="ctr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2F2F2"/>
                        </a:solidFill>
                      </a:tcPr>
                    </a:tc>
                    <a:tc>
                      <a:txBody>
                        <a:bodyPr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</a:pPr>
                          <a:r>
                            <a:rPr lang="en-US" altLang="en-US" sz="1600" b="1">
                              <a:solidFill>
                                <a:schemeClr val="tx1"/>
                              </a:solidFill>
                              <a:effectLst/>
                              <a:latin typeface="Times New Roman Bold" panose="02020603050405020304" charset="0"/>
                              <a:ea typeface="SimSun" pitchFamily="2" charset="-122"/>
                              <a:cs typeface="Times New Roman Bold" panose="02020603050405020304" charset="0"/>
                              <a:sym typeface="+mn-ea"/>
                            </a:rPr>
                            <a:t>2024</a:t>
                          </a:r>
                          <a:endParaRPr lang="en-US" altLang="en-US" sz="1600" b="1">
                            <a:solidFill>
                              <a:schemeClr val="tx1"/>
                            </a:solidFill>
                            <a:effectLst/>
                            <a:latin typeface="Times New Roman Bold" panose="02020603050405020304" charset="0"/>
                            <a:ea typeface="SimSun" pitchFamily="2" charset="-122"/>
                            <a:cs typeface="Times New Roman Bold" panose="02020603050405020304" charset="0"/>
                            <a:sym typeface="+mn-ea"/>
                          </a:endParaRPr>
                        </a:p>
                      </a:txBody>
                      <a:tcPr marL="15418" marR="15418" marT="6250" marB="0" anchor="ctr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2F2F2"/>
                        </a:solidFill>
                      </a:tcPr>
                    </a:tc>
                    <a:tc>
                      <a:txBody>
                        <a:bodyPr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  <a:buNone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600" b="1" i="1">
                                    <a:solidFill>
                                      <a:srgbClr val="C00000"/>
                                    </a:solidFill>
                                    <a:effectLst/>
                                    <a:latin typeface="DejaVu Math TeX Gyre" panose="02000503000000000000" charset="0"/>
                                    <a:ea typeface="SimSun" pitchFamily="2" charset="-122"/>
                                    <a:cs typeface="DejaVu Math TeX Gyre" panose="02000503000000000000" charset="0"/>
                                  </a:rPr>
                                  <m:t>𝟐</m:t>
                                </m:r>
                                <m:r>
                                  <a:rPr lang="en-US" sz="1600" b="1" i="1">
                                    <a:solidFill>
                                      <a:srgbClr val="C00000"/>
                                    </a:solidFill>
                                    <a:effectLst/>
                                    <a:latin typeface="DejaVu Math TeX Gyre" panose="02000503000000000000" charset="0"/>
                                    <a:ea typeface="SimSun" pitchFamily="2" charset="-122"/>
                                    <a:cs typeface="DejaVu Math TeX Gyre" panose="02000503000000000000" charset="0"/>
                                  </a:rPr>
                                  <m:t>+</m:t>
                                </m:r>
                                <m:r>
                                  <a:rPr lang="en-US" sz="1600" b="1" i="1">
                                    <a:solidFill>
                                      <a:srgbClr val="C00000"/>
                                    </a:solidFill>
                                    <a:effectLst/>
                                    <a:latin typeface="DejaVu Math TeX Gyre" panose="02000503000000000000" charset="0"/>
                                    <a:ea typeface="SimSun" pitchFamily="2" charset="-122"/>
                                    <a:cs typeface="DejaVu Math TeX Gyre" panose="02000503000000000000" charset="0"/>
                                  </a:rPr>
                                  <m:t>𝟐</m:t>
                                </m:r>
                                <m:r>
                                  <a:rPr lang="en-US" sz="1600" b="1" i="1">
                                    <a:solidFill>
                                      <a:srgbClr val="C00000"/>
                                    </a:solidFill>
                                    <a:effectLst/>
                                    <a:latin typeface="DejaVu Math TeX Gyre" panose="02000503000000000000" charset="0"/>
                                    <a:ea typeface="SimSun" pitchFamily="2" charset="-122"/>
                                    <a:cs typeface="DejaVu Math TeX Gyre" panose="02000503000000000000" charset="0"/>
                                  </a:rPr>
                                  <m:t>×</m:t>
                                </m:r>
                                <m:sSub>
                                  <m:sSubPr>
                                    <m:ctrlPr>
                                      <a:rPr lang="en-US" sz="1600" b="1" i="1">
                                        <a:solidFill>
                                          <a:srgbClr val="C00000"/>
                                        </a:solidFill>
                                        <a:effectLst/>
                                        <a:latin typeface="DejaVu Math TeX Gyre" panose="02000503000000000000" charset="0"/>
                                        <a:ea typeface="SimSun" pitchFamily="2" charset="-122"/>
                                        <a:cs typeface="DejaVu Math TeX Gyre" panose="02000503000000000000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 b="1" i="1">
                                        <a:solidFill>
                                          <a:srgbClr val="C00000"/>
                                        </a:solidFill>
                                        <a:effectLst/>
                                        <a:latin typeface="DejaVu Math TeX Gyre" panose="02000503000000000000" charset="0"/>
                                        <a:ea typeface="SimSun" pitchFamily="2" charset="-122"/>
                                        <a:cs typeface="DejaVu Math TeX Gyre" panose="02000503000000000000" charset="0"/>
                                      </a:rPr>
                                      <m:t>𝑻𝑫</m:t>
                                    </m:r>
                                  </m:e>
                                  <m:sub>
                                    <m:r>
                                      <a:rPr lang="en-US" sz="1600" b="1" i="1">
                                        <a:solidFill>
                                          <a:srgbClr val="C00000"/>
                                        </a:solidFill>
                                        <a:effectLst/>
                                        <a:latin typeface="DejaVu Math TeX Gyre" panose="02000503000000000000" charset="0"/>
                                        <a:ea typeface="SimSun" pitchFamily="2" charset="-122"/>
                                        <a:cs typeface="DejaVu Math TeX Gyre" panose="02000503000000000000" charset="0"/>
                                      </a:rPr>
                                      <m:t>𝑨𝒅𝒅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altLang="en-US" sz="1600" b="1" i="1">
                            <a:solidFill>
                              <a:srgbClr val="C00000"/>
                            </a:solidFill>
                            <a:effectLst/>
                            <a:latin typeface="DejaVu Math TeX Gyre" panose="02000503000000000000" charset="0"/>
                            <a:ea typeface="SimSun" pitchFamily="2" charset="-122"/>
                            <a:cs typeface="DejaVu Math TeX Gyre" panose="02000503000000000000" charset="0"/>
                          </a:endParaRPr>
                        </a:p>
                      </a:txBody>
                      <a:tcPr marL="15418" marR="15418" marT="6250" marB="0" anchor="ctr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2F2F2"/>
                        </a:solidFill>
                      </a:tcPr>
                    </a:tc>
                    <a:tc>
                      <a:txBody>
                        <a:bodyPr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  <a:buNone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600" b="1" i="1">
                                    <a:solidFill>
                                      <a:schemeClr val="tx1"/>
                                    </a:solidFill>
                                    <a:effectLst/>
                                    <a:latin typeface="DejaVu Math TeX Gyre" panose="02000503000000000000" charset="0"/>
                                    <a:ea typeface="SimSun" pitchFamily="2" charset="-122"/>
                                    <a:cs typeface="DejaVu Math TeX Gyre" panose="02000503000000000000" charset="0"/>
                                  </a:rPr>
                                  <m:t>𝟐</m:t>
                                </m:r>
                                <m:r>
                                  <a:rPr lang="en-US" sz="1600" b="1" i="1">
                                    <a:solidFill>
                                      <a:schemeClr val="tx1"/>
                                    </a:solidFill>
                                    <a:effectLst/>
                                    <a:latin typeface="DejaVu Math TeX Gyre" panose="02000503000000000000" charset="0"/>
                                    <a:ea typeface="SimSun" pitchFamily="2" charset="-122"/>
                                    <a:cs typeface="DejaVu Math TeX Gyre" panose="02000503000000000000" charset="0"/>
                                  </a:rPr>
                                  <m:t>𝒏</m:t>
                                </m:r>
                                <m:r>
                                  <a:rPr lang="en-US" sz="1600" b="1" i="1">
                                    <a:solidFill>
                                      <a:schemeClr val="tx1"/>
                                    </a:solidFill>
                                    <a:effectLst/>
                                    <a:latin typeface="DejaVu Math TeX Gyre" panose="02000503000000000000" charset="0"/>
                                    <a:ea typeface="SimSun" pitchFamily="2" charset="-122"/>
                                    <a:cs typeface="DejaVu Math TeX Gyre" panose="02000503000000000000" charset="0"/>
                                  </a:rPr>
                                  <m:t>+</m:t>
                                </m:r>
                                <m:r>
                                  <a:rPr lang="en-US" sz="1600" b="1" i="1">
                                    <a:solidFill>
                                      <a:schemeClr val="tx1"/>
                                    </a:solidFill>
                                    <a:effectLst/>
                                    <a:latin typeface="DejaVu Math TeX Gyre" panose="02000503000000000000" charset="0"/>
                                    <a:ea typeface="SimSun" pitchFamily="2" charset="-122"/>
                                    <a:cs typeface="DejaVu Math TeX Gyre" panose="02000503000000000000" charset="0"/>
                                  </a:rPr>
                                  <m:t>𝟐</m:t>
                                </m:r>
                                <m:r>
                                  <a:rPr lang="en-US" sz="1600" b="1" i="1">
                                    <a:solidFill>
                                      <a:schemeClr val="tx1"/>
                                    </a:solidFill>
                                    <a:effectLst/>
                                    <a:latin typeface="DejaVu Math TeX Gyre" panose="02000503000000000000" charset="0"/>
                                    <a:ea typeface="SimSun" pitchFamily="2" charset="-122"/>
                                    <a:cs typeface="DejaVu Math TeX Gyre" panose="02000503000000000000" charset="0"/>
                                  </a:rPr>
                                  <m:t>×</m:t>
                                </m:r>
                                <m:sSub>
                                  <m:sSubPr>
                                    <m:ctrlPr>
                                      <a:rPr lang="en-US" sz="1600" b="1" i="1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DejaVu Math TeX Gyre" panose="02000503000000000000" charset="0"/>
                                        <a:ea typeface="SimSun" pitchFamily="2" charset="-122"/>
                                        <a:cs typeface="DejaVu Math TeX Gyre" panose="02000503000000000000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 b="1" i="1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DejaVu Math TeX Gyre" panose="02000503000000000000" charset="0"/>
                                        <a:ea typeface="SimSun" pitchFamily="2" charset="-122"/>
                                        <a:cs typeface="DejaVu Math TeX Gyre" panose="02000503000000000000" charset="0"/>
                                      </a:rPr>
                                      <m:t>𝑻𝑪</m:t>
                                    </m:r>
                                  </m:e>
                                  <m:sub>
                                    <m:r>
                                      <a:rPr lang="en-US" sz="1600" b="1" i="1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DejaVu Math TeX Gyre" panose="02000503000000000000" charset="0"/>
                                        <a:ea typeface="SimSun" pitchFamily="2" charset="-122"/>
                                        <a:cs typeface="DejaVu Math TeX Gyre" panose="02000503000000000000" charset="0"/>
                                      </a:rPr>
                                      <m:t>𝑨𝒅𝒅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altLang="en-US" sz="1600" b="1" i="1">
                            <a:solidFill>
                              <a:schemeClr val="tx1"/>
                            </a:solidFill>
                            <a:effectLst/>
                            <a:latin typeface="Times New Roman Regular" panose="02020603050405020304" charset="0"/>
                            <a:ea typeface="SimSun" pitchFamily="2" charset="-122"/>
                            <a:cs typeface="Times New Roman Regular" panose="02020603050405020304" charset="0"/>
                          </a:endParaRPr>
                        </a:p>
                      </a:txBody>
                      <a:tcPr marL="15418" marR="15418" marT="6250" marB="0" anchor="ctr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2F2F2"/>
                        </a:solidFill>
                      </a:tcPr>
                    </a:tc>
                    <a:tc>
                      <a:txBody>
                        <a:bodyPr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  <a:buNone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600" b="1" i="1">
                                    <a:solidFill>
                                      <a:schemeClr val="tx1"/>
                                    </a:solidFill>
                                    <a:effectLst/>
                                    <a:latin typeface="DejaVu Math TeX Gyre" panose="02000503000000000000" charset="0"/>
                                    <a:ea typeface="SimSun" pitchFamily="2" charset="-122"/>
                                    <a:cs typeface="DejaVu Math TeX Gyre" panose="02000503000000000000" charset="0"/>
                                  </a:rPr>
                                  <m:t>𝟒</m:t>
                                </m:r>
                                <m:r>
                                  <a:rPr lang="en-US" sz="1600" b="1" i="1">
                                    <a:solidFill>
                                      <a:schemeClr val="tx1"/>
                                    </a:solidFill>
                                    <a:effectLst/>
                                    <a:latin typeface="DejaVu Math TeX Gyre" panose="02000503000000000000" charset="0"/>
                                    <a:ea typeface="SimSun" pitchFamily="2" charset="-122"/>
                                    <a:cs typeface="DejaVu Math TeX Gyre" panose="02000503000000000000" charset="0"/>
                                  </a:rPr>
                                  <m:t>𝒏</m:t>
                                </m:r>
                                <m:r>
                                  <a:rPr lang="en-US" sz="1600" b="1" i="1">
                                    <a:solidFill>
                                      <a:schemeClr val="tx1"/>
                                    </a:solidFill>
                                    <a:effectLst/>
                                    <a:latin typeface="DejaVu Math TeX Gyre" panose="02000503000000000000" charset="0"/>
                                    <a:ea typeface="SimSun" pitchFamily="2" charset="-122"/>
                                    <a:cs typeface="DejaVu Math TeX Gyre" panose="02000503000000000000" charset="0"/>
                                  </a:rPr>
                                  <m:t>+</m:t>
                                </m:r>
                                <m:r>
                                  <a:rPr lang="en-US" sz="1600" b="1" i="1">
                                    <a:solidFill>
                                      <a:schemeClr val="tx1"/>
                                    </a:solidFill>
                                    <a:effectLst/>
                                    <a:latin typeface="DejaVu Math TeX Gyre" panose="02000503000000000000" charset="0"/>
                                    <a:ea typeface="SimSun" pitchFamily="2" charset="-122"/>
                                    <a:cs typeface="DejaVu Math TeX Gyre" panose="02000503000000000000" charset="0"/>
                                  </a:rPr>
                                  <m:t>𝟏</m:t>
                                </m:r>
                                <m:r>
                                  <a:rPr lang="en-US" sz="1600" b="1" i="1">
                                    <a:solidFill>
                                      <a:schemeClr val="tx1"/>
                                    </a:solidFill>
                                    <a:effectLst/>
                                    <a:latin typeface="DejaVu Math TeX Gyre" panose="02000503000000000000" charset="0"/>
                                    <a:ea typeface="SimSun" pitchFamily="2" charset="-122"/>
                                    <a:cs typeface="DejaVu Math TeX Gyre" panose="02000503000000000000" charset="0"/>
                                  </a:rPr>
                                  <m:t>+</m:t>
                                </m:r>
                                <m:sSub>
                                  <m:sSubPr>
                                    <m:ctrlPr>
                                      <a:rPr lang="en-US" sz="1600" b="1" i="1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DejaVu Math TeX Gyre" panose="02000503000000000000" charset="0"/>
                                        <a:ea typeface="SimSun" pitchFamily="2" charset="-122"/>
                                        <a:cs typeface="DejaVu Math TeX Gyre" panose="02000503000000000000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 b="1" i="1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DejaVu Math TeX Gyre" panose="02000503000000000000" charset="0"/>
                                        <a:ea typeface="SimSun" pitchFamily="2" charset="-122"/>
                                        <a:cs typeface="DejaVu Math TeX Gyre" panose="02000503000000000000" charset="0"/>
                                      </a:rPr>
                                      <m:t>𝑨𝒏𝒄</m:t>
                                    </m:r>
                                  </m:e>
                                  <m:sub>
                                    <m:r>
                                      <a:rPr lang="en-US" sz="1600" b="1" i="1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DejaVu Math TeX Gyre" panose="02000503000000000000" charset="0"/>
                                        <a:ea typeface="SimSun" pitchFamily="2" charset="-122"/>
                                        <a:cs typeface="DejaVu Math TeX Gyre" panose="02000503000000000000" charset="0"/>
                                      </a:rPr>
                                      <m:t>𝑨𝒅𝒅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altLang="en-US" sz="1600" b="1" i="1">
                            <a:solidFill>
                              <a:schemeClr val="tx1"/>
                            </a:solidFill>
                            <a:effectLst/>
                            <a:latin typeface="Times New Roman Regular" panose="02020603050405020304" charset="0"/>
                            <a:ea typeface="SimSun" pitchFamily="2" charset="-122"/>
                            <a:cs typeface="Times New Roman Regular" panose="02020603050405020304" charset="0"/>
                          </a:endParaRPr>
                        </a:p>
                      </a:txBody>
                      <a:tcPr marL="15418" marR="15418" marT="6250" marB="0" anchor="ctr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2F2F2"/>
                        </a:solidFill>
                      </a:tcPr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2" name="表格 1"/>
              <p:cNvGraphicFramePr>
                <a:graphicFrameLocks noGrp="1"/>
              </p:cNvGraphicFramePr>
              <p:nvPr/>
            </p:nvGraphicFramePr>
            <p:xfrm>
              <a:off x="669925" y="810260"/>
              <a:ext cx="10930890" cy="3086100"/>
            </p:xfrm>
            <a:graphic>
              <a:graphicData uri="http://schemas.openxmlformats.org/drawingml/2006/table">
                <a:tbl>
                  <a:tblPr firstRow="1" firstCol="1" bandRow="1"/>
                  <a:tblGrid>
                    <a:gridCol w="2407920"/>
                    <a:gridCol w="1024255"/>
                    <a:gridCol w="2425065"/>
                    <a:gridCol w="2287270"/>
                    <a:gridCol w="2786380"/>
                  </a:tblGrid>
                  <a:tr h="566420">
                    <a:tc>
                      <a:txBody>
                        <a:bodyPr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600" b="1">
                              <a:solidFill>
                                <a:srgbClr val="FFFFFF"/>
                              </a:solidFill>
                              <a:effectLst/>
                              <a:latin typeface="Times New Roman Bold" panose="02020603050405020304" charset="0"/>
                              <a:ea typeface="SimSun" pitchFamily="2" charset="-122"/>
                              <a:cs typeface="Times New Roman Bold" panose="02020603050405020304" charset="0"/>
                            </a:rPr>
                            <a:t>Modular Addition Framework</a:t>
                          </a:r>
                          <a:endParaRPr lang="en-US" sz="1600" b="1">
                            <a:solidFill>
                              <a:srgbClr val="FFFFFF"/>
                            </a:solidFill>
                            <a:effectLst/>
                            <a:latin typeface="Times New Roman Bold" panose="02020603050405020304" charset="0"/>
                            <a:ea typeface="SimSun" pitchFamily="2" charset="-122"/>
                            <a:cs typeface="Times New Roman Bold" panose="02020603050405020304" charset="0"/>
                          </a:endParaRPr>
                        </a:p>
                      </a:txBody>
                      <a:tcPr marL="15418" marR="15418" marT="6250" marB="0" anchor="ctr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A00000"/>
                        </a:solidFill>
                      </a:tcPr>
                    </a:tc>
                    <a:tc>
                      <a:txBody>
                        <a:bodyPr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  <a:buNone/>
                          </a:pPr>
                          <a:r>
                            <a:rPr lang="en-US" altLang="en-US" sz="1600" b="1">
                              <a:solidFill>
                                <a:srgbClr val="FFFFFF"/>
                              </a:solidFill>
                              <a:effectLst/>
                              <a:latin typeface="Times New Roman Bold" panose="02020603050405020304" charset="0"/>
                              <a:ea typeface="SimSun" pitchFamily="2" charset="-122"/>
                              <a:cs typeface="Times New Roman Bold" panose="02020603050405020304" charset="0"/>
                            </a:rPr>
                            <a:t>Year</a:t>
                          </a:r>
                          <a:endParaRPr lang="en-US" altLang="en-US" sz="1600" b="1">
                            <a:solidFill>
                              <a:srgbClr val="FFFFFF"/>
                            </a:solidFill>
                            <a:effectLst/>
                            <a:latin typeface="Times New Roman Bold" panose="02020603050405020304" charset="0"/>
                            <a:ea typeface="SimSun" pitchFamily="2" charset="-122"/>
                            <a:cs typeface="Times New Roman Bold" panose="02020603050405020304" charset="0"/>
                          </a:endParaRPr>
                        </a:p>
                      </a:txBody>
                      <a:tcPr marL="15418" marR="15418" marT="6250" marB="0" anchor="ctr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A00000"/>
                        </a:solidFill>
                      </a:tcPr>
                    </a:tc>
                    <a:tc>
                      <a:txBody>
                        <a:bodyPr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</a:pPr>
                          <a:r>
                            <a:rPr lang="en-US" sz="1600" b="1">
                              <a:solidFill>
                                <a:srgbClr val="FFFFFF"/>
                              </a:solidFill>
                              <a:effectLst/>
                              <a:latin typeface="Times New Roman Bold" panose="02020603050405020304" charset="0"/>
                              <a:ea typeface="SimSun" pitchFamily="2" charset="-122"/>
                              <a:cs typeface="Times New Roman Bold" panose="02020603050405020304" charset="0"/>
                            </a:rPr>
                            <a:t>TD</a:t>
                          </a:r>
                          <a:endParaRPr lang="en-US" sz="1600" b="1">
                            <a:solidFill>
                              <a:srgbClr val="FFFFFF"/>
                            </a:solidFill>
                            <a:effectLst/>
                            <a:latin typeface="Times New Roman Bold" panose="02020603050405020304" charset="0"/>
                            <a:ea typeface="SimSun" pitchFamily="2" charset="-122"/>
                            <a:cs typeface="Times New Roman Bold" panose="02020603050405020304" charset="0"/>
                          </a:endParaRPr>
                        </a:p>
                      </a:txBody>
                      <a:tcPr marL="15418" marR="15418" marT="6250" marB="0" anchor="ctr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A00000"/>
                        </a:solidFill>
                      </a:tcPr>
                    </a:tc>
                    <a:tc>
                      <a:txBody>
                        <a:bodyPr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</a:pPr>
                          <a:r>
                            <a:rPr lang="en-US" altLang="en-US" sz="1600" b="1">
                              <a:solidFill>
                                <a:srgbClr val="FFFFFF"/>
                              </a:solidFill>
                              <a:effectLst/>
                              <a:latin typeface="Times New Roman Bold" panose="02020603050405020304" charset="0"/>
                              <a:ea typeface="SimSun" pitchFamily="2" charset="-122"/>
                              <a:cs typeface="Times New Roman Bold" panose="02020603050405020304" charset="0"/>
                            </a:rPr>
                            <a:t>TC</a:t>
                          </a:r>
                          <a:endParaRPr lang="en-US" altLang="en-US" sz="1600" b="1">
                            <a:solidFill>
                              <a:srgbClr val="FFFFFF"/>
                            </a:solidFill>
                            <a:effectLst/>
                            <a:latin typeface="Times New Roman Bold" panose="02020603050405020304" charset="0"/>
                            <a:ea typeface="SimSun" pitchFamily="2" charset="-122"/>
                            <a:cs typeface="Times New Roman Bold" panose="02020603050405020304" charset="0"/>
                          </a:endParaRPr>
                        </a:p>
                      </a:txBody>
                      <a:tcPr marL="15418" marR="15418" marT="6250" marB="0" anchor="ctr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A00000"/>
                        </a:solidFill>
                      </a:tcPr>
                    </a:tc>
                    <a:tc>
                      <a:txBody>
                        <a:bodyPr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</a:pPr>
                          <a:r>
                            <a:rPr lang="en-US" altLang="en-US" sz="1600" b="1">
                              <a:solidFill>
                                <a:srgbClr val="FFFFFF"/>
                              </a:solidFill>
                              <a:effectLst/>
                              <a:latin typeface="Times New Roman Bold" panose="02020603050405020304" charset="0"/>
                              <a:ea typeface="SimSun" pitchFamily="2" charset="-122"/>
                              <a:cs typeface="Times New Roman Bold" panose="02020603050405020304" charset="0"/>
                            </a:rPr>
                            <a:t>QC</a:t>
                          </a:r>
                          <a:endParaRPr lang="en-US" altLang="en-US" sz="1600" b="1">
                            <a:solidFill>
                              <a:srgbClr val="FFFFFF"/>
                            </a:solidFill>
                            <a:effectLst/>
                            <a:latin typeface="Times New Roman Bold" panose="02020603050405020304" charset="0"/>
                            <a:ea typeface="SimSun" pitchFamily="2" charset="-122"/>
                            <a:cs typeface="Times New Roman Bold" panose="02020603050405020304" charset="0"/>
                          </a:endParaRPr>
                        </a:p>
                      </a:txBody>
                      <a:tcPr marL="15418" marR="15418" marT="6250" marB="0" anchor="ctr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A00000"/>
                        </a:solidFill>
                      </a:tcPr>
                    </a:tc>
                  </a:tr>
                  <a:tr h="335915">
                    <a:tc>
                      <a:txBody>
                        <a:bodyPr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</a:pPr>
                          <a:r>
                            <a:rPr lang="en-US" sz="1600" b="1">
                              <a:solidFill>
                                <a:schemeClr val="tx1"/>
                              </a:solidFill>
                              <a:effectLst/>
                              <a:latin typeface="Times New Roman Bold" panose="02020603050405020304" charset="0"/>
                              <a:ea typeface="SimSun" pitchFamily="2" charset="-122"/>
                              <a:cs typeface="Times New Roman Bold" panose="02020603050405020304" charset="0"/>
                            </a:rPr>
                            <a:t>VBE</a:t>
                          </a:r>
                          <a:r>
                            <a:rPr lang="en-US" sz="1600" b="1" baseline="30000">
                              <a:solidFill>
                                <a:schemeClr val="tx1"/>
                              </a:solidFill>
                              <a:effectLst/>
                              <a:latin typeface="Times New Roman Bold" panose="02020603050405020304" charset="0"/>
                              <a:ea typeface="SimSun" pitchFamily="2" charset="-122"/>
                              <a:cs typeface="Times New Roman Bold" panose="02020603050405020304" charset="0"/>
                            </a:rPr>
                            <a:t>[25]</a:t>
                          </a:r>
                          <a:endParaRPr lang="en-US" sz="1600" b="1" baseline="30000">
                            <a:solidFill>
                              <a:schemeClr val="tx1"/>
                            </a:solidFill>
                            <a:effectLst/>
                            <a:latin typeface="Times New Roman Bold" panose="02020603050405020304" charset="0"/>
                            <a:ea typeface="SimSun" pitchFamily="2" charset="-122"/>
                            <a:cs typeface="Times New Roman Bold" panose="02020603050405020304" charset="0"/>
                          </a:endParaRPr>
                        </a:p>
                      </a:txBody>
                      <a:tcPr marL="15418" marR="15418" marT="6250" marB="0" anchor="ctr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2F2F2"/>
                        </a:solidFill>
                      </a:tcPr>
                    </a:tc>
                    <a:tc>
                      <a:txBody>
                        <a:bodyPr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</a:pPr>
                          <a:r>
                            <a:rPr lang="en-US" altLang="en-US" sz="1600" b="1">
                              <a:solidFill>
                                <a:schemeClr val="tx1"/>
                              </a:solidFill>
                              <a:effectLst/>
                              <a:latin typeface="Times New Roman Bold" panose="02020603050405020304" charset="0"/>
                              <a:ea typeface="SimSun" pitchFamily="2" charset="-122"/>
                              <a:cs typeface="Times New Roman Bold" panose="02020603050405020304" charset="0"/>
                            </a:rPr>
                            <a:t>1996</a:t>
                          </a:r>
                          <a:endParaRPr lang="en-US" altLang="en-US" sz="1600" b="1">
                            <a:solidFill>
                              <a:schemeClr val="tx1"/>
                            </a:solidFill>
                            <a:effectLst/>
                            <a:latin typeface="Times New Roman Bold" panose="02020603050405020304" charset="0"/>
                            <a:ea typeface="SimSun" pitchFamily="2" charset="-122"/>
                            <a:cs typeface="Times New Roman Bold" panose="02020603050405020304" charset="0"/>
                          </a:endParaRPr>
                        </a:p>
                      </a:txBody>
                      <a:tcPr marL="15418" marR="15418" marT="6250" marB="0" anchor="ctr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2F2F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15418" marR="15418" marT="6250" marB="0" anchor="ctr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15418" marR="15418" marT="6250" marB="0" anchor="ctr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15418" marR="15418" marT="6250" marB="0" anchor="ctr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</a:blipFill>
                      </a:tcPr>
                    </a:tc>
                  </a:tr>
                  <a:tr h="351790">
                    <a:tc>
                      <a:txBody>
                        <a:bodyPr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</a:pPr>
                          <a:r>
                            <a:rPr lang="en-US" sz="1600" b="1">
                              <a:solidFill>
                                <a:schemeClr val="tx1"/>
                              </a:solidFill>
                              <a:effectLst/>
                              <a:latin typeface="Times New Roman Bold" panose="02020603050405020304" charset="0"/>
                              <a:ea typeface="SimSun" pitchFamily="2" charset="-122"/>
                              <a:cs typeface="Times New Roman Bold" panose="02020603050405020304" charset="0"/>
                            </a:rPr>
                            <a:t>Beckman</a:t>
                          </a:r>
                          <a:r>
                            <a:rPr lang="en-US" sz="1600" b="1" baseline="30000">
                              <a:solidFill>
                                <a:schemeClr val="tx1"/>
                              </a:solidFill>
                              <a:effectLst/>
                              <a:latin typeface="Times New Roman Bold" panose="02020603050405020304" charset="0"/>
                              <a:ea typeface="SimSun" pitchFamily="2" charset="-122"/>
                              <a:cs typeface="Times New Roman Bold" panose="02020603050405020304" charset="0"/>
                              <a:sym typeface="+mn-ea"/>
                            </a:rPr>
                            <a:t>[26]</a:t>
                          </a:r>
                          <a:endParaRPr lang="en-US" sz="1600" b="1" baseline="30000">
                            <a:solidFill>
                              <a:schemeClr val="tx1"/>
                            </a:solidFill>
                            <a:effectLst/>
                            <a:latin typeface="Times New Roman Bold" panose="02020603050405020304" charset="0"/>
                            <a:ea typeface="SimSun" pitchFamily="2" charset="-122"/>
                            <a:cs typeface="Times New Roman Bold" panose="02020603050405020304" charset="0"/>
                            <a:sym typeface="+mn-ea"/>
                          </a:endParaRPr>
                        </a:p>
                      </a:txBody>
                      <a:tcPr marL="15418" marR="15418" marT="6250" marB="0" anchor="ctr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2F2F2"/>
                        </a:solidFill>
                      </a:tcPr>
                    </a:tc>
                    <a:tc>
                      <a:txBody>
                        <a:bodyPr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</a:pPr>
                          <a:r>
                            <a:rPr lang="en-US" altLang="en-US" sz="1600" b="1">
                              <a:solidFill>
                                <a:schemeClr val="tx1"/>
                              </a:solidFill>
                              <a:effectLst/>
                              <a:latin typeface="Times New Roman Bold" panose="02020603050405020304" charset="0"/>
                              <a:ea typeface="SimSun" pitchFamily="2" charset="-122"/>
                              <a:cs typeface="Times New Roman Bold" panose="02020603050405020304" charset="0"/>
                              <a:sym typeface="+mn-ea"/>
                            </a:rPr>
                            <a:t>1996</a:t>
                          </a:r>
                          <a:endParaRPr lang="en-US" altLang="en-US" sz="1600" b="1">
                            <a:solidFill>
                              <a:schemeClr val="tx1"/>
                            </a:solidFill>
                            <a:effectLst/>
                            <a:latin typeface="Times New Roman Bold" panose="02020603050405020304" charset="0"/>
                            <a:ea typeface="SimSun" pitchFamily="2" charset="-122"/>
                            <a:cs typeface="Times New Roman Bold" panose="02020603050405020304" charset="0"/>
                            <a:sym typeface="+mn-ea"/>
                          </a:endParaRPr>
                        </a:p>
                      </a:txBody>
                      <a:tcPr marL="15418" marR="15418" marT="6250" marB="0" anchor="ctr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2F2F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15418" marR="15418" marT="6250" marB="0" anchor="ctr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15418" marR="15418" marT="6250" marB="0" anchor="ctr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15418" marR="15418" marT="6250" marB="0" anchor="ctr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</a:blipFill>
                      </a:tcPr>
                    </a:tc>
                  </a:tr>
                  <a:tr h="610870">
                    <a:tc>
                      <a:txBody>
                        <a:bodyPr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</a:pPr>
                          <a:r>
                            <a:rPr lang="en-US" sz="1600" b="1">
                              <a:solidFill>
                                <a:schemeClr val="tx1"/>
                              </a:solidFill>
                              <a:effectLst/>
                              <a:latin typeface="Times New Roman Bold" panose="02020603050405020304" charset="0"/>
                              <a:ea typeface="SimSun" pitchFamily="2" charset="-122"/>
                              <a:cs typeface="Times New Roman Bold" panose="02020603050405020304" charset="0"/>
                            </a:rPr>
                            <a:t>Van Meter</a:t>
                          </a:r>
                          <a:r>
                            <a:rPr lang="en-US" sz="1600" b="1" baseline="30000">
                              <a:solidFill>
                                <a:schemeClr val="tx1"/>
                              </a:solidFill>
                              <a:effectLst/>
                              <a:latin typeface="Times New Roman Bold" panose="02020603050405020304" charset="0"/>
                              <a:ea typeface="SimSun" pitchFamily="2" charset="-122"/>
                              <a:cs typeface="Times New Roman Bold" panose="02020603050405020304" charset="0"/>
                              <a:sym typeface="+mn-ea"/>
                            </a:rPr>
                            <a:t>[27]</a:t>
                          </a:r>
                          <a:endParaRPr lang="en-US" sz="1600" b="1" baseline="30000">
                            <a:solidFill>
                              <a:schemeClr val="tx1"/>
                            </a:solidFill>
                            <a:effectLst/>
                            <a:latin typeface="Times New Roman Bold" panose="02020603050405020304" charset="0"/>
                            <a:ea typeface="SimSun" pitchFamily="2" charset="-122"/>
                            <a:cs typeface="Times New Roman Bold" panose="02020603050405020304" charset="0"/>
                            <a:sym typeface="+mn-ea"/>
                          </a:endParaRPr>
                        </a:p>
                      </a:txBody>
                      <a:tcPr marL="15418" marR="15418" marT="6250" marB="0" anchor="ctr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2F2F2"/>
                        </a:solidFill>
                      </a:tcPr>
                    </a:tc>
                    <a:tc>
                      <a:txBody>
                        <a:bodyPr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</a:pPr>
                          <a:r>
                            <a:rPr lang="en-US" altLang="en-US" sz="1600" b="1">
                              <a:solidFill>
                                <a:schemeClr val="tx1"/>
                              </a:solidFill>
                              <a:effectLst/>
                              <a:latin typeface="Times New Roman Bold" panose="02020603050405020304" charset="0"/>
                              <a:ea typeface="SimSun" pitchFamily="2" charset="-122"/>
                              <a:cs typeface="Times New Roman Bold" panose="02020603050405020304" charset="0"/>
                              <a:sym typeface="+mn-ea"/>
                            </a:rPr>
                            <a:t>2005</a:t>
                          </a:r>
                          <a:endParaRPr lang="en-US" altLang="en-US" sz="1600" b="1">
                            <a:solidFill>
                              <a:schemeClr val="tx1"/>
                            </a:solidFill>
                            <a:effectLst/>
                            <a:latin typeface="Times New Roman Bold" panose="02020603050405020304" charset="0"/>
                            <a:ea typeface="SimSun" pitchFamily="2" charset="-122"/>
                            <a:cs typeface="Times New Roman Bold" panose="02020603050405020304" charset="0"/>
                            <a:sym typeface="+mn-ea"/>
                          </a:endParaRPr>
                        </a:p>
                      </a:txBody>
                      <a:tcPr marL="15418" marR="15418" marT="6250" marB="0" anchor="ctr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2F2F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15418" marR="15418" marT="6250" marB="0" anchor="ctr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15418" marR="15418" marT="6250" marB="0" anchor="ctr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15418" marR="15418" marT="6250" marB="0" anchor="ctr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</a:blipFill>
                      </a:tcPr>
                    </a:tc>
                  </a:tr>
                  <a:tr h="610235">
                    <a:tc>
                      <a:txBody>
                        <a:bodyPr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</a:pPr>
                          <a:r>
                            <a:rPr lang="en-US" altLang="en-US" sz="1600" b="1">
                              <a:solidFill>
                                <a:schemeClr val="tx1"/>
                              </a:solidFill>
                              <a:effectLst/>
                              <a:latin typeface="Times New Roman Bold" panose="02020603050405020304" charset="0"/>
                              <a:ea typeface="SimSun" pitchFamily="2" charset="-122"/>
                              <a:cs typeface="Times New Roman Bold" panose="02020603050405020304" charset="0"/>
                              <a:sym typeface="+mn-ea"/>
                            </a:rPr>
                            <a:t>Rines-Chuang</a:t>
                          </a:r>
                          <a:r>
                            <a:rPr lang="en-US" altLang="en-US" sz="1600" b="1" baseline="30000">
                              <a:solidFill>
                                <a:schemeClr val="tx1"/>
                              </a:solidFill>
                              <a:effectLst/>
                              <a:latin typeface="Times New Roman Bold" panose="02020603050405020304" charset="0"/>
                              <a:ea typeface="SimSun" pitchFamily="2" charset="-122"/>
                              <a:cs typeface="Times New Roman Bold" panose="02020603050405020304" charset="0"/>
                              <a:sym typeface="+mn-ea"/>
                            </a:rPr>
                            <a:t>[28]</a:t>
                          </a:r>
                          <a:endParaRPr lang="en-US" altLang="en-US" sz="1600" b="1" baseline="30000">
                            <a:solidFill>
                              <a:schemeClr val="tx1"/>
                            </a:solidFill>
                            <a:effectLst/>
                            <a:latin typeface="Times New Roman Bold" panose="02020603050405020304" charset="0"/>
                            <a:ea typeface="SimSun" pitchFamily="2" charset="-122"/>
                            <a:cs typeface="Times New Roman Bold" panose="02020603050405020304" charset="0"/>
                            <a:sym typeface="+mn-ea"/>
                          </a:endParaRPr>
                        </a:p>
                      </a:txBody>
                      <a:tcPr marL="15418" marR="15418" marT="6250" marB="0" anchor="ctr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2F2F2"/>
                        </a:solidFill>
                      </a:tcPr>
                    </a:tc>
                    <a:tc>
                      <a:txBody>
                        <a:bodyPr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</a:pPr>
                          <a:r>
                            <a:rPr lang="en-US" altLang="en-US" sz="1600" b="1">
                              <a:solidFill>
                                <a:schemeClr val="tx1"/>
                              </a:solidFill>
                              <a:effectLst/>
                              <a:latin typeface="Times New Roman Bold" panose="02020603050405020304" charset="0"/>
                              <a:ea typeface="SimSun" pitchFamily="2" charset="-122"/>
                              <a:cs typeface="Times New Roman Bold" panose="02020603050405020304" charset="0"/>
                              <a:sym typeface="+mn-ea"/>
                            </a:rPr>
                            <a:t>2018</a:t>
                          </a:r>
                          <a:endParaRPr lang="en-US" altLang="en-US" sz="1600" b="1">
                            <a:solidFill>
                              <a:schemeClr val="tx1"/>
                            </a:solidFill>
                            <a:effectLst/>
                            <a:latin typeface="Times New Roman Bold" panose="02020603050405020304" charset="0"/>
                            <a:ea typeface="SimSun" pitchFamily="2" charset="-122"/>
                            <a:cs typeface="Times New Roman Bold" panose="02020603050405020304" charset="0"/>
                            <a:sym typeface="+mn-ea"/>
                          </a:endParaRPr>
                        </a:p>
                      </a:txBody>
                      <a:tcPr marL="15418" marR="15418" marT="6250" marB="0" anchor="ctr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2F2F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15418" marR="15418" marT="6250" marB="0" anchor="ctr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15418" marR="15418" marT="6250" marB="0" anchor="ctr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15418" marR="15418" marT="6250" marB="0" anchor="ctr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</a:blipFill>
                      </a:tcPr>
                    </a:tc>
                  </a:tr>
                  <a:tr h="610870">
                    <a:tc>
                      <a:txBody>
                        <a:bodyPr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</a:pPr>
                          <a:r>
                            <a:rPr lang="en-US" altLang="en-US" sz="1600" b="1">
                              <a:solidFill>
                                <a:schemeClr val="tx1"/>
                              </a:solidFill>
                              <a:effectLst/>
                              <a:latin typeface="Times New Roman Bold" panose="02020603050405020304" charset="0"/>
                              <a:ea typeface="SimSun" pitchFamily="2" charset="-122"/>
                              <a:cs typeface="Times New Roman Bold" panose="02020603050405020304" charset="0"/>
                              <a:sym typeface="+mn-ea"/>
                            </a:rPr>
                            <a:t>Our Design</a:t>
                          </a:r>
                          <a:endParaRPr lang="en-US" altLang="en-US" sz="1600" b="1">
                            <a:solidFill>
                              <a:schemeClr val="tx1"/>
                            </a:solidFill>
                            <a:effectLst/>
                            <a:latin typeface="Times New Roman Bold" panose="02020603050405020304" charset="0"/>
                            <a:ea typeface="SimSun" pitchFamily="2" charset="-122"/>
                            <a:cs typeface="Times New Roman Bold" panose="02020603050405020304" charset="0"/>
                            <a:sym typeface="+mn-ea"/>
                          </a:endParaRPr>
                        </a:p>
                      </a:txBody>
                      <a:tcPr marL="15418" marR="15418" marT="6250" marB="0" anchor="ctr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2F2F2"/>
                        </a:solidFill>
                      </a:tcPr>
                    </a:tc>
                    <a:tc>
                      <a:txBody>
                        <a:bodyPr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</a:pPr>
                          <a:r>
                            <a:rPr lang="en-US" altLang="en-US" sz="1600" b="1">
                              <a:solidFill>
                                <a:schemeClr val="tx1"/>
                              </a:solidFill>
                              <a:effectLst/>
                              <a:latin typeface="Times New Roman Bold" panose="02020603050405020304" charset="0"/>
                              <a:ea typeface="SimSun" pitchFamily="2" charset="-122"/>
                              <a:cs typeface="Times New Roman Bold" panose="02020603050405020304" charset="0"/>
                              <a:sym typeface="+mn-ea"/>
                            </a:rPr>
                            <a:t>2024</a:t>
                          </a:r>
                          <a:endParaRPr lang="en-US" altLang="en-US" sz="1600" b="1">
                            <a:solidFill>
                              <a:schemeClr val="tx1"/>
                            </a:solidFill>
                            <a:effectLst/>
                            <a:latin typeface="Times New Roman Bold" panose="02020603050405020304" charset="0"/>
                            <a:ea typeface="SimSun" pitchFamily="2" charset="-122"/>
                            <a:cs typeface="Times New Roman Bold" panose="02020603050405020304" charset="0"/>
                            <a:sym typeface="+mn-ea"/>
                          </a:endParaRPr>
                        </a:p>
                      </a:txBody>
                      <a:tcPr marL="15418" marR="15418" marT="6250" marB="0" anchor="ctr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2F2F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15418" marR="15418" marT="6250" marB="0" anchor="ctr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15418" marR="15418" marT="6250" marB="0" anchor="ctr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15418" marR="15418" marT="6250" marB="0" anchor="ctr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</a:blipFill>
                      </a:tcPr>
                    </a:tc>
                  </a:tr>
                </a:tbl>
              </a:graphicData>
            </a:graphic>
          </p:graphicFrame>
        </mc:Fallback>
      </mc:AlternateContent>
      <p:sp>
        <p:nvSpPr>
          <p:cNvPr id="5" name="文本框 4"/>
          <p:cNvSpPr txBox="1"/>
          <p:nvPr/>
        </p:nvSpPr>
        <p:spPr>
          <a:xfrm>
            <a:off x="669925" y="3974465"/>
            <a:ext cx="5670550" cy="41402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zh-CN" altLang="en-US" sz="2100" b="1">
                <a:solidFill>
                  <a:srgbClr val="A12423"/>
                </a:solidFill>
                <a:latin typeface="Times New Roman Bold" panose="02020603050405020304" charset="0"/>
                <a:cs typeface="Times New Roman Bold" panose="02020603050405020304" charset="0"/>
              </a:rPr>
              <a:t>Theoretically, our design achieves the lowest TD</a:t>
            </a:r>
            <a:endParaRPr lang="zh-CN" altLang="en-US" sz="2100" b="1">
              <a:solidFill>
                <a:srgbClr val="A12423"/>
              </a:solidFill>
              <a:latin typeface="Times New Roman Bold" panose="02020603050405020304" charset="0"/>
              <a:cs typeface="Times New Roman Bold" panose="02020603050405020304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516467" y="226907"/>
            <a:ext cx="5402580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sz="3200" b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 Bold" panose="02020603050405020304" charset="0"/>
                <a:cs typeface="Times New Roman Bold" panose="02020603050405020304" charset="0"/>
              </a:rPr>
              <a:t>Performance of Our Design</a:t>
            </a:r>
            <a:endParaRPr lang="en-US" sz="3200" b="1">
              <a:solidFill>
                <a:schemeClr val="tx1">
                  <a:lumMod val="50000"/>
                  <a:lumOff val="50000"/>
                </a:schemeClr>
              </a:solidFill>
              <a:latin typeface="Times New Roman Bold" panose="02020603050405020304" charset="0"/>
              <a:cs typeface="Times New Roman Bold" panose="02020603050405020304" charset="0"/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6201410" y="3974465"/>
            <a:ext cx="3260090" cy="2502535"/>
            <a:chOff x="1104" y="4823"/>
            <a:chExt cx="5134" cy="3941"/>
          </a:xfrm>
        </p:grpSpPr>
        <p:graphicFrame>
          <p:nvGraphicFramePr>
            <p:cNvPr id="12" name="图表 11"/>
            <p:cNvGraphicFramePr/>
            <p:nvPr/>
          </p:nvGraphicFramePr>
          <p:xfrm>
            <a:off x="1548" y="4823"/>
            <a:ext cx="3880" cy="3177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1"/>
            </a:graphicData>
          </a:graphic>
        </p:graphicFrame>
        <p:sp>
          <p:nvSpPr>
            <p:cNvPr id="13" name="文本框 12"/>
            <p:cNvSpPr txBox="1"/>
            <p:nvPr/>
          </p:nvSpPr>
          <p:spPr>
            <a:xfrm>
              <a:off x="2518" y="5954"/>
              <a:ext cx="1993" cy="9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33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 Regular" panose="02020603050405020304" charset="0"/>
                  <a:ea typeface="Microsoft YaHei" panose="020B0503020204020204" charset="-122"/>
                  <a:cs typeface="Times New Roman Regular" panose="02020603050405020304" charset="0"/>
                </a:rPr>
                <a:t>33.3%</a:t>
              </a:r>
              <a:endParaRPr kumimoji="0" lang="zh-CN" altLang="en-US" sz="3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 Regular" panose="02020603050405020304" charset="0"/>
                <a:ea typeface="Microsoft YaHei" panose="020B0503020204020204" charset="-122"/>
                <a:cs typeface="Times New Roman Regular" panose="02020603050405020304" charset="0"/>
              </a:endParaRPr>
            </a:p>
          </p:txBody>
        </p:sp>
        <p:sp>
          <p:nvSpPr>
            <p:cNvPr id="41" name="文本框 40"/>
            <p:cNvSpPr txBox="1"/>
            <p:nvPr/>
          </p:nvSpPr>
          <p:spPr>
            <a:xfrm>
              <a:off x="1104" y="7845"/>
              <a:ext cx="5134" cy="9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Times New Roman Regular" panose="02020603050405020304" charset="0"/>
                  <a:ea typeface="DengXian" panose="02010600030101010101" charset="-122"/>
                  <a:cs typeface="Times New Roman Regular" panose="02020603050405020304" charset="0"/>
                </a:rPr>
                <a:t>Improve TD (Time) of </a:t>
              </a:r>
              <a:endParaRPr kumimoji="0" lang="en-US" altLang="zh-CN" sz="16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Times New Roman Regular" panose="02020603050405020304" charset="0"/>
                <a:ea typeface="DengXian" panose="02010600030101010101" charset="-122"/>
                <a:cs typeface="Times New Roman Regular" panose="0202060305040502030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Times New Roman Regular" panose="02020603050405020304" charset="0"/>
                  <a:ea typeface="DengXian" panose="02010600030101010101" charset="-122"/>
                  <a:cs typeface="Times New Roman Regular" panose="02020603050405020304" charset="0"/>
                </a:rPr>
                <a:t>Quantum Modular Framework</a:t>
              </a:r>
              <a:endParaRPr kumimoji="0" lang="en-US" altLang="zh-CN" sz="16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Times New Roman Regular" panose="02020603050405020304" charset="0"/>
                <a:ea typeface="DengXian" panose="02010600030101010101" charset="-122"/>
                <a:cs typeface="Times New Roman Regular" panose="02020603050405020304" charset="0"/>
              </a:endParaRPr>
            </a:p>
          </p:txBody>
        </p:sp>
      </p:grpSp>
      <p:grpSp>
        <p:nvGrpSpPr>
          <p:cNvPr id="17" name="组合 16"/>
          <p:cNvGrpSpPr/>
          <p:nvPr/>
        </p:nvGrpSpPr>
        <p:grpSpPr>
          <a:xfrm>
            <a:off x="9039225" y="3876040"/>
            <a:ext cx="2463800" cy="2600960"/>
            <a:chOff x="14275" y="5813"/>
            <a:chExt cx="3880" cy="4096"/>
          </a:xfrm>
        </p:grpSpPr>
        <p:graphicFrame>
          <p:nvGraphicFramePr>
            <p:cNvPr id="14" name="图表 13"/>
            <p:cNvGraphicFramePr/>
            <p:nvPr/>
          </p:nvGraphicFramePr>
          <p:xfrm>
            <a:off x="14275" y="5813"/>
            <a:ext cx="3880" cy="3177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sp>
          <p:nvSpPr>
            <p:cNvPr id="15" name="文本框 14"/>
            <p:cNvSpPr txBox="1"/>
            <p:nvPr/>
          </p:nvSpPr>
          <p:spPr>
            <a:xfrm>
              <a:off x="15442" y="6955"/>
              <a:ext cx="1498" cy="9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33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 Regular" panose="02020603050405020304" charset="0"/>
                  <a:ea typeface="Microsoft YaHei" panose="020B0503020204020204" charset="-122"/>
                  <a:cs typeface="Times New Roman Regular" panose="02020603050405020304" charset="0"/>
                </a:rPr>
                <a:t>60%</a:t>
              </a:r>
              <a:endParaRPr kumimoji="0" lang="zh-CN" altLang="en-US" sz="3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 Regular" panose="02020603050405020304" charset="0"/>
                <a:ea typeface="Microsoft YaHei" panose="020B0503020204020204" charset="-122"/>
                <a:cs typeface="Times New Roman Regular" panose="02020603050405020304" charset="0"/>
              </a:endParaRPr>
            </a:p>
          </p:txBody>
        </p:sp>
        <p:sp>
          <p:nvSpPr>
            <p:cNvPr id="44" name="文本框 43"/>
            <p:cNvSpPr txBox="1"/>
            <p:nvPr/>
          </p:nvSpPr>
          <p:spPr>
            <a:xfrm>
              <a:off x="14459" y="8990"/>
              <a:ext cx="3514" cy="9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Times New Roman Regular" panose="02020603050405020304" charset="0"/>
                  <a:ea typeface="DengXian" panose="02010600030101010101" charset="-122"/>
                  <a:cs typeface="Times New Roman Regular" panose="02020603050405020304" charset="0"/>
                </a:rPr>
                <a:t>Improve </a:t>
              </a:r>
              <a:r>
                <a:rPr lang="en-US" altLang="zh-CN" sz="1600" kern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Times New Roman Regular" panose="02020603050405020304" charset="0"/>
                  <a:ea typeface="DengXian" panose="02010600030101010101" charset="-122"/>
                  <a:cs typeface="Times New Roman Regular" panose="02020603050405020304" charset="0"/>
                  <a:sym typeface="+mn-ea"/>
                </a:rPr>
                <a:t>TD (Time) of </a:t>
              </a:r>
              <a:endParaRPr lang="en-US" altLang="zh-CN" sz="1600" kern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Times New Roman Regular" panose="02020603050405020304" charset="0"/>
                <a:ea typeface="DengXian" panose="02010600030101010101" charset="-122"/>
                <a:cs typeface="Times New Roman Regular" panose="02020603050405020304" charset="0"/>
                <a:sym typeface="+mn-ea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Times New Roman Regular" panose="02020603050405020304" charset="0"/>
                  <a:ea typeface="DengXian" panose="02010600030101010101" charset="-122"/>
                  <a:cs typeface="Times New Roman Regular" panose="02020603050405020304" charset="0"/>
                </a:rPr>
                <a:t>Quantum Exponentiation</a:t>
              </a:r>
              <a:endParaRPr kumimoji="0" lang="en-US" altLang="zh-CN" sz="16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Times New Roman Regular" panose="02020603050405020304" charset="0"/>
                <a:ea typeface="DengXian" panose="02010600030101010101" charset="-122"/>
                <a:cs typeface="Times New Roman Regular" panose="02020603050405020304" charset="0"/>
              </a:endParaRPr>
            </a:p>
          </p:txBody>
        </p:sp>
      </p:grpSp>
      <p:sp>
        <p:nvSpPr>
          <p:cNvPr id="16" name="文本框 15"/>
          <p:cNvSpPr txBox="1"/>
          <p:nvPr/>
        </p:nvSpPr>
        <p:spPr>
          <a:xfrm>
            <a:off x="2640965" y="4525645"/>
            <a:ext cx="3065145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zh-CN" altLang="en-US" sz="2100" b="1">
                <a:solidFill>
                  <a:srgbClr val="A12423"/>
                </a:solidFill>
                <a:latin typeface="Times New Roman Bold" panose="02020603050405020304" charset="0"/>
                <a:cs typeface="Times New Roman Bold" panose="02020603050405020304" charset="0"/>
              </a:rPr>
              <a:t>Lowest Toffoli Depth</a:t>
            </a:r>
            <a:endParaRPr lang="zh-CN" altLang="en-US" sz="2100" b="1">
              <a:solidFill>
                <a:srgbClr val="A12423"/>
              </a:solidFill>
              <a:latin typeface="Times New Roman Bold" panose="02020603050405020304" charset="0"/>
              <a:cs typeface="Times New Roman Bold" panose="02020603050405020304" charset="0"/>
            </a:endParaRPr>
          </a:p>
        </p:txBody>
      </p:sp>
      <p:sp>
        <p:nvSpPr>
          <p:cNvPr id="19" name="左大括号 18"/>
          <p:cNvSpPr/>
          <p:nvPr/>
        </p:nvSpPr>
        <p:spPr>
          <a:xfrm>
            <a:off x="2506345" y="4556125"/>
            <a:ext cx="135255" cy="984250"/>
          </a:xfrm>
          <a:prstGeom prst="leftBrace">
            <a:avLst>
              <a:gd name="adj1" fmla="val 20283"/>
              <a:gd name="adj2" fmla="val 47919"/>
            </a:avLst>
          </a:prstGeom>
          <a:ln w="38100">
            <a:solidFill>
              <a:srgbClr val="A0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8" name="文本框 17"/>
          <p:cNvSpPr txBox="1"/>
          <p:nvPr/>
        </p:nvSpPr>
        <p:spPr>
          <a:xfrm>
            <a:off x="2641600" y="5154295"/>
            <a:ext cx="2750185" cy="41402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zh-CN" altLang="en-US" sz="2100" b="1">
                <a:solidFill>
                  <a:srgbClr val="A12423"/>
                </a:solidFill>
                <a:latin typeface="Times New Roman Bold" panose="02020603050405020304" charset="0"/>
                <a:cs typeface="Times New Roman Bold" panose="02020603050405020304" charset="0"/>
                <a:sym typeface="+mn-ea"/>
              </a:rPr>
              <a:t>Shor’s Acceleration</a:t>
            </a:r>
            <a:endParaRPr lang="zh-CN" altLang="en-US" sz="2100" b="1">
              <a:solidFill>
                <a:srgbClr val="A12423"/>
              </a:solidFill>
              <a:latin typeface="Times New Roman Bold" panose="02020603050405020304" charset="0"/>
              <a:cs typeface="Times New Roman Bold" panose="02020603050405020304" charset="0"/>
            </a:endParaRPr>
          </a:p>
        </p:txBody>
      </p:sp>
    </p:spTree>
    <p:custDataLst>
      <p:tags r:id="rId4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 advTm="38881">
        <p:wipe/>
      </p:transition>
    </mc:Choice>
    <mc:Fallback>
      <p:transition spd="slow" advTm="38881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16" grpId="0"/>
      <p:bldP spid="19" grpId="0" bldLvl="0" animBg="1"/>
      <p:bldP spid="16" grpId="1"/>
      <p:bldP spid="19" grpId="1" animBg="1"/>
      <p:bldP spid="18" grpId="0"/>
      <p:bldP spid="18" grpId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3"/>
          <p:cNvSpPr>
            <a:spLocks noChangeArrowheads="1"/>
          </p:cNvSpPr>
          <p:nvPr/>
        </p:nvSpPr>
        <p:spPr bwMode="auto">
          <a:xfrm>
            <a:off x="676910" y="131445"/>
            <a:ext cx="2077720" cy="82994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91440" tIns="45720" rIns="91440" bIns="45720">
            <a:spAutoFit/>
          </a:bodyPr>
          <a:lstStyle/>
          <a:p>
            <a:pPr indent="0">
              <a:lnSpc>
                <a:spcPct val="150000"/>
              </a:lnSpc>
              <a:buFont typeface="Arial" panose="020B0604020202020204"/>
              <a:buNone/>
            </a:pPr>
            <a:r>
              <a:rPr lang="en-US" sz="3200" b="1" dirty="0" smtClean="0">
                <a:solidFill>
                  <a:srgbClr val="000090"/>
                </a:solidFill>
                <a:latin typeface="Times New Roman Bold" panose="02020603050405020304" charset="0"/>
                <a:cs typeface="Times New Roman Bold" panose="02020603050405020304" charset="0"/>
                <a:sym typeface="+mn-ea"/>
              </a:rPr>
              <a:t>Overview</a:t>
            </a:r>
            <a:endParaRPr lang="en-US" sz="3200" b="1" dirty="0" smtClean="0">
              <a:solidFill>
                <a:srgbClr val="000090"/>
              </a:solidFill>
              <a:latin typeface="Times New Roman Bold" panose="02020603050405020304" charset="0"/>
              <a:cs typeface="Times New Roman Bold" panose="02020603050405020304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737870" y="1025102"/>
            <a:ext cx="1092200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>
                <a:latin typeface="Times New Roman Regular" panose="02020603050405020304" charset="0"/>
                <a:cs typeface="Times New Roman Regular" panose="02020603050405020304" charset="0"/>
              </a:rPr>
              <a:t>We had an overview paper for quantum arithmetic, which has been published by </a:t>
            </a:r>
            <a:r>
              <a:rPr lang="en-US" altLang="zh-CN" sz="2400" b="1" i="1">
                <a:solidFill>
                  <a:srgbClr val="1A1A9B"/>
                </a:solidFill>
                <a:latin typeface="Times New Roman Bold Italic" panose="02020603050405020304" charset="0"/>
                <a:cs typeface="Times New Roman Bold Italic" panose="02020603050405020304" charset="0"/>
              </a:rPr>
              <a:t>Philosophical Transactions of the Royal Society A</a:t>
            </a:r>
            <a:r>
              <a:rPr lang="en-US" altLang="zh-CN" sz="2400">
                <a:latin typeface="Times New Roman Regular" panose="02020603050405020304" charset="0"/>
                <a:cs typeface="Times New Roman Regular" panose="02020603050405020304" charset="0"/>
              </a:rPr>
              <a:t>.</a:t>
            </a:r>
            <a:endParaRPr lang="en-US" altLang="zh-CN" sz="2400">
              <a:latin typeface="Times New Roman Regular" panose="02020603050405020304" charset="0"/>
              <a:cs typeface="Times New Roman Regular" panose="02020603050405020304" charset="0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03910" y="1849120"/>
            <a:ext cx="4743450" cy="461772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9165" y="2920365"/>
            <a:ext cx="4639310" cy="3546475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8361045" y="1918970"/>
            <a:ext cx="2615565" cy="2945765"/>
            <a:chOff x="13167" y="3022"/>
            <a:chExt cx="4119" cy="4639"/>
          </a:xfrm>
        </p:grpSpPr>
        <p:pic>
          <p:nvPicPr>
            <p:cNvPr id="167" name="图片 166"/>
            <p:cNvPicPr/>
            <p:nvPr/>
          </p:nvPicPr>
          <p:blipFill>
            <a:blip r:embed="rId3"/>
            <a:stretch>
              <a:fillRect/>
            </a:stretch>
          </p:blipFill>
          <p:spPr>
            <a:xfrm>
              <a:off x="13167" y="3022"/>
              <a:ext cx="3999" cy="4559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2" name="文本框 1"/>
            <p:cNvSpPr txBox="1"/>
            <p:nvPr/>
          </p:nvSpPr>
          <p:spPr>
            <a:xfrm>
              <a:off x="14237" y="6936"/>
              <a:ext cx="3049" cy="72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pPr algn="l"/>
              <a:r>
                <a:rPr lang="en-US" altLang="zh-CN" sz="2400" b="1">
                  <a:solidFill>
                    <a:schemeClr val="bg1"/>
                  </a:solidFill>
                  <a:latin typeface="Times New Roman Bold" panose="02020603050405020304" charset="0"/>
                  <a:cs typeface="Times New Roman Bold" panose="02020603050405020304" charset="0"/>
                </a:rPr>
                <a:t>Isaac Newton</a:t>
              </a:r>
              <a:endParaRPr lang="en-US" altLang="zh-CN" sz="2400" b="1">
                <a:solidFill>
                  <a:schemeClr val="bg1"/>
                </a:solidFill>
                <a:latin typeface="Times New Roman Bold" panose="02020603050405020304" charset="0"/>
                <a:cs typeface="Times New Roman Bold" panose="02020603050405020304" charset="0"/>
              </a:endParaRPr>
            </a:p>
          </p:txBody>
        </p:sp>
      </p:grpSp>
    </p:spTree>
    <p:custDataLst>
      <p:tags r:id="rId4"/>
    </p:custDataLst>
  </p:cSld>
  <p:clrMapOvr>
    <a:masterClrMapping/>
  </p:clrMapOvr>
  <p:transition advTm="2657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" name="图片 155"/>
          <p:cNvPicPr/>
          <p:nvPr/>
        </p:nvPicPr>
        <p:blipFill>
          <a:blip r:embed="rId1"/>
          <a:srcRect t="28293" b="15000"/>
          <a:stretch>
            <a:fillRect/>
          </a:stretch>
        </p:blipFill>
        <p:spPr>
          <a:xfrm>
            <a:off x="6506845" y="1376680"/>
            <a:ext cx="4676140" cy="239204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文本框 3"/>
          <p:cNvSpPr txBox="1"/>
          <p:nvPr/>
        </p:nvSpPr>
        <p:spPr>
          <a:xfrm>
            <a:off x="219075" y="1036955"/>
            <a:ext cx="8815070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sz="3200" b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 Bold" panose="02020603050405020304" charset="0"/>
                <a:cs typeface="Times New Roman Bold" panose="02020603050405020304" charset="0"/>
              </a:rPr>
              <a:t>How can we verify </a:t>
            </a:r>
            <a:r>
              <a:rPr lang="en-US" sz="3200" b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 Bold" panose="02020603050405020304" charset="0"/>
                <a:cs typeface="Times New Roman Bold" panose="02020603050405020304" charset="0"/>
              </a:rPr>
              <a:t>these designs?</a:t>
            </a:r>
            <a:endParaRPr lang="en-US" sz="3200" b="1">
              <a:solidFill>
                <a:schemeClr val="tx1">
                  <a:lumMod val="50000"/>
                  <a:lumOff val="50000"/>
                </a:schemeClr>
              </a:solidFill>
              <a:latin typeface="Times New Roman Bold" panose="02020603050405020304" charset="0"/>
              <a:cs typeface="Times New Roman Bold" panose="02020603050405020304" charset="0"/>
            </a:endParaRPr>
          </a:p>
        </p:txBody>
      </p:sp>
      <p:pic>
        <p:nvPicPr>
          <p:cNvPr id="25" name="图片 24"/>
          <p:cNvPicPr/>
          <p:nvPr/>
        </p:nvPicPr>
        <p:blipFill>
          <a:blip r:embed="rId2"/>
          <a:srcRect l="49032" t="18204" r="3401" b="20546"/>
          <a:stretch>
            <a:fillRect/>
          </a:stretch>
        </p:blipFill>
        <p:spPr>
          <a:xfrm>
            <a:off x="311150" y="1956435"/>
            <a:ext cx="4896485" cy="431038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6" name="文本框 25"/>
          <p:cNvSpPr txBox="1"/>
          <p:nvPr/>
        </p:nvSpPr>
        <p:spPr>
          <a:xfrm>
            <a:off x="311150" y="1620520"/>
            <a:ext cx="6765925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2100" b="1">
                <a:solidFill>
                  <a:schemeClr val="tx1"/>
                </a:solidFill>
                <a:latin typeface="Times New Roman Bold" panose="02020603050405020304" charset="0"/>
                <a:cs typeface="Times New Roman Bold" panose="02020603050405020304" charset="0"/>
              </a:rPr>
              <a:t>NISQ device has 50–100 qubits, capable of limited quantum advantage despite error and noise constraints.</a:t>
            </a:r>
            <a:endParaRPr lang="en-US" sz="2100" b="1">
              <a:solidFill>
                <a:schemeClr val="tx1"/>
              </a:solidFill>
              <a:latin typeface="Times New Roman Bold" panose="02020603050405020304" charset="0"/>
              <a:cs typeface="Times New Roman Bold" panose="02020603050405020304" charset="0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219075" y="6112510"/>
            <a:ext cx="515937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latin typeface="Times New Roman" panose="02020603050405020304" charset="0"/>
                <a:cs typeface="Times New Roman" panose="02020603050405020304" charset="0"/>
                <a:sym typeface="+mn-ea"/>
              </a:rPr>
              <a:t>N</a:t>
            </a:r>
            <a:r>
              <a:rPr lang="zh-CN" altLang="en-US">
                <a:latin typeface="Times New Roman" panose="02020603050405020304" charset="0"/>
                <a:cs typeface="Times New Roman" panose="02020603050405020304" charset="0"/>
                <a:sym typeface="+mn-ea"/>
              </a:rPr>
              <a:t>oisy intermediate-scale quantum</a:t>
            </a:r>
            <a:r>
              <a:rPr lang="en-US" altLang="zh-CN">
                <a:latin typeface="Times New Roman" panose="02020603050405020304" charset="0"/>
                <a:cs typeface="Times New Roman" panose="02020603050405020304" charset="0"/>
                <a:sym typeface="+mn-ea"/>
              </a:rPr>
              <a:t>(NISQ)</a:t>
            </a:r>
            <a:r>
              <a:rPr lang="zh-CN" altLang="en-US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zh-CN">
                <a:latin typeface="Times New Roman" panose="02020603050405020304" charset="0"/>
                <a:cs typeface="Times New Roman" panose="02020603050405020304" charset="0"/>
                <a:sym typeface="+mn-ea"/>
              </a:rPr>
              <a:t>computer</a:t>
            </a:r>
            <a:endParaRPr lang="en-US" altLang="zh-CN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pic>
        <p:nvPicPr>
          <p:cNvPr id="28" name="图片 27"/>
          <p:cNvPicPr>
            <a:picLocks noChangeAspect="1"/>
          </p:cNvPicPr>
          <p:nvPr/>
        </p:nvPicPr>
        <p:blipFill>
          <a:blip r:embed="rId3"/>
          <a:srcRect b="18158"/>
          <a:stretch>
            <a:fillRect/>
          </a:stretch>
        </p:blipFill>
        <p:spPr>
          <a:xfrm>
            <a:off x="6237605" y="4212590"/>
            <a:ext cx="4900295" cy="2155190"/>
          </a:xfrm>
          <a:prstGeom prst="rect">
            <a:avLst/>
          </a:prstGeom>
        </p:spPr>
      </p:pic>
      <p:sp>
        <p:nvSpPr>
          <p:cNvPr id="29" name="文本框 28"/>
          <p:cNvSpPr txBox="1"/>
          <p:nvPr/>
        </p:nvSpPr>
        <p:spPr>
          <a:xfrm>
            <a:off x="8321675" y="3766185"/>
            <a:ext cx="190627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b="1">
                <a:latin typeface="Times New Roman Bold" panose="02020603050405020304" charset="0"/>
                <a:cs typeface="Times New Roman Bold" panose="02020603050405020304" charset="0"/>
              </a:rPr>
              <a:t>We are Here!</a:t>
            </a:r>
            <a:endParaRPr lang="en-US" altLang="zh-CN" b="1">
              <a:latin typeface="Times New Roman Bold" panose="02020603050405020304" charset="0"/>
              <a:cs typeface="Times New Roman Bold" panose="02020603050405020304" charset="0"/>
            </a:endParaRPr>
          </a:p>
        </p:txBody>
      </p:sp>
      <p:cxnSp>
        <p:nvCxnSpPr>
          <p:cNvPr id="30" name="直接箭头连接符 29"/>
          <p:cNvCxnSpPr/>
          <p:nvPr/>
        </p:nvCxnSpPr>
        <p:spPr>
          <a:xfrm flipH="1">
            <a:off x="7740015" y="4084320"/>
            <a:ext cx="704850" cy="89535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直接箭头连接符 30"/>
          <p:cNvCxnSpPr/>
          <p:nvPr/>
        </p:nvCxnSpPr>
        <p:spPr>
          <a:xfrm flipV="1">
            <a:off x="10088880" y="4189095"/>
            <a:ext cx="1123950" cy="952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文本框 31"/>
          <p:cNvSpPr txBox="1"/>
          <p:nvPr/>
        </p:nvSpPr>
        <p:spPr>
          <a:xfrm>
            <a:off x="10374630" y="3768090"/>
            <a:ext cx="117792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b="1">
                <a:latin typeface="Times New Roman Bold" panose="02020603050405020304" charset="0"/>
                <a:cs typeface="Times New Roman Bold" panose="02020603050405020304" charset="0"/>
              </a:rPr>
              <a:t>Quantity</a:t>
            </a:r>
            <a:endParaRPr lang="en-US" altLang="zh-CN" b="1">
              <a:latin typeface="Times New Roman Bold" panose="02020603050405020304" charset="0"/>
              <a:cs typeface="Times New Roman Bold" panose="02020603050405020304" charset="0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5751830" y="5974715"/>
            <a:ext cx="117792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b="1">
                <a:latin typeface="Times New Roman Bold" panose="02020603050405020304" charset="0"/>
                <a:cs typeface="Times New Roman Bold" panose="02020603050405020304" charset="0"/>
              </a:rPr>
              <a:t>Quality</a:t>
            </a:r>
            <a:endParaRPr lang="en-US" altLang="zh-CN" b="1">
              <a:latin typeface="Times New Roman Bold" panose="02020603050405020304" charset="0"/>
              <a:cs typeface="Times New Roman Bold" panose="02020603050405020304" charset="0"/>
            </a:endParaRPr>
          </a:p>
        </p:txBody>
      </p:sp>
      <p:cxnSp>
        <p:nvCxnSpPr>
          <p:cNvPr id="34" name="直接箭头连接符 33"/>
          <p:cNvCxnSpPr/>
          <p:nvPr/>
        </p:nvCxnSpPr>
        <p:spPr>
          <a:xfrm flipH="1">
            <a:off x="6031230" y="4474845"/>
            <a:ext cx="9525" cy="15621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矩形: 圆角 9"/>
          <p:cNvSpPr/>
          <p:nvPr>
            <p:custDataLst>
              <p:tags r:id="rId4"/>
            </p:custDataLst>
          </p:nvPr>
        </p:nvSpPr>
        <p:spPr>
          <a:xfrm>
            <a:off x="321733" y="194098"/>
            <a:ext cx="1002453" cy="854287"/>
          </a:xfrm>
          <a:prstGeom prst="roundRect">
            <a:avLst>
              <a:gd name="adj" fmla="val 4192"/>
            </a:avLst>
          </a:prstGeom>
          <a:solidFill>
            <a:srgbClr val="083A80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rgbClr val="577CCE">
              <a:shade val="50000"/>
            </a:srgbClr>
          </a:lnRef>
          <a:fillRef idx="1">
            <a:srgbClr val="577CCE"/>
          </a:fillRef>
          <a:effectRef idx="0">
            <a:srgbClr val="577CCE"/>
          </a:effectRef>
          <a:fontRef idx="minor">
            <a:srgbClr val="FFFFFF"/>
          </a:fontRef>
        </p:style>
        <p:txBody>
          <a:bodyPr rtlCol="0" anchor="ctr">
            <a:noAutofit/>
          </a:bodyPr>
          <a:p>
            <a:pPr algn="ctr"/>
            <a:r>
              <a:rPr lang="en-SG" altLang="en-US" sz="4265" b="1" dirty="0">
                <a:solidFill>
                  <a:srgbClr val="FFFFFF"/>
                </a:solidFill>
                <a:latin typeface="Times New Roman" panose="02020603050405020304" charset="0"/>
                <a:ea typeface="Microsoft YaHei" panose="020B0503020204020204" charset="-122"/>
                <a:cs typeface="Times New Roman" panose="02020603050405020304" charset="0"/>
              </a:rPr>
              <a:t>04</a:t>
            </a:r>
            <a:endParaRPr lang="en-SG" altLang="en-US" sz="4265" b="1" dirty="0">
              <a:solidFill>
                <a:srgbClr val="FFFFFF"/>
              </a:solidFill>
              <a:latin typeface="Times New Roman" panose="02020603050405020304" charset="0"/>
              <a:ea typeface="Microsoft YaHei" panose="020B0503020204020204" charset="-122"/>
              <a:cs typeface="Times New Roman" panose="02020603050405020304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468755" y="203200"/>
            <a:ext cx="6219190" cy="845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900" b="1" dirty="0" smtClean="0">
                <a:solidFill>
                  <a:srgbClr val="000090"/>
                </a:solidFill>
                <a:latin typeface="Times New Roman" panose="02020603050405020304" charset="0"/>
                <a:cs typeface="Times New Roman" panose="02020603050405020304" charset="0"/>
              </a:rPr>
              <a:t>Hardware Validation</a:t>
            </a:r>
            <a:endParaRPr lang="en-US" altLang="zh-CN" sz="4900" b="1" dirty="0" smtClean="0">
              <a:solidFill>
                <a:srgbClr val="00009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  <p:custDataLst>
      <p:tags r:id="rId5"/>
    </p:custDataLst>
  </p:cSld>
  <p:clrMapOvr>
    <a:masterClrMapping/>
  </p:clrMapOvr>
  <p:transition advTm="4075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27" grpId="0"/>
      <p:bldP spid="27" grpId="1"/>
      <p:bldP spid="26" grpId="0"/>
      <p:bldP spid="26" grpId="1"/>
      <p:bldP spid="29" grpId="0"/>
      <p:bldP spid="32" grpId="0"/>
      <p:bldP spid="33" grpId="0"/>
      <p:bldP spid="29" grpId="1"/>
      <p:bldP spid="32" grpId="1"/>
      <p:bldP spid="33" grpId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325332" y="352002"/>
            <a:ext cx="3275753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3200" b="1" dirty="0">
                <a:solidFill>
                  <a:srgbClr val="000090"/>
                </a:solidFill>
                <a:latin typeface="Times New Roman Bold" panose="02020603050405020304" charset="0"/>
                <a:ea typeface="Microsoft YaHei" panose="020B0503020204020204" charset="-122"/>
                <a:cs typeface="Times New Roman Bold" panose="02020603050405020304" charset="0"/>
              </a:rPr>
              <a:t>Validation Flow</a:t>
            </a:r>
            <a:endParaRPr lang="en-US" altLang="zh-CN" sz="3200" b="1" dirty="0">
              <a:solidFill>
                <a:srgbClr val="000090"/>
              </a:solidFill>
              <a:latin typeface="Times New Roman Bold" panose="02020603050405020304" charset="0"/>
              <a:ea typeface="Microsoft YaHei" panose="020B0503020204020204" charset="-122"/>
              <a:cs typeface="Times New Roman Bold" panose="02020603050405020304" charset="0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47040" y="2629747"/>
            <a:ext cx="3031913" cy="349080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30793" y="2413847"/>
            <a:ext cx="2346960" cy="728133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rcRect l="33680" r="32873"/>
          <a:stretch>
            <a:fillRect/>
          </a:stretch>
        </p:blipFill>
        <p:spPr>
          <a:xfrm>
            <a:off x="4230793" y="3451013"/>
            <a:ext cx="2628900" cy="107865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rcRect l="67495"/>
          <a:stretch>
            <a:fillRect/>
          </a:stretch>
        </p:blipFill>
        <p:spPr>
          <a:xfrm>
            <a:off x="4230793" y="5014807"/>
            <a:ext cx="2619587" cy="110574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rcRect l="7326" b="13700"/>
          <a:stretch>
            <a:fillRect/>
          </a:stretch>
        </p:blipFill>
        <p:spPr>
          <a:xfrm>
            <a:off x="8040793" y="4355253"/>
            <a:ext cx="3694853" cy="176530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/>
          <a:srcRect t="11262" b="20925"/>
          <a:stretch>
            <a:fillRect/>
          </a:stretch>
        </p:blipFill>
        <p:spPr>
          <a:xfrm>
            <a:off x="8040793" y="2413847"/>
            <a:ext cx="3694853" cy="1687407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 rot="5400000">
            <a:off x="5277273" y="4485640"/>
            <a:ext cx="440055" cy="5016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665"/>
              <a:t>...</a:t>
            </a:r>
            <a:endParaRPr lang="en-US" altLang="zh-CN" sz="2665"/>
          </a:p>
        </p:txBody>
      </p:sp>
      <p:sp>
        <p:nvSpPr>
          <p:cNvPr id="13" name="文本框 12"/>
          <p:cNvSpPr txBox="1"/>
          <p:nvPr/>
        </p:nvSpPr>
        <p:spPr>
          <a:xfrm>
            <a:off x="8040793" y="2413847"/>
            <a:ext cx="1512570" cy="8299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 Bold" panose="02020603050405020304" charset="0"/>
                <a:cs typeface="Times New Roman Bold" panose="02020603050405020304" charset="0"/>
              </a:rPr>
              <a:t>Quantum </a:t>
            </a:r>
            <a:endParaRPr lang="en-US" altLang="zh-CN" sz="2400" b="1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 Bold" panose="02020603050405020304" charset="0"/>
              <a:cs typeface="Times New Roman Bold" panose="02020603050405020304" charset="0"/>
            </a:endParaRPr>
          </a:p>
          <a:p>
            <a:r>
              <a:rPr lang="en-US" altLang="zh-CN" sz="2400" b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 Bold" panose="02020603050405020304" charset="0"/>
                <a:cs typeface="Times New Roman Bold" panose="02020603050405020304" charset="0"/>
              </a:rPr>
              <a:t>Simulator</a:t>
            </a:r>
            <a:endParaRPr lang="en-US" altLang="zh-CN" sz="2400" b="1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 Bold" panose="02020603050405020304" charset="0"/>
              <a:cs typeface="Times New Roman Bold" panose="02020603050405020304" charset="0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8015393" y="4355253"/>
            <a:ext cx="1520190" cy="8299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 Bold" panose="02020603050405020304" charset="0"/>
                <a:cs typeface="Times New Roman Bold" panose="02020603050405020304" charset="0"/>
              </a:rPr>
              <a:t>Quantum </a:t>
            </a:r>
            <a:endParaRPr lang="en-US" altLang="zh-CN" sz="2400" b="1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 Bold" panose="02020603050405020304" charset="0"/>
              <a:cs typeface="Times New Roman Bold" panose="02020603050405020304" charset="0"/>
            </a:endParaRPr>
          </a:p>
          <a:p>
            <a:r>
              <a:rPr lang="en-US" altLang="zh-CN" sz="2400" b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 Bold" panose="02020603050405020304" charset="0"/>
                <a:cs typeface="Times New Roman Bold" panose="02020603050405020304" charset="0"/>
              </a:rPr>
              <a:t>Hardware</a:t>
            </a:r>
            <a:endParaRPr lang="en-US" altLang="zh-CN" sz="2400" b="1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 Bold" panose="02020603050405020304" charset="0"/>
              <a:cs typeface="Times New Roman Bold" panose="02020603050405020304" charset="0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1280160" y="1441027"/>
            <a:ext cx="1162685" cy="50165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sz="2665" b="1">
                <a:solidFill>
                  <a:srgbClr val="55BAA4"/>
                </a:solidFill>
                <a:latin typeface="Times New Roman Bold" panose="02020603050405020304" charset="0"/>
                <a:cs typeface="Times New Roman Bold" panose="02020603050405020304" charset="0"/>
                <a:sym typeface="+mn-ea"/>
              </a:rPr>
              <a:t>Design</a:t>
            </a:r>
            <a:endParaRPr lang="en-US" sz="2665" b="1">
              <a:solidFill>
                <a:srgbClr val="55BAA4"/>
              </a:solidFill>
              <a:latin typeface="Times New Roman Bold" panose="02020603050405020304" charset="0"/>
              <a:cs typeface="Times New Roman Bold" panose="02020603050405020304" charset="0"/>
              <a:sym typeface="+mn-ea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4400973" y="1441873"/>
            <a:ext cx="2216785" cy="50165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>
              <a:buClrTx/>
              <a:buSzTx/>
              <a:buFontTx/>
            </a:pPr>
            <a:r>
              <a:rPr lang="en-US" sz="2665" b="1">
                <a:solidFill>
                  <a:srgbClr val="6929C4"/>
                </a:solidFill>
                <a:latin typeface="Times New Roman Bold" panose="02020603050405020304" charset="0"/>
                <a:cs typeface="Times New Roman Bold" panose="02020603050405020304" charset="0"/>
                <a:sym typeface="+mn-ea"/>
              </a:rPr>
              <a:t>Programming</a:t>
            </a:r>
            <a:endParaRPr lang="en-US" sz="2665" b="1">
              <a:solidFill>
                <a:srgbClr val="6929C4"/>
              </a:solidFill>
              <a:latin typeface="Times New Roman Bold" panose="02020603050405020304" charset="0"/>
              <a:cs typeface="Times New Roman Bold" panose="02020603050405020304" charset="0"/>
              <a:sym typeface="+mn-ea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8851053" y="1441873"/>
            <a:ext cx="1915160" cy="50165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>
              <a:buClrTx/>
              <a:buSzTx/>
              <a:buFontTx/>
            </a:pPr>
            <a:r>
              <a:rPr lang="en-US" sz="2665" b="1">
                <a:solidFill>
                  <a:schemeClr val="accent6"/>
                </a:solidFill>
                <a:latin typeface="Times New Roman Bold" panose="02020603050405020304" charset="0"/>
                <a:cs typeface="Times New Roman Bold" panose="02020603050405020304" charset="0"/>
                <a:sym typeface="+mn-ea"/>
              </a:rPr>
              <a:t>Verification</a:t>
            </a:r>
            <a:endParaRPr lang="en-US" sz="2665" b="1">
              <a:solidFill>
                <a:schemeClr val="accent6"/>
              </a:solidFill>
              <a:latin typeface="Times New Roman Bold" panose="02020603050405020304" charset="0"/>
              <a:cs typeface="Times New Roman Bold" panose="02020603050405020304" charset="0"/>
              <a:sym typeface="+mn-ea"/>
            </a:endParaRPr>
          </a:p>
        </p:txBody>
      </p:sp>
      <p:sp>
        <p:nvSpPr>
          <p:cNvPr id="19" name="右箭头 18"/>
          <p:cNvSpPr/>
          <p:nvPr/>
        </p:nvSpPr>
        <p:spPr>
          <a:xfrm>
            <a:off x="3171613" y="1611207"/>
            <a:ext cx="830580" cy="193887"/>
          </a:xfrm>
          <a:prstGeom prst="rightArrow">
            <a:avLst>
              <a:gd name="adj1" fmla="val 36244"/>
              <a:gd name="adj2" fmla="val 81914"/>
            </a:avLst>
          </a:prstGeom>
          <a:solidFill>
            <a:srgbClr val="00B050"/>
          </a:solidFill>
          <a:ln>
            <a:solidFill>
              <a:srgbClr val="00B05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/>
          <a:lstStyle/>
          <a:p>
            <a:endParaRPr lang="zh-CN" altLang="en-US" sz="2400"/>
          </a:p>
        </p:txBody>
      </p:sp>
      <p:sp>
        <p:nvSpPr>
          <p:cNvPr id="20" name="右箭头 19"/>
          <p:cNvSpPr/>
          <p:nvPr/>
        </p:nvSpPr>
        <p:spPr>
          <a:xfrm>
            <a:off x="7040033" y="1609513"/>
            <a:ext cx="830580" cy="193887"/>
          </a:xfrm>
          <a:prstGeom prst="rightArrow">
            <a:avLst>
              <a:gd name="adj1" fmla="val 36244"/>
              <a:gd name="adj2" fmla="val 81914"/>
            </a:avLst>
          </a:prstGeom>
          <a:solidFill>
            <a:srgbClr val="00B050"/>
          </a:solidFill>
          <a:ln>
            <a:solidFill>
              <a:srgbClr val="00B05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/>
          <a:lstStyle/>
          <a:p>
            <a:endParaRPr lang="zh-CN" altLang="en-US" sz="2400"/>
          </a:p>
        </p:txBody>
      </p:sp>
    </p:spTree>
    <p:custDataLst>
      <p:tags r:id="rId6"/>
    </p:custDataLst>
  </p:cSld>
  <p:clrMapOvr>
    <a:masterClrMapping/>
  </p:clrMapOvr>
  <p:transition advTm="3436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  <p:bldP spid="13" grpId="0"/>
      <p:bldP spid="13" grpId="1"/>
      <p:bldP spid="14" grpId="0"/>
      <p:bldP spid="14" grpId="1"/>
      <p:bldP spid="16" grpId="0"/>
      <p:bldP spid="16" grpId="1"/>
      <p:bldP spid="17" grpId="0"/>
      <p:bldP spid="17" grpId="1"/>
      <p:bldP spid="18" grpId="0"/>
      <p:bldP spid="18" grpId="1"/>
      <p:bldP spid="19" grpId="0" bldLvl="0" animBg="1"/>
      <p:bldP spid="19" grpId="1" animBg="1"/>
      <p:bldP spid="20" grpId="0" bldLvl="0" animBg="1"/>
      <p:bldP spid="20" grpId="1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809625" y="279400"/>
            <a:ext cx="4203065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3200" b="1" dirty="0">
                <a:solidFill>
                  <a:srgbClr val="000090"/>
                </a:solidFill>
                <a:latin typeface="Times New Roman Bold" panose="02020603050405020304" charset="0"/>
                <a:ea typeface="Microsoft YaHei" panose="020B0503020204020204" charset="-122"/>
                <a:cs typeface="Times New Roman Bold" panose="02020603050405020304" charset="0"/>
              </a:rPr>
              <a:t>Industry Attention</a:t>
            </a:r>
            <a:endParaRPr lang="en-US" altLang="zh-CN" sz="3200" b="1" dirty="0">
              <a:solidFill>
                <a:srgbClr val="000090"/>
              </a:solidFill>
              <a:latin typeface="Times New Roman Bold" panose="02020603050405020304" charset="0"/>
              <a:ea typeface="Microsoft YaHei" panose="020B0503020204020204" charset="-122"/>
              <a:cs typeface="Times New Roman Bold" panose="02020603050405020304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82650" y="1012190"/>
            <a:ext cx="4592320" cy="373189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7025" y="1309370"/>
            <a:ext cx="6686550" cy="3235960"/>
          </a:xfrm>
          <a:prstGeom prst="rect">
            <a:avLst/>
          </a:prstGeom>
        </p:spPr>
      </p:pic>
      <p:sp>
        <p:nvSpPr>
          <p:cNvPr id="21" name="矩形 20"/>
          <p:cNvSpPr/>
          <p:nvPr/>
        </p:nvSpPr>
        <p:spPr>
          <a:xfrm>
            <a:off x="6202045" y="1756410"/>
            <a:ext cx="5272405" cy="929640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1">
                        <a:tint val="100000"/>
                        <a:shade val="100000"/>
                        <a:satMod val="130000"/>
                      </a:schemeClr>
                    </a:gs>
                    <a:gs pos="100000">
                      <a:schemeClr val="accent1">
                        <a:tint val="50000"/>
                        <a:shade val="100000"/>
                        <a:satMod val="350000"/>
                      </a:schemeClr>
                    </a:gs>
                  </a:gsLst>
                  <a:lin ang="16200000" scaled="0"/>
                </a:gradFill>
              </a14:hiddenFill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p>
            <a:endParaRPr lang="zh-CN" altLang="en-US"/>
          </a:p>
        </p:txBody>
      </p:sp>
      <p:sp>
        <p:nvSpPr>
          <p:cNvPr id="25" name="文本框 24"/>
          <p:cNvSpPr txBox="1"/>
          <p:nvPr/>
        </p:nvSpPr>
        <p:spPr>
          <a:xfrm>
            <a:off x="9855835" y="2733675"/>
            <a:ext cx="1618615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100" b="1">
                <a:solidFill>
                  <a:srgbClr val="FF0000"/>
                </a:solidFill>
                <a:latin typeface="Times New Roman Bold" panose="02020603050405020304" charset="0"/>
                <a:ea typeface="PingFang SC Regular" panose="020B0400000000000000" charset="-122"/>
                <a:cs typeface="Times New Roman Bold" panose="02020603050405020304" charset="0"/>
              </a:rPr>
              <a:t>Our Design!</a:t>
            </a:r>
            <a:endParaRPr lang="en-US" altLang="zh-CN" sz="2100" b="1">
              <a:solidFill>
                <a:srgbClr val="FF0000"/>
              </a:solidFill>
              <a:latin typeface="Times New Roman Bold" panose="02020603050405020304" charset="0"/>
              <a:ea typeface="PingFang SC Regular" panose="020B0400000000000000" charset="-122"/>
              <a:cs typeface="Times New Roman Bold" panose="02020603050405020304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882650" y="5061585"/>
            <a:ext cx="10876280" cy="8915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en-US" altLang="zh-CN" sz="2600" b="1">
                <a:solidFill>
                  <a:schemeClr val="tx1"/>
                </a:solidFill>
                <a:latin typeface="Times New Roman Bold" panose="02020603050405020304" charset="0"/>
                <a:ea typeface="PingFang SC Regular" panose="020B0400000000000000" charset="-122"/>
                <a:cs typeface="Times New Roman Bold" panose="02020603050405020304" charset="0"/>
              </a:rPr>
              <a:t>Our designs have been incorporated into recent </a:t>
            </a:r>
            <a:r>
              <a:rPr lang="en-US" altLang="zh-CN" sz="2600" b="1">
                <a:solidFill>
                  <a:srgbClr val="FF0000"/>
                </a:solidFill>
                <a:latin typeface="Times New Roman Bold" panose="02020603050405020304" charset="0"/>
                <a:ea typeface="PingFang SC Regular" panose="020B0400000000000000" charset="-122"/>
                <a:cs typeface="Times New Roman Bold" panose="02020603050405020304" charset="0"/>
              </a:rPr>
              <a:t>quantum algorithm APIs</a:t>
            </a:r>
            <a:r>
              <a:rPr lang="en-US" altLang="zh-CN" sz="2600" b="1">
                <a:solidFill>
                  <a:schemeClr val="tx1"/>
                </a:solidFill>
                <a:latin typeface="Times New Roman Bold" panose="02020603050405020304" charset="0"/>
                <a:ea typeface="PingFang SC Regular" panose="020B0400000000000000" charset="-122"/>
                <a:cs typeface="Times New Roman Bold" panose="02020603050405020304" charset="0"/>
              </a:rPr>
              <a:t>. It’s encouraging to see </a:t>
            </a:r>
            <a:r>
              <a:rPr lang="en-US" altLang="zh-CN" sz="2600" b="1">
                <a:solidFill>
                  <a:srgbClr val="FF0000"/>
                </a:solidFill>
                <a:latin typeface="Times New Roman Bold" panose="02020603050405020304" charset="0"/>
                <a:ea typeface="PingFang SC Regular" panose="020B0400000000000000" charset="-122"/>
                <a:cs typeface="Times New Roman Bold" panose="02020603050405020304" charset="0"/>
              </a:rPr>
              <a:t>growing interest from the industry </a:t>
            </a:r>
            <a:r>
              <a:rPr lang="en-US" altLang="zh-CN" sz="2600" b="1">
                <a:solidFill>
                  <a:schemeClr val="tx1"/>
                </a:solidFill>
                <a:latin typeface="Times New Roman Bold" panose="02020603050405020304" charset="0"/>
                <a:ea typeface="PingFang SC Regular" panose="020B0400000000000000" charset="-122"/>
                <a:cs typeface="Times New Roman Bold" panose="02020603050405020304" charset="0"/>
              </a:rPr>
              <a:t>in our work.</a:t>
            </a:r>
            <a:endParaRPr lang="en-US" altLang="zh-CN" sz="2600" b="1">
              <a:solidFill>
                <a:schemeClr val="tx1"/>
              </a:solidFill>
              <a:latin typeface="Times New Roman Bold" panose="02020603050405020304" charset="0"/>
              <a:ea typeface="PingFang SC Regular" panose="020B0400000000000000" charset="-122"/>
              <a:cs typeface="Times New Roman Bold" panose="02020603050405020304" charset="0"/>
            </a:endParaRPr>
          </a:p>
        </p:txBody>
      </p:sp>
    </p:spTree>
    <p:custDataLst>
      <p:tags r:id="rId3"/>
    </p:custDataLst>
  </p:cSld>
  <p:clrMapOvr>
    <a:masterClrMapping/>
  </p:clrMapOvr>
  <p:transition advTm="2731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5" grpId="0"/>
      <p:bldP spid="21" grpId="1" animBg="1"/>
      <p:bldP spid="25" grpId="1"/>
      <p:bldP spid="2" grpId="0"/>
      <p:bldP spid="2" grpId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517525" y="196215"/>
            <a:ext cx="11095990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3200" b="1" dirty="0">
                <a:solidFill>
                  <a:srgbClr val="000090"/>
                </a:solidFill>
                <a:latin typeface="Times New Roman Bold" panose="02020603050405020304" charset="0"/>
                <a:ea typeface="Microsoft YaHei" panose="020B0503020204020204" charset="-122"/>
                <a:cs typeface="Times New Roman Bold" panose="02020603050405020304" charset="0"/>
              </a:rPr>
              <a:t>MalaQ: The first Malware for Quantum Computers</a:t>
            </a:r>
            <a:endParaRPr lang="en-US" altLang="zh-CN" sz="3200" b="1" dirty="0">
              <a:solidFill>
                <a:srgbClr val="000090"/>
              </a:solidFill>
              <a:latin typeface="Times New Roman Bold" panose="02020603050405020304" charset="0"/>
              <a:ea typeface="Microsoft YaHei" panose="020B0503020204020204" charset="-122"/>
              <a:cs typeface="Times New Roman Bold" panose="02020603050405020304" charset="0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537845" y="772160"/>
            <a:ext cx="1074928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100">
                <a:latin typeface="Times New Roman" panose="02020603050405020304" charset="0"/>
                <a:cs typeface="Times New Roman" panose="02020603050405020304" charset="0"/>
              </a:rPr>
              <a:t>The technological revolution ushered in by quantum computers has garnered widespread attention, rendering </a:t>
            </a:r>
            <a:r>
              <a:rPr lang="en-US" altLang="zh-CN" sz="2100">
                <a:latin typeface="Times New Roman" panose="02020603050405020304" charset="0"/>
                <a:cs typeface="Times New Roman" panose="02020603050405020304" charset="0"/>
              </a:rPr>
              <a:t>quantum </a:t>
            </a:r>
            <a:r>
              <a:rPr lang="zh-CN" altLang="en-US" sz="2100">
                <a:latin typeface="Times New Roman" panose="02020603050405020304" charset="0"/>
                <a:cs typeface="Times New Roman" panose="02020603050405020304" charset="0"/>
              </a:rPr>
              <a:t>machines </a:t>
            </a:r>
            <a:r>
              <a:rPr lang="zh-CN" altLang="en-US" sz="2100" b="1" i="1">
                <a:latin typeface="Times New Roman" panose="02020603050405020304" charset="0"/>
                <a:cs typeface="Times New Roman" panose="02020603050405020304" charset="0"/>
              </a:rPr>
              <a:t>the likely targets of cyber attacks</a:t>
            </a:r>
            <a:r>
              <a:rPr lang="zh-CN" altLang="en-US" sz="2100">
                <a:latin typeface="Times New Roman" panose="02020603050405020304" charset="0"/>
                <a:cs typeface="Times New Roman" panose="02020603050405020304" charset="0"/>
              </a:rPr>
              <a:t>. </a:t>
            </a:r>
            <a:endParaRPr lang="zh-CN" altLang="en-US" sz="21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586105" y="1509395"/>
            <a:ext cx="11095355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2100" b="1" dirty="0">
                <a:solidFill>
                  <a:schemeClr val="tx1"/>
                </a:solidFill>
                <a:latin typeface="Times New Roman Bold" panose="02020603050405020304" charset="0"/>
                <a:cs typeface="Times New Roman Bold" panose="02020603050405020304" charset="0"/>
              </a:rPr>
              <a:t>Therefore,</a:t>
            </a:r>
            <a:endParaRPr lang="en-US" sz="2100" b="1" dirty="0">
              <a:solidFill>
                <a:schemeClr val="tx1"/>
              </a:solidFill>
              <a:latin typeface="Times New Roman Bold" panose="02020603050405020304" charset="0"/>
              <a:cs typeface="Times New Roman Bold" panose="02020603050405020304" charset="0"/>
            </a:endParaRPr>
          </a:p>
          <a:p>
            <a:r>
              <a:rPr lang="en-US" sz="2100" b="1" dirty="0">
                <a:solidFill>
                  <a:schemeClr val="tx1"/>
                </a:solidFill>
                <a:latin typeface="Times New Roman Bold" panose="02020603050405020304" charset="0"/>
                <a:cs typeface="Times New Roman Bold" panose="02020603050405020304" charset="0"/>
              </a:rPr>
              <a:t>we propose the 1st Malware Demo for Quantum Computer---</a:t>
            </a:r>
            <a:r>
              <a:rPr lang="en-US" sz="2100" b="1" dirty="0">
                <a:solidFill>
                  <a:srgbClr val="FF0000"/>
                </a:solidFill>
                <a:latin typeface="Times New Roman Bold" panose="02020603050405020304" charset="0"/>
                <a:cs typeface="Times New Roman Bold" panose="02020603050405020304" charset="0"/>
              </a:rPr>
              <a:t>MalaQ</a:t>
            </a:r>
            <a:endParaRPr lang="en-US" sz="2100" b="1" dirty="0">
              <a:solidFill>
                <a:srgbClr val="FF0000"/>
              </a:solidFill>
              <a:latin typeface="Times New Roman Bold" panose="02020603050405020304" charset="0"/>
              <a:cs typeface="Times New Roman Bold" panose="02020603050405020304" charset="0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1"/>
          <a:srcRect l="1818" t="3386" r="1151" b="6804"/>
          <a:stretch>
            <a:fillRect/>
          </a:stretch>
        </p:blipFill>
        <p:spPr>
          <a:xfrm>
            <a:off x="2712085" y="2526030"/>
            <a:ext cx="9370060" cy="379285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rcRect l="8196" t="11236" r="46365" b="19388"/>
          <a:stretch>
            <a:fillRect/>
          </a:stretch>
        </p:blipFill>
        <p:spPr>
          <a:xfrm>
            <a:off x="498475" y="2553970"/>
            <a:ext cx="2070100" cy="165735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2"/>
          <a:srcRect l="53662" t="3102" b="22056"/>
          <a:stretch>
            <a:fillRect/>
          </a:stretch>
        </p:blipFill>
        <p:spPr>
          <a:xfrm>
            <a:off x="335915" y="4325620"/>
            <a:ext cx="2232660" cy="1891030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 rot="16200000">
            <a:off x="-1215390" y="4034790"/>
            <a:ext cx="294513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en-US" b="1" dirty="0">
                <a:latin typeface="Times New Roman Bold" panose="02020603050405020304" charset="0"/>
                <a:cs typeface="Times New Roman Bold" panose="02020603050405020304" charset="0"/>
                <a:sym typeface="+mn-ea"/>
              </a:rPr>
              <a:t>Quantum Computer in NUS</a:t>
            </a:r>
            <a:endParaRPr lang="zh-CN" altLang="en-US"/>
          </a:p>
        </p:txBody>
      </p:sp>
      <p:cxnSp>
        <p:nvCxnSpPr>
          <p:cNvPr id="14" name="直接连接符 13"/>
          <p:cNvCxnSpPr/>
          <p:nvPr/>
        </p:nvCxnSpPr>
        <p:spPr>
          <a:xfrm>
            <a:off x="2625725" y="2293620"/>
            <a:ext cx="0" cy="3996055"/>
          </a:xfrm>
          <a:prstGeom prst="line">
            <a:avLst/>
          </a:prstGeom>
          <a:ln w="38100">
            <a:solidFill>
              <a:schemeClr val="bg1">
                <a:lumMod val="65000"/>
              </a:schemeClr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55729"/>
    </mc:Choice>
    <mc:Fallback>
      <p:transition advTm="557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2" grpId="1"/>
      <p:bldP spid="23" grpId="0"/>
      <p:bldP spid="23" grpId="1"/>
      <p:bldP spid="12" grpId="0"/>
      <p:bldP spid="12" grpId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10"/>
          <p:cNvSpPr txBox="1"/>
          <p:nvPr/>
        </p:nvSpPr>
        <p:spPr>
          <a:xfrm>
            <a:off x="245745" y="563880"/>
            <a:ext cx="578548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b="1">
                <a:solidFill>
                  <a:schemeClr val="tx1"/>
                </a:solidFill>
                <a:latin typeface="Times New Roman Bold" panose="02020603050405020304" charset="0"/>
                <a:cs typeface="Times New Roman Bold" panose="02020603050405020304" charset="0"/>
                <a:sym typeface="+mn-ea"/>
              </a:rPr>
              <a:t>Quantum Computer Cybersecurity Symposium 2024</a:t>
            </a:r>
            <a:endParaRPr lang="en-US" altLang="zh-CN" b="1">
              <a:solidFill>
                <a:schemeClr val="tx1"/>
              </a:solidFill>
              <a:latin typeface="Times New Roman Bold" panose="02020603050405020304" charset="0"/>
              <a:cs typeface="Times New Roman Bold" panose="02020603050405020304" charset="0"/>
              <a:sym typeface="+mn-ea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07390" y="919480"/>
            <a:ext cx="4574540" cy="5553075"/>
          </a:xfrm>
          <a:prstGeom prst="rect">
            <a:avLst/>
          </a:prstGeom>
        </p:spPr>
      </p:pic>
      <p:sp>
        <p:nvSpPr>
          <p:cNvPr id="15" name="文本框 14"/>
          <p:cNvSpPr txBox="1"/>
          <p:nvPr/>
        </p:nvSpPr>
        <p:spPr>
          <a:xfrm>
            <a:off x="5387975" y="2956560"/>
            <a:ext cx="1479550" cy="41402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l"/>
            <a:r>
              <a:rPr lang="en-US" sz="2100" b="1" dirty="0">
                <a:solidFill>
                  <a:srgbClr val="FF0000"/>
                </a:solidFill>
                <a:latin typeface="Times New Roman Bold" panose="02020603050405020304" charset="0"/>
                <a:cs typeface="Times New Roman Bold" panose="02020603050405020304" charset="0"/>
                <a:sym typeface="+mn-ea"/>
              </a:rPr>
              <a:t>Our Work!</a:t>
            </a:r>
            <a:endParaRPr lang="zh-CN" altLang="en-US" sz="2100" b="1" dirty="0">
              <a:solidFill>
                <a:srgbClr val="FF0000"/>
              </a:solidFill>
              <a:latin typeface="Times New Roman Bold" panose="02020603050405020304" charset="0"/>
              <a:cs typeface="Times New Roman Bold" panose="02020603050405020304" charset="0"/>
              <a:sym typeface="+mn-ea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981710" y="2878455"/>
            <a:ext cx="4222750" cy="262255"/>
          </a:xfrm>
          <a:prstGeom prst="rect">
            <a:avLst/>
          </a:prstGeom>
          <a:noFill/>
          <a:ln w="28575">
            <a:solidFill>
              <a:srgbClr val="FF0000"/>
            </a:solidFill>
            <a:prstDash val="solid"/>
          </a:ln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1">
                        <a:tint val="100000"/>
                        <a:shade val="100000"/>
                        <a:satMod val="130000"/>
                      </a:schemeClr>
                    </a:gs>
                    <a:gs pos="100000">
                      <a:schemeClr val="accent1">
                        <a:tint val="50000"/>
                        <a:shade val="100000"/>
                        <a:satMod val="350000"/>
                      </a:schemeClr>
                    </a:gs>
                  </a:gsLst>
                  <a:lin ang="16200000" scaled="0"/>
                </a:gradFill>
              </a14:hiddenFill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p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rcRect b="53502"/>
          <a:stretch>
            <a:fillRect/>
          </a:stretch>
        </p:blipFill>
        <p:spPr>
          <a:xfrm>
            <a:off x="5934075" y="669290"/>
            <a:ext cx="4128770" cy="193929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8975" y="2621280"/>
            <a:ext cx="4378960" cy="364553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7236460" y="6180455"/>
            <a:ext cx="3856355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en-US" altLang="zh-CN" b="1">
                <a:latin typeface="Times New Roman Bold" panose="02020603050405020304" charset="0"/>
                <a:cs typeface="Times New Roman Bold" panose="02020603050405020304" charset="0"/>
              </a:rPr>
              <a:t>SWE@NTU Research Showcase 2025</a:t>
            </a:r>
            <a:endParaRPr lang="en-US" altLang="zh-CN" b="1">
              <a:latin typeface="Times New Roman Bold" panose="02020603050405020304" charset="0"/>
              <a:cs typeface="Times New Roman Bold" panose="02020603050405020304" charset="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7064375" y="4644390"/>
            <a:ext cx="1478915" cy="262255"/>
          </a:xfrm>
          <a:prstGeom prst="rect">
            <a:avLst/>
          </a:prstGeom>
          <a:noFill/>
          <a:ln w="28575">
            <a:solidFill>
              <a:srgbClr val="FF0000"/>
            </a:solidFill>
            <a:prstDash val="solid"/>
          </a:ln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1">
                        <a:tint val="100000"/>
                        <a:shade val="100000"/>
                        <a:satMod val="130000"/>
                      </a:schemeClr>
                    </a:gs>
                    <a:gs pos="100000">
                      <a:schemeClr val="accent1">
                        <a:tint val="50000"/>
                        <a:shade val="100000"/>
                        <a:satMod val="350000"/>
                      </a:schemeClr>
                    </a:gs>
                  </a:gsLst>
                  <a:lin ang="16200000" scaled="0"/>
                </a:gradFill>
              </a14:hiddenFill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p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67620" y="709295"/>
            <a:ext cx="1907540" cy="191262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517525" y="85725"/>
            <a:ext cx="4870450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3200" b="1" dirty="0">
                <a:solidFill>
                  <a:srgbClr val="000090"/>
                </a:solidFill>
                <a:latin typeface="Times New Roman Bold" panose="02020603050405020304" charset="0"/>
                <a:ea typeface="Microsoft YaHei" panose="020B0503020204020204" charset="-122"/>
                <a:cs typeface="Times New Roman Bold" panose="02020603050405020304" charset="0"/>
              </a:rPr>
              <a:t>Recognition &amp; Impact</a:t>
            </a:r>
            <a:endParaRPr lang="en-US" altLang="zh-CN" sz="3200" b="1" dirty="0">
              <a:solidFill>
                <a:srgbClr val="000090"/>
              </a:solidFill>
              <a:latin typeface="Times New Roman Bold" panose="02020603050405020304" charset="0"/>
              <a:ea typeface="Microsoft YaHei" panose="020B0503020204020204" charset="-122"/>
              <a:cs typeface="Times New Roman Bold" panose="02020603050405020304" charset="0"/>
            </a:endParaRPr>
          </a:p>
        </p:txBody>
      </p:sp>
    </p:spTree>
    <p:custDataLst>
      <p:tags r:id="rId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33328"/>
    </mc:Choice>
    <mc:Fallback>
      <p:transition advTm="333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9" grpId="0" animBg="1"/>
      <p:bldP spid="15" grpId="0"/>
      <p:bldP spid="11" grpId="1"/>
      <p:bldP spid="19" grpId="1" animBg="1"/>
      <p:bldP spid="15" grpId="1"/>
      <p:bldP spid="7" grpId="0" animBg="1"/>
      <p:bldP spid="6" grpId="0"/>
      <p:bldP spid="7" grpId="1" animBg="1"/>
      <p:bldP spid="6" grpId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右箭头 4"/>
          <p:cNvSpPr/>
          <p:nvPr/>
        </p:nvSpPr>
        <p:spPr>
          <a:xfrm>
            <a:off x="5113020" y="2480733"/>
            <a:ext cx="1091353" cy="389467"/>
          </a:xfrm>
          <a:prstGeom prst="rightArrow">
            <a:avLst>
              <a:gd name="adj1" fmla="val 20629"/>
              <a:gd name="adj2" fmla="val 78321"/>
            </a:avLst>
          </a:prstGeom>
          <a:solidFill>
            <a:srgbClr val="00B050"/>
          </a:solidFill>
          <a:ln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p>
            <a:endParaRPr lang="zh-CN" altLang="en-US" sz="2400"/>
          </a:p>
        </p:txBody>
      </p:sp>
      <p:sp>
        <p:nvSpPr>
          <p:cNvPr id="2" name="文本框 1"/>
          <p:cNvSpPr txBox="1"/>
          <p:nvPr/>
        </p:nvSpPr>
        <p:spPr>
          <a:xfrm>
            <a:off x="858203" y="2122593"/>
            <a:ext cx="3579495" cy="107632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ctr"/>
            <a:r>
              <a:rPr lang="en-US" sz="3200" b="1">
                <a:solidFill>
                  <a:schemeClr val="tx1"/>
                </a:solidFill>
                <a:latin typeface="Times New Roman Bold" panose="02020603050405020304" charset="0"/>
                <a:cs typeface="Times New Roman Bold" panose="02020603050405020304" charset="0"/>
                <a:sym typeface="+mn-ea"/>
              </a:rPr>
              <a:t>Quantum </a:t>
            </a:r>
            <a:endParaRPr lang="en-US" sz="3200" b="1">
              <a:solidFill>
                <a:schemeClr val="tx1"/>
              </a:solidFill>
              <a:latin typeface="Times New Roman Bold" panose="02020603050405020304" charset="0"/>
              <a:cs typeface="Times New Roman Bold" panose="02020603050405020304" charset="0"/>
              <a:sym typeface="+mn-ea"/>
            </a:endParaRPr>
          </a:p>
          <a:p>
            <a:pPr algn="ctr"/>
            <a:r>
              <a:rPr lang="en-US" sz="3200" b="1">
                <a:solidFill>
                  <a:schemeClr val="tx1"/>
                </a:solidFill>
                <a:latin typeface="Times New Roman Bold" panose="02020603050405020304" charset="0"/>
                <a:cs typeface="Times New Roman Bold" panose="02020603050405020304" charset="0"/>
                <a:sym typeface="+mn-ea"/>
              </a:rPr>
              <a:t>Arithmetic Circuits</a:t>
            </a:r>
            <a:endParaRPr lang="en-US" sz="3200" b="1">
              <a:solidFill>
                <a:schemeClr val="tx1"/>
              </a:solidFill>
              <a:latin typeface="Times New Roman Bold" panose="02020603050405020304" charset="0"/>
              <a:cs typeface="Times New Roman Bold" panose="02020603050405020304" charset="0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7002675" y="1374140"/>
            <a:ext cx="3400425" cy="107632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ctr"/>
            <a:r>
              <a:rPr lang="en-US" sz="3200" b="1">
                <a:solidFill>
                  <a:srgbClr val="00B050"/>
                </a:solidFill>
                <a:latin typeface="Times New Roman Bold" panose="02020603050405020304" charset="0"/>
                <a:cs typeface="Times New Roman Bold" panose="02020603050405020304" charset="0"/>
                <a:sym typeface="+mn-ea"/>
              </a:rPr>
              <a:t>Quantum </a:t>
            </a:r>
            <a:endParaRPr lang="en-US" sz="3200" b="1">
              <a:solidFill>
                <a:srgbClr val="00B050"/>
              </a:solidFill>
              <a:latin typeface="Times New Roman Bold" panose="02020603050405020304" charset="0"/>
              <a:cs typeface="Times New Roman Bold" panose="02020603050405020304" charset="0"/>
              <a:sym typeface="+mn-ea"/>
            </a:endParaRPr>
          </a:p>
          <a:p>
            <a:r>
              <a:rPr lang="en-US" sz="3200" b="1">
                <a:solidFill>
                  <a:srgbClr val="00B050"/>
                </a:solidFill>
                <a:latin typeface="Times New Roman Bold" panose="02020603050405020304" charset="0"/>
                <a:cs typeface="Times New Roman Bold" panose="02020603050405020304" charset="0"/>
                <a:sym typeface="+mn-ea"/>
              </a:rPr>
              <a:t>Machine Learning</a:t>
            </a:r>
            <a:endParaRPr lang="en-US" sz="3200" b="1">
              <a:solidFill>
                <a:srgbClr val="00B050"/>
              </a:solidFill>
              <a:latin typeface="Times New Roman Bold" panose="02020603050405020304" charset="0"/>
              <a:cs typeface="Times New Roman Bold" panose="02020603050405020304" charset="0"/>
              <a:sym typeface="+mn-ea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1"/>
          <a:srcRect l="18823" t="12039" r="7859" b="4098"/>
          <a:stretch>
            <a:fillRect/>
          </a:stretch>
        </p:blipFill>
        <p:spPr>
          <a:xfrm>
            <a:off x="9449647" y="3705860"/>
            <a:ext cx="2742353" cy="235458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50918" y="4462145"/>
            <a:ext cx="9602047" cy="9118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en-US" sz="2665" b="1">
                <a:latin typeface="Times New Roman Bold" panose="02020603050405020304" charset="0"/>
                <a:cs typeface="Times New Roman Bold" panose="02020603050405020304" charset="0"/>
                <a:sym typeface="+mn-ea"/>
              </a:rPr>
              <a:t>Aimed at achieving a comprehensive exploration of the quantum domain from </a:t>
            </a:r>
            <a:r>
              <a:rPr lang="en-US" sz="2665" b="1">
                <a:solidFill>
                  <a:srgbClr val="FF0000"/>
                </a:solidFill>
                <a:latin typeface="Times New Roman Bold" panose="02020603050405020304" charset="0"/>
                <a:cs typeface="Times New Roman Bold" panose="02020603050405020304" charset="0"/>
                <a:sym typeface="+mn-ea"/>
              </a:rPr>
              <a:t>bottom</a:t>
            </a:r>
            <a:r>
              <a:rPr lang="en-US" sz="2665" b="1">
                <a:latin typeface="Times New Roman Bold" panose="02020603050405020304" charset="0"/>
                <a:cs typeface="Times New Roman Bold" panose="02020603050405020304" charset="0"/>
                <a:sym typeface="+mn-ea"/>
              </a:rPr>
              <a:t> to </a:t>
            </a:r>
            <a:r>
              <a:rPr lang="en-US" sz="2665" b="1">
                <a:solidFill>
                  <a:srgbClr val="FF0000"/>
                </a:solidFill>
                <a:latin typeface="Times New Roman Bold" panose="02020603050405020304" charset="0"/>
                <a:cs typeface="Times New Roman Bold" panose="02020603050405020304" charset="0"/>
                <a:sym typeface="+mn-ea"/>
              </a:rPr>
              <a:t>top</a:t>
            </a:r>
            <a:r>
              <a:rPr lang="en-US" sz="2665" b="1">
                <a:latin typeface="Times New Roman Bold" panose="02020603050405020304" charset="0"/>
                <a:cs typeface="Times New Roman Bold" panose="02020603050405020304" charset="0"/>
                <a:sym typeface="+mn-ea"/>
              </a:rPr>
              <a:t>.</a:t>
            </a:r>
            <a:endParaRPr lang="en-US" altLang="en-US" sz="2665" b="1">
              <a:latin typeface="Times New Roman Bold" panose="02020603050405020304" charset="0"/>
              <a:cs typeface="Times New Roman Bold" panose="02020603050405020304" charset="0"/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8906933" y="5865707"/>
            <a:ext cx="1993900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l"/>
            <a:r>
              <a:rPr lang="en-US" sz="2400" b="1">
                <a:solidFill>
                  <a:schemeClr val="tx1"/>
                </a:solidFill>
                <a:latin typeface="Times New Roman Bold" panose="02020603050405020304" charset="0"/>
                <a:cs typeface="Times New Roman Bold" panose="02020603050405020304" charset="0"/>
                <a:sym typeface="+mn-ea"/>
              </a:rPr>
              <a:t>Q</a:t>
            </a:r>
            <a:r>
              <a:rPr lang="en-US" sz="2400" b="1">
                <a:solidFill>
                  <a:srgbClr val="FF0000"/>
                </a:solidFill>
                <a:latin typeface="Times New Roman Bold" panose="02020603050405020304" charset="0"/>
                <a:cs typeface="Times New Roman Bold" panose="02020603050405020304" charset="0"/>
                <a:sym typeface="+mn-ea"/>
              </a:rPr>
              <a:t> </a:t>
            </a:r>
            <a:r>
              <a:rPr lang="en-US" sz="2400" b="1">
                <a:latin typeface="Times New Roman Bold" panose="02020603050405020304" charset="0"/>
                <a:cs typeface="Times New Roman Bold" panose="02020603050405020304" charset="0"/>
                <a:sym typeface="+mn-ea"/>
              </a:rPr>
              <a:t>Arithmetic</a:t>
            </a:r>
            <a:r>
              <a:rPr lang="en-US" sz="2400" b="1">
                <a:solidFill>
                  <a:srgbClr val="FF0000"/>
                </a:solidFill>
                <a:latin typeface="Times New Roman Bold" panose="02020603050405020304" charset="0"/>
                <a:cs typeface="Times New Roman Bold" panose="02020603050405020304" charset="0"/>
                <a:sym typeface="+mn-ea"/>
              </a:rPr>
              <a:t> </a:t>
            </a:r>
            <a:endParaRPr lang="en-US" sz="2400" b="1">
              <a:solidFill>
                <a:srgbClr val="FF0000"/>
              </a:solidFill>
              <a:latin typeface="Times New Roman Bold" panose="02020603050405020304" charset="0"/>
              <a:cs typeface="Times New Roman Bold" panose="02020603050405020304" charset="0"/>
              <a:sym typeface="+mn-ea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10781453" y="2774315"/>
            <a:ext cx="1275080" cy="108839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l"/>
            <a:r>
              <a:rPr lang="en-US" sz="2400" b="1">
                <a:solidFill>
                  <a:schemeClr val="tx1"/>
                </a:solidFill>
                <a:latin typeface="Times New Roman Bold" panose="02020603050405020304" charset="0"/>
                <a:cs typeface="Times New Roman Bold" panose="02020603050405020304" charset="0"/>
                <a:sym typeface="+mn-ea"/>
              </a:rPr>
              <a:t>QML</a:t>
            </a:r>
            <a:endParaRPr lang="en-US" sz="2400" b="1">
              <a:solidFill>
                <a:schemeClr val="tx1"/>
              </a:solidFill>
              <a:latin typeface="Times New Roman Bold" panose="02020603050405020304" charset="0"/>
              <a:cs typeface="Times New Roman Bold" panose="02020603050405020304" charset="0"/>
              <a:sym typeface="+mn-ea"/>
            </a:endParaRPr>
          </a:p>
          <a:p>
            <a:pPr algn="l"/>
            <a:r>
              <a:rPr lang="en-US" altLang="zh-CN" sz="2400" b="1">
                <a:solidFill>
                  <a:schemeClr val="tx1"/>
                </a:solidFill>
                <a:latin typeface="Times New Roman Bold" panose="02020603050405020304" charset="0"/>
                <a:cs typeface="Times New Roman Bold" panose="02020603050405020304" charset="0"/>
                <a:sym typeface="+mn-ea"/>
              </a:rPr>
              <a:t>Q Crypt</a:t>
            </a:r>
            <a:endParaRPr lang="en-US" altLang="zh-CN" sz="2400" b="1">
              <a:solidFill>
                <a:schemeClr val="tx1"/>
              </a:solidFill>
              <a:latin typeface="Times New Roman Bold" panose="02020603050405020304" charset="0"/>
              <a:cs typeface="Times New Roman Bold" panose="02020603050405020304" charset="0"/>
              <a:sym typeface="+mn-ea"/>
            </a:endParaRPr>
          </a:p>
          <a:p>
            <a:pPr algn="l">
              <a:lnSpc>
                <a:spcPct val="70000"/>
              </a:lnSpc>
            </a:pPr>
            <a:r>
              <a:rPr lang="en-US" altLang="zh-CN" sz="2400" b="1">
                <a:solidFill>
                  <a:schemeClr val="tx1"/>
                </a:solidFill>
                <a:latin typeface="Times New Roman Bold" panose="02020603050405020304" charset="0"/>
                <a:cs typeface="Times New Roman Bold" panose="02020603050405020304" charset="0"/>
                <a:sym typeface="+mn-ea"/>
              </a:rPr>
              <a:t>......</a:t>
            </a:r>
            <a:endParaRPr lang="en-US" altLang="zh-CN" sz="2400" b="1">
              <a:solidFill>
                <a:schemeClr val="tx1"/>
              </a:solidFill>
              <a:latin typeface="Times New Roman Bold" panose="02020603050405020304" charset="0"/>
              <a:cs typeface="Times New Roman Bold" panose="02020603050405020304" charset="0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7403361" y="2623608"/>
            <a:ext cx="2599055" cy="107632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ctr"/>
            <a:r>
              <a:rPr lang="en-US" sz="3200" b="1">
                <a:solidFill>
                  <a:srgbClr val="00B0F0"/>
                </a:solidFill>
                <a:latin typeface="Times New Roman Bold" panose="02020603050405020304" charset="0"/>
                <a:cs typeface="Times New Roman Bold" panose="02020603050405020304" charset="0"/>
                <a:sym typeface="+mn-ea"/>
              </a:rPr>
              <a:t>Quantum </a:t>
            </a:r>
            <a:endParaRPr lang="en-US" sz="3200" b="1">
              <a:solidFill>
                <a:srgbClr val="00B0F0"/>
              </a:solidFill>
              <a:latin typeface="Times New Roman Bold" panose="02020603050405020304" charset="0"/>
              <a:cs typeface="Times New Roman Bold" panose="02020603050405020304" charset="0"/>
              <a:sym typeface="+mn-ea"/>
            </a:endParaRPr>
          </a:p>
          <a:p>
            <a:pPr algn="ctr"/>
            <a:r>
              <a:rPr lang="en-US" sz="3200" b="1">
                <a:solidFill>
                  <a:srgbClr val="00B0F0"/>
                </a:solidFill>
                <a:latin typeface="Times New Roman Bold" panose="02020603050405020304" charset="0"/>
                <a:cs typeface="Times New Roman Bold" panose="02020603050405020304" charset="0"/>
                <a:sym typeface="+mn-ea"/>
              </a:rPr>
              <a:t>Cryptanalysis</a:t>
            </a:r>
            <a:endParaRPr lang="en-US" sz="3200" b="1">
              <a:solidFill>
                <a:srgbClr val="00B0F0"/>
              </a:solidFill>
              <a:latin typeface="Times New Roman Bold" panose="02020603050405020304" charset="0"/>
              <a:cs typeface="Times New Roman Bold" panose="02020603050405020304" charset="0"/>
              <a:sym typeface="+mn-ea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8285693" y="3705648"/>
            <a:ext cx="834390" cy="58356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ctr"/>
            <a:r>
              <a:rPr lang="en-US" sz="3200" b="1">
                <a:solidFill>
                  <a:schemeClr val="bg1">
                    <a:lumMod val="50000"/>
                  </a:schemeClr>
                </a:solidFill>
                <a:sym typeface="+mn-ea"/>
              </a:rPr>
              <a:t>......</a:t>
            </a:r>
            <a:endParaRPr lang="en-US" sz="3200" b="1">
              <a:solidFill>
                <a:schemeClr val="bg1">
                  <a:lumMod val="50000"/>
                </a:schemeClr>
              </a:solidFill>
              <a:sym typeface="+mn-ea"/>
            </a:endParaRPr>
          </a:p>
        </p:txBody>
      </p:sp>
      <p:sp>
        <p:nvSpPr>
          <p:cNvPr id="15" name="矩形: 圆角 9"/>
          <p:cNvSpPr/>
          <p:nvPr>
            <p:custDataLst>
              <p:tags r:id="rId2"/>
            </p:custDataLst>
          </p:nvPr>
        </p:nvSpPr>
        <p:spPr>
          <a:xfrm>
            <a:off x="321733" y="194098"/>
            <a:ext cx="1002453" cy="854287"/>
          </a:xfrm>
          <a:prstGeom prst="roundRect">
            <a:avLst>
              <a:gd name="adj" fmla="val 4192"/>
            </a:avLst>
          </a:prstGeom>
          <a:solidFill>
            <a:srgbClr val="083A80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rgbClr val="577CCE">
              <a:shade val="50000"/>
            </a:srgbClr>
          </a:lnRef>
          <a:fillRef idx="1">
            <a:srgbClr val="577CCE"/>
          </a:fillRef>
          <a:effectRef idx="0">
            <a:srgbClr val="577CCE"/>
          </a:effectRef>
          <a:fontRef idx="minor">
            <a:srgbClr val="FFFFFF"/>
          </a:fontRef>
        </p:style>
        <p:txBody>
          <a:bodyPr rtlCol="0" anchor="ctr">
            <a:noAutofit/>
          </a:bodyPr>
          <a:p>
            <a:pPr algn="ctr"/>
            <a:r>
              <a:rPr lang="en-SG" altLang="en-US" sz="4265" b="1" dirty="0">
                <a:solidFill>
                  <a:srgbClr val="FFFFFF"/>
                </a:solidFill>
                <a:latin typeface="Times New Roman" panose="02020603050405020304" charset="0"/>
                <a:ea typeface="Microsoft YaHei" panose="020B0503020204020204" charset="-122"/>
                <a:cs typeface="Times New Roman" panose="02020603050405020304" charset="0"/>
              </a:rPr>
              <a:t>05</a:t>
            </a:r>
            <a:endParaRPr lang="en-SG" altLang="en-US" sz="4265" b="1" dirty="0">
              <a:solidFill>
                <a:srgbClr val="FFFFFF"/>
              </a:solidFill>
              <a:latin typeface="Times New Roman" panose="02020603050405020304" charset="0"/>
              <a:ea typeface="Microsoft YaHei" panose="020B0503020204020204" charset="-122"/>
              <a:cs typeface="Times New Roman" panose="02020603050405020304" charset="0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1468755" y="203200"/>
            <a:ext cx="6219190" cy="845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900" b="1" dirty="0" smtClean="0">
                <a:solidFill>
                  <a:srgbClr val="000090"/>
                </a:solidFill>
                <a:latin typeface="Times New Roman" panose="02020603050405020304" charset="0"/>
                <a:cs typeface="Times New Roman" panose="02020603050405020304" charset="0"/>
              </a:rPr>
              <a:t>Applications</a:t>
            </a:r>
            <a:endParaRPr lang="en-US" altLang="zh-CN" sz="4900" b="1" dirty="0" smtClean="0">
              <a:solidFill>
                <a:srgbClr val="00009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  <p:custDataLst>
      <p:tags r:id="rId3"/>
    </p:custDataLst>
  </p:cSld>
  <p:clrMapOvr>
    <a:masterClrMapping/>
  </p:clrMapOvr>
  <p:transition advTm="3477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5" grpId="0" animBg="1"/>
      <p:bldP spid="5" grpId="1" animBg="1"/>
      <p:bldP spid="4" grpId="0"/>
      <p:bldP spid="7" grpId="0"/>
      <p:bldP spid="11" grpId="0"/>
      <p:bldP spid="4" grpId="1"/>
      <p:bldP spid="7" grpId="1"/>
      <p:bldP spid="11" grpId="1"/>
      <p:bldP spid="6" grpId="0"/>
      <p:bldP spid="9" grpId="0"/>
      <p:bldP spid="10" grpId="0"/>
      <p:bldP spid="6" grpId="1"/>
      <p:bldP spid="9" grpId="1"/>
      <p:bldP spid="10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3"/>
          <p:cNvSpPr>
            <a:spLocks noChangeArrowheads="1"/>
          </p:cNvSpPr>
          <p:nvPr/>
        </p:nvSpPr>
        <p:spPr bwMode="auto">
          <a:xfrm>
            <a:off x="6872605" y="1451610"/>
            <a:ext cx="4272280" cy="15684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91440" tIns="45720" rIns="91440" bIns="45720">
            <a:spAutoFit/>
          </a:bodyPr>
          <a:lstStyle/>
          <a:p>
            <a:pPr indent="0">
              <a:lnSpc>
                <a:spcPct val="150000"/>
              </a:lnSpc>
              <a:buFont typeface="Arial" panose="020B0604020202020204"/>
              <a:buNone/>
            </a:pPr>
            <a:r>
              <a:rPr lang="en-US" altLang="zh-CN" sz="3200" b="1" dirty="0" smtClean="0">
                <a:solidFill>
                  <a:srgbClr val="000090"/>
                </a:solidFill>
                <a:latin typeface="Times New Roman" panose="02020603050405020304" charset="0"/>
                <a:cs typeface="Times New Roman" panose="02020603050405020304" charset="0"/>
              </a:rPr>
              <a:t>The beginning of this story......</a:t>
            </a:r>
            <a:endParaRPr lang="en-US" altLang="zh-CN" sz="3200" b="1" dirty="0" smtClean="0">
              <a:solidFill>
                <a:srgbClr val="00009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118" name="图片 117"/>
          <p:cNvPicPr/>
          <p:nvPr/>
        </p:nvPicPr>
        <p:blipFill>
          <a:blip r:embed="rId1"/>
          <a:srcRect l="6227" t="5331" r="6239" b="9381"/>
          <a:stretch>
            <a:fillRect/>
          </a:stretch>
        </p:blipFill>
        <p:spPr>
          <a:xfrm>
            <a:off x="333375" y="1451610"/>
            <a:ext cx="6065520" cy="456755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" name="矩形: 圆角 9"/>
          <p:cNvSpPr/>
          <p:nvPr>
            <p:custDataLst>
              <p:tags r:id="rId2"/>
            </p:custDataLst>
          </p:nvPr>
        </p:nvSpPr>
        <p:spPr>
          <a:xfrm>
            <a:off x="321733" y="194098"/>
            <a:ext cx="1002453" cy="854287"/>
          </a:xfrm>
          <a:prstGeom prst="roundRect">
            <a:avLst>
              <a:gd name="adj" fmla="val 4192"/>
            </a:avLst>
          </a:prstGeom>
          <a:solidFill>
            <a:srgbClr val="083A80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rgbClr val="577CCE">
              <a:shade val="50000"/>
            </a:srgbClr>
          </a:lnRef>
          <a:fillRef idx="1">
            <a:srgbClr val="577CCE"/>
          </a:fillRef>
          <a:effectRef idx="0">
            <a:srgbClr val="577CCE"/>
          </a:effectRef>
          <a:fontRef idx="minor">
            <a:srgbClr val="FFFFFF"/>
          </a:fontRef>
        </p:style>
        <p:txBody>
          <a:bodyPr rtlCol="0" anchor="ctr">
            <a:noAutofit/>
          </a:bodyPr>
          <a:p>
            <a:pPr algn="ctr"/>
            <a:r>
              <a:rPr lang="en-US" altLang="zh-CN" sz="4265" b="1" dirty="0">
                <a:solidFill>
                  <a:srgbClr val="FFFFFF"/>
                </a:solidFill>
                <a:latin typeface="Times New Roman" panose="02020603050405020304" charset="0"/>
                <a:ea typeface="Microsoft YaHei" panose="020B0503020204020204" charset="-122"/>
                <a:cs typeface="Times New Roman" panose="02020603050405020304" charset="0"/>
              </a:rPr>
              <a:t>01</a:t>
            </a:r>
            <a:endParaRPr lang="en-US" altLang="zh-CN" sz="4265" b="1" dirty="0">
              <a:solidFill>
                <a:srgbClr val="FFFFFF"/>
              </a:solidFill>
              <a:latin typeface="Times New Roman" panose="02020603050405020304" charset="0"/>
              <a:ea typeface="Microsoft YaHei" panose="020B0503020204020204" charset="-122"/>
              <a:cs typeface="Times New Roman" panose="02020603050405020304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468755" y="203200"/>
            <a:ext cx="4131310" cy="845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900" b="1" dirty="0" smtClean="0">
                <a:solidFill>
                  <a:srgbClr val="000090"/>
                </a:solidFill>
                <a:latin typeface="Times New Roman" panose="02020603050405020304" charset="0"/>
                <a:cs typeface="Times New Roman" panose="02020603050405020304" charset="0"/>
              </a:rPr>
              <a:t>Background</a:t>
            </a:r>
            <a:endParaRPr lang="en-US" altLang="zh-CN" sz="4900" b="1" dirty="0" smtClean="0">
              <a:solidFill>
                <a:srgbClr val="00009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6872605" y="3480435"/>
            <a:ext cx="5136515" cy="21228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 fontAlgn="auto">
              <a:lnSpc>
                <a:spcPct val="150000"/>
              </a:lnSpc>
            </a:pPr>
            <a:r>
              <a:rPr lang="en-US" altLang="zh-CN" sz="26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From ancient Greece, </a:t>
            </a:r>
            <a:endParaRPr lang="en-US" altLang="zh-CN" sz="2600" b="1" dirty="0" smtClean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algn="l" fontAlgn="auto">
              <a:lnSpc>
                <a:spcPct val="150000"/>
              </a:lnSpc>
            </a:pPr>
            <a:r>
              <a:rPr lang="en-US" altLang="zh-CN" sz="26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people were already curious about </a:t>
            </a:r>
            <a:r>
              <a:rPr lang="en-US" altLang="zh-CN" sz="3600" b="1" dirty="0" smtClean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Atoms.</a:t>
            </a:r>
            <a:endParaRPr lang="en-US" altLang="zh-CN" sz="3600" b="1" dirty="0" smtClean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483870" y="5840095"/>
            <a:ext cx="1936750" cy="41402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l"/>
            <a:r>
              <a:rPr lang="en-US" altLang="zh-CN" sz="21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Ancient Greece</a:t>
            </a:r>
            <a:endParaRPr lang="en-US" altLang="zh-CN" sz="2100" b="1" dirty="0" smtClean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</p:spTree>
    <p:custDataLst>
      <p:tags r:id="rId3"/>
    </p:custDataLst>
  </p:cSld>
  <p:clrMapOvr>
    <a:masterClrMapping/>
  </p:clrMapOvr>
  <p:transition advTm="1834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3" grpId="0"/>
      <p:bldP spid="7" grpId="0"/>
      <p:bldP spid="10243" grpId="1"/>
      <p:bldP spid="7" grpId="1"/>
      <p:bldP spid="6" grpId="0"/>
      <p:bldP spid="6" grpId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/>
        </p:nvSpPr>
        <p:spPr>
          <a:xfrm>
            <a:off x="151130" y="181610"/>
            <a:ext cx="8391525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3200" b="1" dirty="0">
                <a:solidFill>
                  <a:srgbClr val="000090"/>
                </a:solidFill>
                <a:latin typeface="Times New Roman Bold" panose="02020603050405020304" charset="0"/>
                <a:ea typeface="Microsoft YaHei" panose="020B0503020204020204" charset="-122"/>
                <a:cs typeface="Times New Roman Bold" panose="02020603050405020304" charset="0"/>
              </a:rPr>
              <a:t>Application 1: Q</a:t>
            </a:r>
            <a:r>
              <a:rPr lang="en-US" altLang="zh-CN" sz="3200" b="1" dirty="0">
                <a:solidFill>
                  <a:srgbClr val="000090"/>
                </a:solidFill>
                <a:latin typeface="Times New Roman Bold" panose="02020603050405020304" charset="0"/>
                <a:ea typeface="Microsoft YaHei" panose="020B0503020204020204" charset="-122"/>
                <a:cs typeface="Times New Roman Bold" panose="02020603050405020304" charset="0"/>
              </a:rPr>
              <a:t>uantum Machine Learning</a:t>
            </a:r>
            <a:endParaRPr lang="en-US" altLang="zh-CN" sz="3200" b="1" dirty="0">
              <a:solidFill>
                <a:srgbClr val="000090"/>
              </a:solidFill>
              <a:latin typeface="Times New Roman Bold" panose="02020603050405020304" charset="0"/>
              <a:ea typeface="Microsoft YaHei" panose="020B0503020204020204" charset="-122"/>
              <a:cs typeface="Times New Roman Bold" panose="02020603050405020304" charset="0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6092825" y="1273175"/>
            <a:ext cx="578231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100" b="1" dirty="0">
                <a:solidFill>
                  <a:srgbClr val="000090"/>
                </a:solidFill>
                <a:latin typeface="Times New Roman Bold" panose="02020603050405020304" charset="0"/>
                <a:ea typeface="Microsoft YaHei" panose="020B0503020204020204" charset="-122"/>
                <a:cs typeface="Times New Roman Bold" panose="02020603050405020304" charset="0"/>
              </a:rPr>
              <a:t>Quantum Trick</a:t>
            </a:r>
            <a:endParaRPr lang="en-US" altLang="zh-CN" sz="2100" b="1" dirty="0">
              <a:solidFill>
                <a:srgbClr val="000090"/>
              </a:solidFill>
              <a:latin typeface="Times New Roman Bold" panose="02020603050405020304" charset="0"/>
              <a:ea typeface="Microsoft YaHei" panose="020B0503020204020204" charset="-122"/>
              <a:cs typeface="Times New Roman Bold" panose="02020603050405020304" charset="0"/>
            </a:endParaRPr>
          </a:p>
          <a:p>
            <a:r>
              <a:rPr lang="en-US" altLang="zh-CN" sz="2100" b="1" dirty="0">
                <a:latin typeface="Times New Roman Bold" panose="02020603050405020304" charset="0"/>
                <a:ea typeface="Microsoft YaHei" panose="020B0503020204020204" charset="-122"/>
                <a:cs typeface="Times New Roman Bold" panose="02020603050405020304" charset="0"/>
              </a:rPr>
              <a:t>Simultaneous execution of shared-control Toffoli</a:t>
            </a:r>
            <a:endParaRPr lang="en-US" altLang="zh-CN" sz="2100" b="1" dirty="0">
              <a:latin typeface="Times New Roman Bold" panose="02020603050405020304" charset="0"/>
              <a:ea typeface="Microsoft YaHei" panose="020B0503020204020204" charset="-122"/>
              <a:cs typeface="Times New Roman Bold" panose="02020603050405020304" charset="0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1"/>
          <a:srcRect b="31621"/>
          <a:stretch>
            <a:fillRect/>
          </a:stretch>
        </p:blipFill>
        <p:spPr>
          <a:xfrm>
            <a:off x="6585585" y="2010410"/>
            <a:ext cx="4549775" cy="1779270"/>
          </a:xfrm>
          <a:prstGeom prst="rect">
            <a:avLst/>
          </a:prstGeom>
        </p:spPr>
      </p:pic>
      <p:sp>
        <p:nvSpPr>
          <p:cNvPr id="21" name="文本框 20"/>
          <p:cNvSpPr txBox="1"/>
          <p:nvPr/>
        </p:nvSpPr>
        <p:spPr>
          <a:xfrm>
            <a:off x="299720" y="763270"/>
            <a:ext cx="72771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en-US" altLang="zh-CN" sz="2100" b="1" dirty="0">
                <a:solidFill>
                  <a:schemeClr val="tx1"/>
                </a:solidFill>
                <a:latin typeface="Times New Roman Bold" panose="02020603050405020304" charset="0"/>
                <a:ea typeface="Microsoft YaHei" panose="020B0503020204020204" charset="-122"/>
                <a:cs typeface="Times New Roman Bold" panose="02020603050405020304" charset="0"/>
              </a:rPr>
              <a:t>There are no quantum designs for implementing activation functions with a focus on fault tolerance so far.</a:t>
            </a:r>
            <a:endParaRPr lang="en-US" altLang="zh-CN" sz="2100" b="1" dirty="0">
              <a:solidFill>
                <a:schemeClr val="tx1"/>
              </a:solidFill>
              <a:latin typeface="Times New Roman Bold" panose="02020603050405020304" charset="0"/>
              <a:ea typeface="Microsoft YaHei" panose="020B0503020204020204" charset="-122"/>
              <a:cs typeface="Times New Roman Bold" panose="02020603050405020304" charset="0"/>
            </a:endParaRPr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>
          <a:blip r:embed="rId2"/>
          <a:srcRect r="51702"/>
          <a:stretch>
            <a:fillRect/>
          </a:stretch>
        </p:blipFill>
        <p:spPr>
          <a:xfrm>
            <a:off x="454660" y="2010410"/>
            <a:ext cx="1954530" cy="1800225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3"/>
          <a:srcRect t="11640" r="63237" b="9982"/>
          <a:stretch>
            <a:fillRect/>
          </a:stretch>
        </p:blipFill>
        <p:spPr>
          <a:xfrm>
            <a:off x="401955" y="4295140"/>
            <a:ext cx="1919605" cy="1727835"/>
          </a:xfrm>
          <a:prstGeom prst="rect">
            <a:avLst/>
          </a:prstGeom>
        </p:spPr>
      </p:pic>
      <p:sp>
        <p:nvSpPr>
          <p:cNvPr id="24" name="文本框 23"/>
          <p:cNvSpPr txBox="1"/>
          <p:nvPr/>
        </p:nvSpPr>
        <p:spPr>
          <a:xfrm>
            <a:off x="401955" y="1616075"/>
            <a:ext cx="863600" cy="41402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en-US" altLang="zh-CN" sz="2100" b="1" dirty="0">
                <a:solidFill>
                  <a:srgbClr val="000090"/>
                </a:solidFill>
                <a:latin typeface="Times New Roman Bold" panose="02020603050405020304" charset="0"/>
                <a:ea typeface="Microsoft YaHei" panose="020B0503020204020204" charset="-122"/>
                <a:cs typeface="Times New Roman Bold" panose="02020603050405020304" charset="0"/>
                <a:sym typeface="+mn-ea"/>
              </a:rPr>
              <a:t>ReLU</a:t>
            </a:r>
            <a:endParaRPr lang="en-US" altLang="zh-CN" sz="2100" b="1" dirty="0">
              <a:solidFill>
                <a:srgbClr val="000090"/>
              </a:solidFill>
              <a:latin typeface="Times New Roman Bold" panose="02020603050405020304" charset="0"/>
              <a:ea typeface="Microsoft YaHei" panose="020B0503020204020204" charset="-122"/>
              <a:cs typeface="Times New Roman Bold" panose="02020603050405020304" charset="0"/>
              <a:sym typeface="+mn-ea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454660" y="3867785"/>
            <a:ext cx="1641475" cy="41402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en-US" altLang="zh-CN" sz="2100" b="1" dirty="0">
                <a:solidFill>
                  <a:srgbClr val="000090"/>
                </a:solidFill>
                <a:latin typeface="Times New Roman Bold" panose="02020603050405020304" charset="0"/>
                <a:ea typeface="Microsoft YaHei" panose="020B0503020204020204" charset="-122"/>
                <a:cs typeface="Times New Roman Bold" panose="02020603050405020304" charset="0"/>
                <a:sym typeface="+mn-ea"/>
              </a:rPr>
              <a:t>Leaky ReLU</a:t>
            </a:r>
            <a:endParaRPr lang="en-US" altLang="zh-CN" sz="2100" b="1" dirty="0">
              <a:solidFill>
                <a:srgbClr val="000090"/>
              </a:solidFill>
              <a:latin typeface="Times New Roman Bold" panose="02020603050405020304" charset="0"/>
              <a:ea typeface="Microsoft YaHei" panose="020B0503020204020204" charset="-122"/>
              <a:cs typeface="Times New Roman Bold" panose="02020603050405020304" charset="0"/>
              <a:sym typeface="+mn-ea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6122035" y="3928110"/>
            <a:ext cx="578231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100" b="1" dirty="0">
                <a:solidFill>
                  <a:srgbClr val="000090"/>
                </a:solidFill>
                <a:latin typeface="Times New Roman Bold" panose="02020603050405020304" charset="0"/>
                <a:ea typeface="Microsoft YaHei" panose="020B0503020204020204" charset="-122"/>
                <a:cs typeface="Times New Roman Bold" panose="02020603050405020304" charset="0"/>
              </a:rPr>
              <a:t>Performance</a:t>
            </a:r>
            <a:endParaRPr lang="en-US" altLang="zh-CN" sz="2100" b="1" dirty="0">
              <a:solidFill>
                <a:srgbClr val="000090"/>
              </a:solidFill>
              <a:latin typeface="Times New Roman Bold" panose="02020603050405020304" charset="0"/>
              <a:ea typeface="Microsoft YaHei" panose="020B0503020204020204" charset="-122"/>
              <a:cs typeface="Times New Roman Bold" panose="02020603050405020304" charset="0"/>
            </a:endParaRPr>
          </a:p>
          <a:p>
            <a:r>
              <a:rPr lang="en-US" altLang="zh-CN" sz="2100" b="1" dirty="0">
                <a:latin typeface="Times New Roman Bold" panose="02020603050405020304" charset="0"/>
                <a:ea typeface="Microsoft YaHei" panose="020B0503020204020204" charset="-122"/>
                <a:cs typeface="Times New Roman Bold" panose="02020603050405020304" charset="0"/>
              </a:rPr>
              <a:t>Our implementations achieve </a:t>
            </a:r>
            <a:r>
              <a:rPr lang="en-US" altLang="zh-CN" sz="2100" b="1" dirty="0">
                <a:solidFill>
                  <a:srgbClr val="FF0000"/>
                </a:solidFill>
                <a:latin typeface="Times New Roman Bold" panose="02020603050405020304" charset="0"/>
                <a:ea typeface="Microsoft YaHei" panose="020B0503020204020204" charset="-122"/>
                <a:cs typeface="Times New Roman Bold" panose="02020603050405020304" charset="0"/>
              </a:rPr>
              <a:t>constant</a:t>
            </a:r>
            <a:r>
              <a:rPr lang="en-US" altLang="zh-CN" sz="2100" b="1" dirty="0">
                <a:latin typeface="Times New Roman Bold" panose="02020603050405020304" charset="0"/>
                <a:ea typeface="Microsoft YaHei" panose="020B0503020204020204" charset="-122"/>
                <a:cs typeface="Times New Roman Bold" panose="02020603050405020304" charset="0"/>
              </a:rPr>
              <a:t> T-depth.</a:t>
            </a:r>
            <a:endParaRPr lang="en-US" altLang="zh-CN" sz="2100" b="1" dirty="0">
              <a:latin typeface="Times New Roman Bold" panose="02020603050405020304" charset="0"/>
              <a:ea typeface="Microsoft YaHei" panose="020B0503020204020204" charset="-122"/>
              <a:cs typeface="Times New Roman Bold" panose="02020603050405020304" charset="0"/>
            </a:endParaRPr>
          </a:p>
        </p:txBody>
      </p:sp>
      <p:pic>
        <p:nvPicPr>
          <p:cNvPr id="28" name="图片 2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2825" y="4782185"/>
            <a:ext cx="5996940" cy="813435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5"/>
          <a:srcRect t="-600" r="24971" b="75526"/>
          <a:stretch>
            <a:fillRect/>
          </a:stretch>
        </p:blipFill>
        <p:spPr>
          <a:xfrm>
            <a:off x="2411730" y="2828925"/>
            <a:ext cx="2727325" cy="385445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>
          <a:blip r:embed="rId5"/>
          <a:srcRect l="-30" t="27972"/>
          <a:stretch>
            <a:fillRect/>
          </a:stretch>
        </p:blipFill>
        <p:spPr>
          <a:xfrm>
            <a:off x="2382520" y="4551680"/>
            <a:ext cx="3546758" cy="1080000"/>
          </a:xfrm>
          <a:prstGeom prst="rect">
            <a:avLst/>
          </a:prstGeom>
        </p:spPr>
      </p:pic>
    </p:spTree>
    <p:custDataLst>
      <p:tags r:id="rId6"/>
    </p:custDataLst>
  </p:cSld>
  <p:clrMapOvr>
    <a:masterClrMapping/>
  </p:clrMapOvr>
  <p:transition advTm="6299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1" grpId="1"/>
      <p:bldP spid="24" grpId="0"/>
      <p:bldP spid="24" grpId="1"/>
      <p:bldP spid="25" grpId="0"/>
      <p:bldP spid="25" grpId="1"/>
      <p:bldP spid="9" grpId="0"/>
      <p:bldP spid="9" grpId="1"/>
      <p:bldP spid="27" grpId="0"/>
      <p:bldP spid="27" grpId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47650" y="918845"/>
            <a:ext cx="6116955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100" b="1" dirty="0">
                <a:solidFill>
                  <a:schemeClr val="tx1"/>
                </a:solidFill>
                <a:latin typeface="Times New Roman Bold" panose="02020603050405020304" charset="0"/>
                <a:ea typeface="Microsoft YaHei" panose="020B0503020204020204" charset="-122"/>
                <a:cs typeface="Times New Roman Bold" panose="02020603050405020304" charset="0"/>
              </a:rPr>
              <a:t>In symmetric-key cryptography, </a:t>
            </a:r>
            <a:r>
              <a:rPr lang="en-US" altLang="zh-CN" sz="2100" b="1" i="1" dirty="0">
                <a:solidFill>
                  <a:srgbClr val="FF0000"/>
                </a:solidFill>
                <a:latin typeface="Times New Roman Bold Italic" panose="02020603050405020304" charset="0"/>
                <a:ea typeface="Microsoft YaHei" panose="020B0503020204020204" charset="-122"/>
                <a:cs typeface="Times New Roman Bold Italic" panose="02020603050405020304" charset="0"/>
              </a:rPr>
              <a:t>Grover's Attack</a:t>
            </a:r>
            <a:r>
              <a:rPr lang="en-US" altLang="zh-CN" sz="2100" b="1" i="1" baseline="30000" dirty="0">
                <a:solidFill>
                  <a:srgbClr val="FF0000"/>
                </a:solidFill>
                <a:latin typeface="Times New Roman Bold Italic" panose="02020603050405020304" charset="0"/>
                <a:ea typeface="Microsoft YaHei" panose="020B0503020204020204" charset="-122"/>
                <a:cs typeface="Times New Roman Bold Italic" panose="02020603050405020304" charset="0"/>
              </a:rPr>
              <a:t>[29]</a:t>
            </a:r>
            <a:r>
              <a:rPr lang="en-US" altLang="zh-CN" sz="2100" b="1" baseline="30000" dirty="0">
                <a:solidFill>
                  <a:schemeClr val="tx1"/>
                </a:solidFill>
                <a:latin typeface="Times New Roman Bold" panose="02020603050405020304" charset="0"/>
                <a:ea typeface="Microsoft YaHei" panose="020B0503020204020204" charset="-122"/>
                <a:cs typeface="Times New Roman Bold" panose="02020603050405020304" charset="0"/>
              </a:rPr>
              <a:t> </a:t>
            </a:r>
            <a:r>
              <a:rPr lang="en-US" altLang="zh-CN" sz="2100" b="1" dirty="0">
                <a:solidFill>
                  <a:schemeClr val="tx1"/>
                </a:solidFill>
                <a:latin typeface="Times New Roman Bold" panose="02020603050405020304" charset="0"/>
                <a:ea typeface="Microsoft YaHei" panose="020B0503020204020204" charset="-122"/>
                <a:cs typeface="Times New Roman Bold" panose="02020603050405020304" charset="0"/>
              </a:rPr>
              <a:t>poses the primary security threat.</a:t>
            </a:r>
            <a:endParaRPr lang="en-US" altLang="zh-CN" sz="2100" b="1" dirty="0">
              <a:solidFill>
                <a:schemeClr val="tx1"/>
              </a:solidFill>
              <a:latin typeface="Times New Roman Bold" panose="02020603050405020304" charset="0"/>
              <a:ea typeface="Microsoft YaHei" panose="020B0503020204020204" charset="-122"/>
              <a:cs typeface="Times New Roman Bold" panose="02020603050405020304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rcRect l="2303" b="9788"/>
          <a:stretch>
            <a:fillRect/>
          </a:stretch>
        </p:blipFill>
        <p:spPr>
          <a:xfrm>
            <a:off x="247650" y="1809750"/>
            <a:ext cx="6259195" cy="3742690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151130" y="181610"/>
            <a:ext cx="8955405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buClrTx/>
              <a:buSzTx/>
              <a:buFontTx/>
            </a:pPr>
            <a:r>
              <a:rPr lang="en-US" altLang="zh-CN" sz="3200" b="1" dirty="0">
                <a:solidFill>
                  <a:srgbClr val="000090"/>
                </a:solidFill>
                <a:latin typeface="Times New Roman Bold" panose="02020603050405020304" charset="0"/>
                <a:ea typeface="Microsoft YaHei" panose="020B0503020204020204" charset="-122"/>
                <a:cs typeface="Times New Roman Bold" panose="02020603050405020304" charset="0"/>
              </a:rPr>
              <a:t>Application 2: Quantum Cryptanalysis</a:t>
            </a:r>
            <a:endParaRPr lang="en-US" altLang="zh-CN" sz="3200" b="1" dirty="0">
              <a:solidFill>
                <a:srgbClr val="000090"/>
              </a:solidFill>
              <a:latin typeface="Times New Roman Bold" panose="02020603050405020304" charset="0"/>
              <a:ea typeface="Microsoft YaHei" panose="020B0503020204020204" charset="-122"/>
              <a:cs typeface="Times New Roman Bold" panose="02020603050405020304" charset="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283970" y="5629910"/>
            <a:ext cx="4552315" cy="41402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en-US" altLang="zh-CN" sz="21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 Bold" panose="02020603050405020304" charset="0"/>
                <a:ea typeface="Microsoft YaHei" panose="020B0503020204020204" charset="-122"/>
                <a:cs typeface="Times New Roman Bold" panose="02020603050405020304" charset="0"/>
                <a:sym typeface="+mn-ea"/>
              </a:rPr>
              <a:t>Quantum Oracles for Grover’s Attack</a:t>
            </a:r>
            <a:endParaRPr lang="en-US" altLang="zh-CN" sz="2100" b="1" dirty="0">
              <a:solidFill>
                <a:schemeClr val="tx1">
                  <a:lumMod val="50000"/>
                  <a:lumOff val="50000"/>
                </a:schemeClr>
              </a:solidFill>
              <a:latin typeface="Times New Roman Bold" panose="02020603050405020304" charset="0"/>
              <a:ea typeface="Microsoft YaHei" panose="020B0503020204020204" charset="-122"/>
              <a:cs typeface="Times New Roman Bold" panose="02020603050405020304" charset="0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9106535" y="3138805"/>
            <a:ext cx="1086485" cy="41402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en-US" altLang="zh-CN" sz="21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 Bold" panose="02020603050405020304" charset="0"/>
                <a:ea typeface="Microsoft YaHei" panose="020B0503020204020204" charset="-122"/>
                <a:cs typeface="Times New Roman Bold" panose="02020603050405020304" charset="0"/>
                <a:sym typeface="+mn-ea"/>
              </a:rPr>
              <a:t>LED-64</a:t>
            </a:r>
            <a:endParaRPr lang="en-US" altLang="zh-CN" sz="2100" b="1" dirty="0">
              <a:solidFill>
                <a:schemeClr val="tx1">
                  <a:lumMod val="50000"/>
                  <a:lumOff val="50000"/>
                </a:schemeClr>
              </a:solidFill>
              <a:latin typeface="Times New Roman Bold" panose="02020603050405020304" charset="0"/>
              <a:ea typeface="Microsoft YaHei" panose="020B0503020204020204" charset="-122"/>
              <a:cs typeface="Times New Roman Bold" panose="02020603050405020304" charset="0"/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8973185" y="6065520"/>
            <a:ext cx="1219835" cy="41402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en-US" altLang="zh-CN" sz="21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 Bold" panose="02020603050405020304" charset="0"/>
                <a:ea typeface="Microsoft YaHei" panose="020B0503020204020204" charset="-122"/>
                <a:cs typeface="Times New Roman Bold" panose="02020603050405020304" charset="0"/>
                <a:sym typeface="+mn-ea"/>
              </a:rPr>
              <a:t>LED-128</a:t>
            </a:r>
            <a:endParaRPr lang="en-US" altLang="zh-CN" sz="2100" b="1" dirty="0">
              <a:solidFill>
                <a:schemeClr val="tx1">
                  <a:lumMod val="50000"/>
                  <a:lumOff val="50000"/>
                </a:schemeClr>
              </a:solidFill>
              <a:latin typeface="Times New Roman Bold" panose="02020603050405020304" charset="0"/>
              <a:ea typeface="Microsoft YaHei" panose="020B0503020204020204" charset="-122"/>
              <a:cs typeface="Times New Roman Bold" panose="02020603050405020304" charset="0"/>
              <a:sym typeface="+mn-ea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52260" y="692150"/>
            <a:ext cx="5525172" cy="252000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1625" y="3545205"/>
            <a:ext cx="5525811" cy="2520000"/>
          </a:xfrm>
          <a:prstGeom prst="rect">
            <a:avLst/>
          </a:prstGeom>
        </p:spPr>
      </p:pic>
      <p:cxnSp>
        <p:nvCxnSpPr>
          <p:cNvPr id="13" name="直接连接符 12"/>
          <p:cNvCxnSpPr/>
          <p:nvPr/>
        </p:nvCxnSpPr>
        <p:spPr>
          <a:xfrm>
            <a:off x="6508115" y="918845"/>
            <a:ext cx="0" cy="5463540"/>
          </a:xfrm>
          <a:prstGeom prst="line">
            <a:avLst/>
          </a:prstGeom>
          <a:ln w="38100">
            <a:solidFill>
              <a:schemeClr val="bg1">
                <a:lumMod val="65000"/>
              </a:schemeClr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custDataLst>
      <p:tags r:id="rId4"/>
    </p:custDataLst>
  </p:cSld>
  <p:clrMapOvr>
    <a:masterClrMapping/>
  </p:clrMapOvr>
  <p:transition advTm="4481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2" grpId="1"/>
      <p:bldP spid="7" grpId="1"/>
      <p:bldP spid="8" grpId="0"/>
      <p:bldP spid="9" grpId="0"/>
      <p:bldP spid="8" grpId="1"/>
      <p:bldP spid="9" grpId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/>
          <p:nvPr>
            <p:custDataLst>
              <p:tags r:id="rId1"/>
            </p:custDataLst>
          </p:nvPr>
        </p:nvSpPr>
        <p:spPr>
          <a:xfrm>
            <a:off x="-19050" y="4999355"/>
            <a:ext cx="12192000" cy="184150"/>
          </a:xfrm>
          <a:prstGeom prst="rect">
            <a:avLst/>
          </a:prstGeom>
          <a:solidFill>
            <a:sysClr val="window" lastClr="FFFFFF">
              <a:lumMod val="50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id-ID">
              <a:latin typeface="Arial" panose="020B0604020202020204" pitchFamily="34" charset="0"/>
              <a:ea typeface="Microsoft YaHei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5" name="Freeform 6"/>
          <p:cNvSpPr/>
          <p:nvPr>
            <p:custDataLst>
              <p:tags r:id="rId2"/>
            </p:custDataLst>
          </p:nvPr>
        </p:nvSpPr>
        <p:spPr bwMode="auto">
          <a:xfrm>
            <a:off x="-24130" y="3688080"/>
            <a:ext cx="6172835" cy="1311275"/>
          </a:xfrm>
          <a:custGeom>
            <a:avLst/>
            <a:gdLst>
              <a:gd name="T0" fmla="*/ 220 w 1244"/>
              <a:gd name="T1" fmla="*/ 225 h 337"/>
              <a:gd name="T2" fmla="*/ 338 w 1244"/>
              <a:gd name="T3" fmla="*/ 81 h 337"/>
              <a:gd name="T4" fmla="*/ 499 w 1244"/>
              <a:gd name="T5" fmla="*/ 0 h 337"/>
              <a:gd name="T6" fmla="*/ 589 w 1244"/>
              <a:gd name="T7" fmla="*/ 45 h 337"/>
              <a:gd name="T8" fmla="*/ 634 w 1244"/>
              <a:gd name="T9" fmla="*/ 114 h 337"/>
              <a:gd name="T10" fmla="*/ 934 w 1244"/>
              <a:gd name="T11" fmla="*/ 114 h 337"/>
              <a:gd name="T12" fmla="*/ 1154 w 1244"/>
              <a:gd name="T13" fmla="*/ 190 h 337"/>
              <a:gd name="T14" fmla="*/ 1244 w 1244"/>
              <a:gd name="T15" fmla="*/ 337 h 337"/>
              <a:gd name="T16" fmla="*/ 0 w 1244"/>
              <a:gd name="T17" fmla="*/ 337 h 337"/>
              <a:gd name="T18" fmla="*/ 220 w 1244"/>
              <a:gd name="T19" fmla="*/ 225 h 3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244" h="337">
                <a:moveTo>
                  <a:pt x="220" y="225"/>
                </a:moveTo>
                <a:lnTo>
                  <a:pt x="338" y="81"/>
                </a:lnTo>
                <a:lnTo>
                  <a:pt x="499" y="0"/>
                </a:lnTo>
                <a:lnTo>
                  <a:pt x="589" y="45"/>
                </a:lnTo>
                <a:lnTo>
                  <a:pt x="634" y="114"/>
                </a:lnTo>
                <a:lnTo>
                  <a:pt x="934" y="114"/>
                </a:lnTo>
                <a:lnTo>
                  <a:pt x="1154" y="190"/>
                </a:lnTo>
                <a:lnTo>
                  <a:pt x="1244" y="337"/>
                </a:lnTo>
                <a:lnTo>
                  <a:pt x="0" y="337"/>
                </a:lnTo>
                <a:lnTo>
                  <a:pt x="220" y="225"/>
                </a:lnTo>
                <a:close/>
              </a:path>
            </a:pathLst>
          </a:custGeom>
          <a:solidFill>
            <a:srgbClr val="1F74AD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>
              <a:lnSpc>
                <a:spcPct val="120000"/>
              </a:lnSpc>
            </a:pPr>
            <a:endParaRPr lang="id-ID" dirty="0">
              <a:latin typeface="Arial" panose="020B0604020202020204" pitchFamily="34" charset="0"/>
              <a:ea typeface="Microsoft YaHei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6" name="Freeform 7"/>
          <p:cNvSpPr/>
          <p:nvPr>
            <p:custDataLst>
              <p:tags r:id="rId3"/>
            </p:custDataLst>
          </p:nvPr>
        </p:nvSpPr>
        <p:spPr bwMode="auto">
          <a:xfrm>
            <a:off x="3705860" y="3687445"/>
            <a:ext cx="5083175" cy="1311910"/>
          </a:xfrm>
          <a:custGeom>
            <a:avLst/>
            <a:gdLst>
              <a:gd name="T0" fmla="*/ 0 w 689"/>
              <a:gd name="T1" fmla="*/ 243 h 243"/>
              <a:gd name="T2" fmla="*/ 53 w 689"/>
              <a:gd name="T3" fmla="*/ 128 h 243"/>
              <a:gd name="T4" fmla="*/ 89 w 689"/>
              <a:gd name="T5" fmla="*/ 101 h 243"/>
              <a:gd name="T6" fmla="*/ 191 w 689"/>
              <a:gd name="T7" fmla="*/ 19 h 243"/>
              <a:gd name="T8" fmla="*/ 279 w 689"/>
              <a:gd name="T9" fmla="*/ 19 h 243"/>
              <a:gd name="T10" fmla="*/ 332 w 689"/>
              <a:gd name="T11" fmla="*/ 63 h 243"/>
              <a:gd name="T12" fmla="*/ 380 w 689"/>
              <a:gd name="T13" fmla="*/ 101 h 243"/>
              <a:gd name="T14" fmla="*/ 408 w 689"/>
              <a:gd name="T15" fmla="*/ 48 h 243"/>
              <a:gd name="T16" fmla="*/ 456 w 689"/>
              <a:gd name="T17" fmla="*/ 0 h 243"/>
              <a:gd name="T18" fmla="*/ 520 w 689"/>
              <a:gd name="T19" fmla="*/ 0 h 243"/>
              <a:gd name="T20" fmla="*/ 592 w 689"/>
              <a:gd name="T21" fmla="*/ 121 h 243"/>
              <a:gd name="T22" fmla="*/ 689 w 689"/>
              <a:gd name="T23" fmla="*/ 243 h 243"/>
              <a:gd name="T24" fmla="*/ 0 w 689"/>
              <a:gd name="T25" fmla="*/ 243 h 2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689" h="243">
                <a:moveTo>
                  <a:pt x="0" y="243"/>
                </a:moveTo>
                <a:cubicBezTo>
                  <a:pt x="4" y="243"/>
                  <a:pt x="53" y="128"/>
                  <a:pt x="53" y="128"/>
                </a:cubicBezTo>
                <a:cubicBezTo>
                  <a:pt x="89" y="101"/>
                  <a:pt x="89" y="101"/>
                  <a:pt x="89" y="101"/>
                </a:cubicBezTo>
                <a:cubicBezTo>
                  <a:pt x="191" y="19"/>
                  <a:pt x="191" y="19"/>
                  <a:pt x="191" y="19"/>
                </a:cubicBezTo>
                <a:cubicBezTo>
                  <a:pt x="279" y="19"/>
                  <a:pt x="279" y="19"/>
                  <a:pt x="279" y="19"/>
                </a:cubicBezTo>
                <a:cubicBezTo>
                  <a:pt x="332" y="63"/>
                  <a:pt x="332" y="63"/>
                  <a:pt x="332" y="63"/>
                </a:cubicBezTo>
                <a:cubicBezTo>
                  <a:pt x="380" y="101"/>
                  <a:pt x="380" y="101"/>
                  <a:pt x="380" y="101"/>
                </a:cubicBezTo>
                <a:cubicBezTo>
                  <a:pt x="408" y="48"/>
                  <a:pt x="408" y="48"/>
                  <a:pt x="408" y="48"/>
                </a:cubicBezTo>
                <a:cubicBezTo>
                  <a:pt x="456" y="0"/>
                  <a:pt x="456" y="0"/>
                  <a:pt x="456" y="0"/>
                </a:cubicBezTo>
                <a:cubicBezTo>
                  <a:pt x="520" y="0"/>
                  <a:pt x="520" y="0"/>
                  <a:pt x="520" y="0"/>
                </a:cubicBezTo>
                <a:cubicBezTo>
                  <a:pt x="592" y="121"/>
                  <a:pt x="592" y="121"/>
                  <a:pt x="592" y="121"/>
                </a:cubicBezTo>
                <a:cubicBezTo>
                  <a:pt x="689" y="243"/>
                  <a:pt x="689" y="243"/>
                  <a:pt x="689" y="243"/>
                </a:cubicBezTo>
                <a:lnTo>
                  <a:pt x="0" y="243"/>
                </a:lnTo>
                <a:close/>
              </a:path>
            </a:pathLst>
          </a:custGeom>
          <a:solidFill>
            <a:srgbClr val="3498DB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>
              <a:lnSpc>
                <a:spcPct val="120000"/>
              </a:lnSpc>
            </a:pPr>
            <a:endParaRPr lang="id-ID">
              <a:latin typeface="Arial" panose="020B0604020202020204" pitchFamily="34" charset="0"/>
              <a:ea typeface="Microsoft YaHei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7" name="Freeform 11"/>
          <p:cNvSpPr/>
          <p:nvPr>
            <p:custDataLst>
              <p:tags r:id="rId4"/>
            </p:custDataLst>
          </p:nvPr>
        </p:nvSpPr>
        <p:spPr bwMode="auto">
          <a:xfrm>
            <a:off x="7435850" y="3481705"/>
            <a:ext cx="4733925" cy="1517650"/>
          </a:xfrm>
          <a:custGeom>
            <a:avLst/>
            <a:gdLst>
              <a:gd name="T0" fmla="*/ 1503 w 1603"/>
              <a:gd name="T1" fmla="*/ 838 h 1007"/>
              <a:gd name="T2" fmla="*/ 1359 w 1603"/>
              <a:gd name="T3" fmla="*/ 625 h 1007"/>
              <a:gd name="T4" fmla="*/ 1156 w 1603"/>
              <a:gd name="T5" fmla="*/ 396 h 1007"/>
              <a:gd name="T6" fmla="*/ 1156 w 1603"/>
              <a:gd name="T7" fmla="*/ 178 h 1007"/>
              <a:gd name="T8" fmla="*/ 1030 w 1603"/>
              <a:gd name="T9" fmla="*/ 0 h 1007"/>
              <a:gd name="T10" fmla="*/ 874 w 1603"/>
              <a:gd name="T11" fmla="*/ 0 h 1007"/>
              <a:gd name="T12" fmla="*/ 574 w 1603"/>
              <a:gd name="T13" fmla="*/ 140 h 1007"/>
              <a:gd name="T14" fmla="*/ 520 w 1603"/>
              <a:gd name="T15" fmla="*/ 317 h 1007"/>
              <a:gd name="T16" fmla="*/ 446 w 1603"/>
              <a:gd name="T17" fmla="*/ 533 h 1007"/>
              <a:gd name="T18" fmla="*/ 328 w 1603"/>
              <a:gd name="T19" fmla="*/ 791 h 1007"/>
              <a:gd name="T20" fmla="*/ 0 w 1603"/>
              <a:gd name="T21" fmla="*/ 1007 h 1007"/>
              <a:gd name="T22" fmla="*/ 1603 w 1603"/>
              <a:gd name="T23" fmla="*/ 1007 h 1007"/>
              <a:gd name="T24" fmla="*/ 1503 w 1603"/>
              <a:gd name="T25" fmla="*/ 838 h 10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603" h="1007">
                <a:moveTo>
                  <a:pt x="1503" y="838"/>
                </a:moveTo>
                <a:lnTo>
                  <a:pt x="1359" y="625"/>
                </a:lnTo>
                <a:lnTo>
                  <a:pt x="1156" y="396"/>
                </a:lnTo>
                <a:lnTo>
                  <a:pt x="1156" y="178"/>
                </a:lnTo>
                <a:lnTo>
                  <a:pt x="1030" y="0"/>
                </a:lnTo>
                <a:lnTo>
                  <a:pt x="874" y="0"/>
                </a:lnTo>
                <a:lnTo>
                  <a:pt x="574" y="140"/>
                </a:lnTo>
                <a:lnTo>
                  <a:pt x="520" y="317"/>
                </a:lnTo>
                <a:lnTo>
                  <a:pt x="446" y="533"/>
                </a:lnTo>
                <a:lnTo>
                  <a:pt x="328" y="791"/>
                </a:lnTo>
                <a:lnTo>
                  <a:pt x="0" y="1007"/>
                </a:lnTo>
                <a:lnTo>
                  <a:pt x="1603" y="1007"/>
                </a:lnTo>
                <a:lnTo>
                  <a:pt x="1503" y="838"/>
                </a:lnTo>
                <a:close/>
              </a:path>
            </a:pathLst>
          </a:custGeom>
          <a:solidFill>
            <a:srgbClr val="1AA3AA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>
              <a:lnSpc>
                <a:spcPct val="120000"/>
              </a:lnSpc>
            </a:pPr>
            <a:endParaRPr lang="id-ID">
              <a:latin typeface="Arial" panose="020B0604020202020204" pitchFamily="34" charset="0"/>
              <a:ea typeface="Microsoft YaHei" panose="020B0503020204020204" charset="-122"/>
              <a:sym typeface="Arial" panose="020B0604020202020204" pitchFamily="34" charset="0"/>
            </a:endParaRPr>
          </a:p>
        </p:txBody>
      </p:sp>
      <p:cxnSp>
        <p:nvCxnSpPr>
          <p:cNvPr id="15" name="Straight Connector 14"/>
          <p:cNvCxnSpPr/>
          <p:nvPr>
            <p:custDataLst>
              <p:tags r:id="rId5"/>
            </p:custDataLst>
          </p:nvPr>
        </p:nvCxnSpPr>
        <p:spPr>
          <a:xfrm flipV="1">
            <a:off x="1522730" y="1391285"/>
            <a:ext cx="0" cy="3300095"/>
          </a:xfrm>
          <a:prstGeom prst="line">
            <a:avLst/>
          </a:prstGeom>
          <a:noFill/>
          <a:ln w="28575" cap="flat" cmpd="sng" algn="ctr">
            <a:solidFill>
              <a:sysClr val="window" lastClr="FFFFFF">
                <a:lumMod val="65000"/>
              </a:sysClr>
            </a:solidFill>
            <a:prstDash val="solid"/>
            <a:miter lim="800000"/>
          </a:ln>
          <a:effectLst/>
        </p:spPr>
      </p:cxnSp>
      <p:sp>
        <p:nvSpPr>
          <p:cNvPr id="16" name="Oval 15"/>
          <p:cNvSpPr/>
          <p:nvPr>
            <p:custDataLst>
              <p:tags r:id="rId6"/>
            </p:custDataLst>
          </p:nvPr>
        </p:nvSpPr>
        <p:spPr>
          <a:xfrm>
            <a:off x="1474759" y="1333859"/>
            <a:ext cx="101600" cy="101600"/>
          </a:xfrm>
          <a:prstGeom prst="ellipse">
            <a:avLst/>
          </a:prstGeom>
          <a:solidFill>
            <a:srgbClr val="000000">
              <a:lumMod val="65000"/>
              <a:lumOff val="3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id-ID">
              <a:latin typeface="Arial" panose="020B0604020202020204" pitchFamily="34" charset="0"/>
              <a:ea typeface="Microsoft YaHei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17" name="Oval 16"/>
          <p:cNvSpPr/>
          <p:nvPr>
            <p:custDataLst>
              <p:tags r:id="rId7"/>
            </p:custDataLst>
          </p:nvPr>
        </p:nvSpPr>
        <p:spPr>
          <a:xfrm>
            <a:off x="1479839" y="4649194"/>
            <a:ext cx="86360" cy="86360"/>
          </a:xfrm>
          <a:prstGeom prst="ellipse">
            <a:avLst/>
          </a:prstGeom>
          <a:solidFill>
            <a:srgbClr val="000000">
              <a:lumMod val="65000"/>
              <a:lumOff val="3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id-ID">
              <a:latin typeface="Arial" panose="020B0604020202020204" pitchFamily="34" charset="0"/>
              <a:ea typeface="Microsoft YaHei" panose="020B0503020204020204" charset="-122"/>
              <a:sym typeface="Arial" panose="020B0604020202020204" pitchFamily="34" charset="0"/>
            </a:endParaRPr>
          </a:p>
        </p:txBody>
      </p:sp>
      <p:cxnSp>
        <p:nvCxnSpPr>
          <p:cNvPr id="21" name="Straight Connector 20"/>
          <p:cNvCxnSpPr/>
          <p:nvPr>
            <p:custDataLst>
              <p:tags r:id="rId8"/>
            </p:custDataLst>
          </p:nvPr>
        </p:nvCxnSpPr>
        <p:spPr>
          <a:xfrm flipV="1">
            <a:off x="5076825" y="2829560"/>
            <a:ext cx="0" cy="1586230"/>
          </a:xfrm>
          <a:prstGeom prst="line">
            <a:avLst/>
          </a:prstGeom>
          <a:noFill/>
          <a:ln w="28575" cap="flat" cmpd="sng" algn="ctr">
            <a:solidFill>
              <a:sysClr val="window" lastClr="FFFFFF">
                <a:lumMod val="65000"/>
              </a:sysClr>
            </a:solidFill>
            <a:prstDash val="solid"/>
            <a:miter lim="800000"/>
          </a:ln>
          <a:effectLst/>
        </p:spPr>
      </p:cxnSp>
      <p:sp>
        <p:nvSpPr>
          <p:cNvPr id="22" name="Oval 21"/>
          <p:cNvSpPr/>
          <p:nvPr>
            <p:custDataLst>
              <p:tags r:id="rId9"/>
            </p:custDataLst>
          </p:nvPr>
        </p:nvSpPr>
        <p:spPr>
          <a:xfrm>
            <a:off x="5028763" y="2782570"/>
            <a:ext cx="101600" cy="101600"/>
          </a:xfrm>
          <a:prstGeom prst="ellipse">
            <a:avLst/>
          </a:prstGeom>
          <a:solidFill>
            <a:srgbClr val="000000">
              <a:lumMod val="65000"/>
              <a:lumOff val="3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id-ID">
              <a:latin typeface="Arial" panose="020B0604020202020204" pitchFamily="34" charset="0"/>
              <a:ea typeface="Microsoft YaHei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23" name="Oval 22"/>
          <p:cNvSpPr/>
          <p:nvPr>
            <p:custDataLst>
              <p:tags r:id="rId10"/>
            </p:custDataLst>
          </p:nvPr>
        </p:nvSpPr>
        <p:spPr>
          <a:xfrm>
            <a:off x="5033843" y="4374515"/>
            <a:ext cx="86360" cy="86360"/>
          </a:xfrm>
          <a:prstGeom prst="ellipse">
            <a:avLst/>
          </a:prstGeom>
          <a:solidFill>
            <a:srgbClr val="000000">
              <a:lumMod val="65000"/>
              <a:lumOff val="3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id-ID">
              <a:latin typeface="Arial" panose="020B0604020202020204" pitchFamily="34" charset="0"/>
              <a:ea typeface="Microsoft YaHei" panose="020B0503020204020204" charset="-122"/>
              <a:sym typeface="Arial" panose="020B0604020202020204" pitchFamily="34" charset="0"/>
            </a:endParaRPr>
          </a:p>
        </p:txBody>
      </p:sp>
      <p:cxnSp>
        <p:nvCxnSpPr>
          <p:cNvPr id="27" name="Straight Connector 26"/>
          <p:cNvCxnSpPr/>
          <p:nvPr>
            <p:custDataLst>
              <p:tags r:id="rId11"/>
            </p:custDataLst>
          </p:nvPr>
        </p:nvCxnSpPr>
        <p:spPr>
          <a:xfrm flipV="1">
            <a:off x="9114790" y="2781300"/>
            <a:ext cx="0" cy="1531620"/>
          </a:xfrm>
          <a:prstGeom prst="line">
            <a:avLst/>
          </a:prstGeom>
          <a:noFill/>
          <a:ln w="28575" cap="flat" cmpd="sng" algn="ctr">
            <a:solidFill>
              <a:sysClr val="window" lastClr="FFFFFF">
                <a:lumMod val="65000"/>
              </a:sysClr>
            </a:solidFill>
            <a:prstDash val="solid"/>
            <a:miter lim="800000"/>
          </a:ln>
          <a:effectLst/>
        </p:spPr>
      </p:cxnSp>
      <p:sp>
        <p:nvSpPr>
          <p:cNvPr id="28" name="Oval 27"/>
          <p:cNvSpPr/>
          <p:nvPr>
            <p:custDataLst>
              <p:tags r:id="rId12"/>
            </p:custDataLst>
          </p:nvPr>
        </p:nvSpPr>
        <p:spPr>
          <a:xfrm>
            <a:off x="9065805" y="2693758"/>
            <a:ext cx="101600" cy="101600"/>
          </a:xfrm>
          <a:prstGeom prst="ellipse">
            <a:avLst/>
          </a:prstGeom>
          <a:solidFill>
            <a:srgbClr val="000000">
              <a:lumMod val="65000"/>
              <a:lumOff val="3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id-ID">
              <a:latin typeface="Arial" panose="020B0604020202020204" pitchFamily="34" charset="0"/>
              <a:ea typeface="Microsoft YaHei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29" name="Oval 28"/>
          <p:cNvSpPr/>
          <p:nvPr>
            <p:custDataLst>
              <p:tags r:id="rId13"/>
            </p:custDataLst>
          </p:nvPr>
        </p:nvSpPr>
        <p:spPr>
          <a:xfrm>
            <a:off x="9070885" y="4271098"/>
            <a:ext cx="86360" cy="86360"/>
          </a:xfrm>
          <a:prstGeom prst="ellipse">
            <a:avLst/>
          </a:prstGeom>
          <a:solidFill>
            <a:srgbClr val="000000">
              <a:lumMod val="65000"/>
              <a:lumOff val="3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id-ID">
              <a:latin typeface="Arial" panose="020B0604020202020204" pitchFamily="34" charset="0"/>
              <a:ea typeface="Microsoft YaHei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32" name="TextBox 6"/>
          <p:cNvSpPr txBox="1"/>
          <p:nvPr>
            <p:custDataLst>
              <p:tags r:id="rId14"/>
            </p:custDataLst>
          </p:nvPr>
        </p:nvSpPr>
        <p:spPr>
          <a:xfrm>
            <a:off x="1148080" y="5447030"/>
            <a:ext cx="9892665" cy="833755"/>
          </a:xfrm>
          <a:prstGeom prst="rect">
            <a:avLst/>
          </a:prstGeom>
          <a:noFill/>
        </p:spPr>
        <p:txBody>
          <a:bodyPr wrap="square" lIns="91440" tIns="45720" rIns="91440" bIns="45720" rtlCol="0">
            <a:noAutofit/>
          </a:bodyPr>
          <a:lstStyle/>
          <a:p>
            <a:pPr algn="l">
              <a:lnSpc>
                <a:spcPct val="100000"/>
              </a:lnSpc>
              <a:buClrTx/>
              <a:buSzTx/>
              <a:buNone/>
            </a:pPr>
            <a:r>
              <a:rPr lang="en-US" altLang="zh-CN" sz="2100" b="1" dirty="0">
                <a:solidFill>
                  <a:schemeClr val="tx1"/>
                </a:solidFill>
                <a:latin typeface="Times New Roman Bold" panose="02020603050405020304" charset="0"/>
                <a:ea typeface="Microsoft YaHei" panose="020B0503020204020204" charset="-122"/>
                <a:cs typeface="Times New Roman Bold" panose="02020603050405020304" charset="0"/>
                <a:sym typeface="Arial" panose="020B0604020202020204" pitchFamily="34" charset="0"/>
              </a:rPr>
              <a:t>In </a:t>
            </a:r>
            <a:r>
              <a:rPr lang="en-US" altLang="zh-CN" sz="2100" b="1" dirty="0">
                <a:solidFill>
                  <a:schemeClr val="tx1"/>
                </a:solidFill>
                <a:latin typeface="Times New Roman Bold" panose="02020603050405020304" charset="0"/>
                <a:ea typeface="Microsoft YaHei" panose="020B0503020204020204" charset="-122"/>
                <a:cs typeface="Times New Roman Bold" panose="02020603050405020304" charset="0"/>
                <a:sym typeface="Arial" panose="020B0604020202020204" pitchFamily="34" charset="0"/>
              </a:rPr>
              <a:t>conclusion, my PhD research </a:t>
            </a:r>
            <a:r>
              <a:rPr lang="en-US" altLang="zh-CN" sz="2100" b="1" dirty="0">
                <a:solidFill>
                  <a:srgbClr val="FF0000"/>
                </a:solidFill>
                <a:latin typeface="Times New Roman Bold" panose="02020603050405020304" charset="0"/>
                <a:ea typeface="Microsoft YaHei" panose="020B0503020204020204" charset="-122"/>
                <a:cs typeface="Times New Roman Bold" panose="02020603050405020304" charset="0"/>
                <a:sym typeface="Arial" panose="020B0604020202020204" pitchFamily="34" charset="0"/>
              </a:rPr>
              <a:t>improved the efficiency of quantum arithmetic</a:t>
            </a:r>
            <a:r>
              <a:rPr lang="en-US" altLang="zh-CN" sz="2100" b="1" dirty="0">
                <a:solidFill>
                  <a:schemeClr val="tx1"/>
                </a:solidFill>
                <a:latin typeface="Times New Roman Bold" panose="02020603050405020304" charset="0"/>
                <a:ea typeface="Microsoft YaHei" panose="020B0503020204020204" charset="-122"/>
                <a:cs typeface="Times New Roman Bold" panose="02020603050405020304" charset="0"/>
                <a:sym typeface="Arial" panose="020B0604020202020204" pitchFamily="34" charset="0"/>
              </a:rPr>
              <a:t>, thereby </a:t>
            </a:r>
            <a:r>
              <a:rPr lang="en-US" altLang="zh-CN" sz="2100" b="1" dirty="0">
                <a:solidFill>
                  <a:srgbClr val="FF0000"/>
                </a:solidFill>
                <a:latin typeface="Times New Roman Bold" panose="02020603050405020304" charset="0"/>
                <a:ea typeface="Microsoft YaHei" panose="020B0503020204020204" charset="-122"/>
                <a:cs typeface="Times New Roman Bold" panose="02020603050405020304" charset="0"/>
                <a:sym typeface="Arial" panose="020B0604020202020204" pitchFamily="34" charset="0"/>
              </a:rPr>
              <a:t>advancing various quantum applications</a:t>
            </a:r>
            <a:r>
              <a:rPr lang="en-US" altLang="zh-CN" sz="2100" b="1" dirty="0">
                <a:solidFill>
                  <a:schemeClr val="tx1"/>
                </a:solidFill>
                <a:latin typeface="Times New Roman Bold" panose="02020603050405020304" charset="0"/>
                <a:ea typeface="Microsoft YaHei" panose="020B0503020204020204" charset="-122"/>
                <a:cs typeface="Times New Roman Bold" panose="02020603050405020304" charset="0"/>
                <a:sym typeface="Arial" panose="020B0604020202020204" pitchFamily="34" charset="0"/>
              </a:rPr>
              <a:t> and </a:t>
            </a:r>
            <a:r>
              <a:rPr lang="en-US" altLang="zh-CN" sz="2100" b="1" dirty="0">
                <a:solidFill>
                  <a:srgbClr val="FF0000"/>
                </a:solidFill>
                <a:latin typeface="Times New Roman Bold" panose="02020603050405020304" charset="0"/>
                <a:ea typeface="Microsoft YaHei" panose="020B0503020204020204" charset="-122"/>
                <a:cs typeface="Times New Roman Bold" panose="02020603050405020304" charset="0"/>
                <a:sym typeface="Arial" panose="020B0604020202020204" pitchFamily="34" charset="0"/>
              </a:rPr>
              <a:t>large-scale algorithms</a:t>
            </a:r>
            <a:r>
              <a:rPr lang="en-US" altLang="zh-CN" sz="2100" b="1" dirty="0">
                <a:solidFill>
                  <a:schemeClr val="tx1"/>
                </a:solidFill>
                <a:latin typeface="Times New Roman Bold" panose="02020603050405020304" charset="0"/>
                <a:ea typeface="Microsoft YaHei" panose="020B0503020204020204" charset="-122"/>
                <a:cs typeface="Times New Roman Bold" panose="02020603050405020304" charset="0"/>
                <a:sym typeface="Arial" panose="020B0604020202020204" pitchFamily="34" charset="0"/>
              </a:rPr>
              <a:t>.</a:t>
            </a:r>
            <a:endParaRPr lang="en-US" altLang="zh-CN" sz="2100" b="1" dirty="0">
              <a:solidFill>
                <a:schemeClr val="tx1"/>
              </a:solidFill>
              <a:latin typeface="Times New Roman Bold" panose="02020603050405020304" charset="0"/>
              <a:ea typeface="Microsoft YaHei" panose="020B0503020204020204" charset="-122"/>
              <a:cs typeface="Times New Roman Bold" panose="02020603050405020304" charset="0"/>
              <a:sym typeface="Arial" panose="020B0604020202020204" pitchFamily="34" charset="0"/>
            </a:endParaRPr>
          </a:p>
        </p:txBody>
      </p:sp>
      <p:sp>
        <p:nvSpPr>
          <p:cNvPr id="8" name="TextBox 8"/>
          <p:cNvSpPr txBox="1"/>
          <p:nvPr>
            <p:custDataLst>
              <p:tags r:id="rId15"/>
            </p:custDataLst>
          </p:nvPr>
        </p:nvSpPr>
        <p:spPr>
          <a:xfrm>
            <a:off x="1657350" y="4116705"/>
            <a:ext cx="2187575" cy="33845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>
              <a:lnSpc>
                <a:spcPct val="120000"/>
              </a:lnSpc>
            </a:pPr>
            <a:r>
              <a:rPr lang="en-US" altLang="id-ID" sz="2100" b="1" dirty="0">
                <a:solidFill>
                  <a:sysClr val="window" lastClr="FFFFFF"/>
                </a:solidFill>
                <a:latin typeface="Times New Roman" panose="02020603050405020304" charset="0"/>
                <a:ea typeface="Microsoft YaHei" panose="020B0503020204020204" charset="-122"/>
                <a:cs typeface="Times New Roman" panose="02020603050405020304" charset="0"/>
                <a:sym typeface="Arial" panose="020B0604020202020204" pitchFamily="34" charset="0"/>
              </a:rPr>
              <a:t>Quantum Arithmetic</a:t>
            </a:r>
            <a:endParaRPr lang="en-US" altLang="id-ID" sz="2100" b="1" dirty="0">
              <a:solidFill>
                <a:sysClr val="window" lastClr="FFFFFF"/>
              </a:solidFill>
              <a:latin typeface="Times New Roman" panose="02020603050405020304" charset="0"/>
              <a:ea typeface="Microsoft YaHei" panose="020B0503020204020204" charset="-122"/>
              <a:cs typeface="Times New Roman" panose="02020603050405020304" charset="0"/>
              <a:sym typeface="Arial" panose="020B0604020202020204" pitchFamily="34" charset="0"/>
            </a:endParaRPr>
          </a:p>
        </p:txBody>
      </p:sp>
      <p:sp>
        <p:nvSpPr>
          <p:cNvPr id="12" name="TextBox 8"/>
          <p:cNvSpPr txBox="1"/>
          <p:nvPr>
            <p:custDataLst>
              <p:tags r:id="rId16"/>
            </p:custDataLst>
          </p:nvPr>
        </p:nvSpPr>
        <p:spPr>
          <a:xfrm>
            <a:off x="5223510" y="4165600"/>
            <a:ext cx="2047875" cy="33845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>
              <a:lnSpc>
                <a:spcPct val="120000"/>
              </a:lnSpc>
            </a:pPr>
            <a:r>
              <a:rPr lang="en-US" altLang="id-ID" sz="2100" b="1" dirty="0">
                <a:solidFill>
                  <a:sysClr val="window" lastClr="FFFFFF"/>
                </a:solidFill>
                <a:latin typeface="Times New Roman" panose="02020603050405020304" charset="0"/>
                <a:ea typeface="Microsoft YaHei" panose="020B0503020204020204" charset="-122"/>
                <a:cs typeface="Times New Roman" panose="02020603050405020304" charset="0"/>
                <a:sym typeface="Arial" panose="020B0604020202020204" pitchFamily="34" charset="0"/>
              </a:rPr>
              <a:t>Hardware Validation</a:t>
            </a:r>
            <a:endParaRPr lang="en-US" altLang="id-ID" sz="2100" b="1" dirty="0">
              <a:solidFill>
                <a:sysClr val="window" lastClr="FFFFFF"/>
              </a:solidFill>
              <a:latin typeface="Times New Roman" panose="02020603050405020304" charset="0"/>
              <a:ea typeface="Microsoft YaHei" panose="020B0503020204020204" charset="-122"/>
              <a:cs typeface="Times New Roman" panose="02020603050405020304" charset="0"/>
              <a:sym typeface="Arial" panose="020B0604020202020204" pitchFamily="34" charset="0"/>
            </a:endParaRPr>
          </a:p>
        </p:txBody>
      </p:sp>
      <p:sp>
        <p:nvSpPr>
          <p:cNvPr id="14" name="TextBox 8"/>
          <p:cNvSpPr txBox="1"/>
          <p:nvPr>
            <p:custDataLst>
              <p:tags r:id="rId17"/>
            </p:custDataLst>
          </p:nvPr>
        </p:nvSpPr>
        <p:spPr>
          <a:xfrm>
            <a:off x="8992870" y="4281805"/>
            <a:ext cx="2047875" cy="33845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>
              <a:lnSpc>
                <a:spcPct val="120000"/>
              </a:lnSpc>
            </a:pPr>
            <a:r>
              <a:rPr lang="en-US" altLang="id-ID" sz="2100" b="1" dirty="0">
                <a:solidFill>
                  <a:sysClr val="window" lastClr="FFFFFF"/>
                </a:solidFill>
                <a:latin typeface="Times New Roman" panose="02020603050405020304" charset="0"/>
                <a:ea typeface="Microsoft YaHei" panose="020B0503020204020204" charset="-122"/>
                <a:cs typeface="Times New Roman" panose="02020603050405020304" charset="0"/>
                <a:sym typeface="Arial" panose="020B0604020202020204" pitchFamily="34" charset="0"/>
              </a:rPr>
              <a:t>Applications</a:t>
            </a:r>
            <a:endParaRPr lang="en-US" altLang="id-ID" sz="2100" b="1" dirty="0">
              <a:solidFill>
                <a:sysClr val="window" lastClr="FFFFFF"/>
              </a:solidFill>
              <a:latin typeface="Times New Roman" panose="02020603050405020304" charset="0"/>
              <a:ea typeface="Microsoft YaHei" panose="020B0503020204020204" charset="-122"/>
              <a:cs typeface="Times New Roman" panose="02020603050405020304" charset="0"/>
              <a:sym typeface="Arial" panose="020B0604020202020204" pitchFamily="34" charset="0"/>
            </a:endParaRPr>
          </a:p>
        </p:txBody>
      </p:sp>
      <p:sp>
        <p:nvSpPr>
          <p:cNvPr id="2" name="矩形: 圆角 9"/>
          <p:cNvSpPr/>
          <p:nvPr>
            <p:custDataLst>
              <p:tags r:id="rId18"/>
            </p:custDataLst>
          </p:nvPr>
        </p:nvSpPr>
        <p:spPr>
          <a:xfrm>
            <a:off x="321733" y="194098"/>
            <a:ext cx="1002453" cy="854287"/>
          </a:xfrm>
          <a:prstGeom prst="roundRect">
            <a:avLst>
              <a:gd name="adj" fmla="val 4192"/>
            </a:avLst>
          </a:prstGeom>
          <a:solidFill>
            <a:srgbClr val="083A80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rgbClr val="577CCE">
              <a:shade val="50000"/>
            </a:srgbClr>
          </a:lnRef>
          <a:fillRef idx="1">
            <a:srgbClr val="577CCE"/>
          </a:fillRef>
          <a:effectRef idx="0">
            <a:srgbClr val="577CCE"/>
          </a:effectRef>
          <a:fontRef idx="minor">
            <a:srgbClr val="FFFFFF"/>
          </a:fontRef>
        </p:style>
        <p:txBody>
          <a:bodyPr rtlCol="0" anchor="ctr">
            <a:noAutofit/>
          </a:bodyPr>
          <a:p>
            <a:pPr algn="ctr"/>
            <a:r>
              <a:rPr lang="en-SG" altLang="en-US" sz="4265" b="1" dirty="0">
                <a:solidFill>
                  <a:srgbClr val="FFFFFF"/>
                </a:solidFill>
                <a:latin typeface="Times New Roman" panose="02020603050405020304" charset="0"/>
                <a:ea typeface="Microsoft YaHei" panose="020B0503020204020204" charset="-122"/>
                <a:cs typeface="Times New Roman" panose="02020603050405020304" charset="0"/>
              </a:rPr>
              <a:t>06</a:t>
            </a:r>
            <a:endParaRPr lang="en-SG" altLang="en-US" sz="4265" b="1" dirty="0">
              <a:solidFill>
                <a:srgbClr val="FFFFFF"/>
              </a:solidFill>
              <a:latin typeface="Times New Roman" panose="02020603050405020304" charset="0"/>
              <a:ea typeface="Microsoft YaHei" panose="020B0503020204020204" charset="-122"/>
              <a:cs typeface="Times New Roman" panose="02020603050405020304" charset="0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1468755" y="203200"/>
            <a:ext cx="6219190" cy="845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900" b="1" dirty="0" smtClean="0">
                <a:solidFill>
                  <a:srgbClr val="000090"/>
                </a:solidFill>
                <a:latin typeface="Times New Roman" panose="02020603050405020304" charset="0"/>
                <a:cs typeface="Times New Roman" panose="02020603050405020304" charset="0"/>
              </a:rPr>
              <a:t>Conclusion</a:t>
            </a:r>
            <a:endParaRPr lang="en-US" altLang="zh-CN" sz="4900" b="1" dirty="0" smtClean="0">
              <a:solidFill>
                <a:srgbClr val="00009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1592580" y="1134110"/>
            <a:ext cx="2844165" cy="241490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zh-CN" sz="2100" b="1" dirty="0">
                <a:solidFill>
                  <a:srgbClr val="1F74AD"/>
                </a:solidFill>
                <a:latin typeface="Times New Roman Bold" panose="02020603050405020304" charset="0"/>
                <a:ea typeface="Microsoft YaHei" panose="020B0503020204020204" charset="-122"/>
                <a:cs typeface="Times New Roman Bold" panose="02020603050405020304" charset="0"/>
                <a:sym typeface="+mn-ea"/>
              </a:rPr>
              <a:t>Addition</a:t>
            </a:r>
            <a:endParaRPr lang="en-US" altLang="zh-CN" sz="2100" b="1" dirty="0">
              <a:solidFill>
                <a:srgbClr val="1F74AD"/>
              </a:solidFill>
              <a:latin typeface="Times New Roman Bold" panose="02020603050405020304" charset="0"/>
              <a:ea typeface="Microsoft YaHei" panose="020B0503020204020204" charset="-122"/>
              <a:cs typeface="Times New Roman Bold" panose="02020603050405020304" charset="0"/>
              <a:sym typeface="+mn-ea"/>
            </a:endParaRP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zh-CN" sz="2100" b="1" dirty="0">
                <a:solidFill>
                  <a:srgbClr val="1F74AD"/>
                </a:solidFill>
                <a:latin typeface="Times New Roman Bold" panose="02020603050405020304" charset="0"/>
                <a:ea typeface="Microsoft YaHei" panose="020B0503020204020204" charset="-122"/>
                <a:cs typeface="Times New Roman Bold" panose="02020603050405020304" charset="0"/>
                <a:sym typeface="+mn-ea"/>
              </a:rPr>
              <a:t>Subtraction</a:t>
            </a:r>
            <a:endParaRPr lang="en-US" altLang="zh-CN" sz="2100" b="1" dirty="0">
              <a:solidFill>
                <a:srgbClr val="1F74AD"/>
              </a:solidFill>
              <a:latin typeface="Times New Roman Bold" panose="02020603050405020304" charset="0"/>
              <a:ea typeface="Microsoft YaHei" panose="020B0503020204020204" charset="-122"/>
              <a:cs typeface="Times New Roman Bold" panose="02020603050405020304" charset="0"/>
              <a:sym typeface="+mn-ea"/>
            </a:endParaRP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zh-CN" sz="2100" b="1" dirty="0">
                <a:solidFill>
                  <a:srgbClr val="1F74AD"/>
                </a:solidFill>
                <a:latin typeface="Times New Roman Bold" panose="02020603050405020304" charset="0"/>
                <a:ea typeface="Microsoft YaHei" panose="020B0503020204020204" charset="-122"/>
                <a:cs typeface="Times New Roman Bold" panose="02020603050405020304" charset="0"/>
                <a:sym typeface="+mn-ea"/>
              </a:rPr>
              <a:t>Multiplication</a:t>
            </a:r>
            <a:endParaRPr lang="en-US" altLang="zh-CN" sz="2100" b="1" dirty="0">
              <a:solidFill>
                <a:srgbClr val="1F74AD"/>
              </a:solidFill>
              <a:latin typeface="Times New Roman Bold" panose="02020603050405020304" charset="0"/>
              <a:ea typeface="Microsoft YaHei" panose="020B0503020204020204" charset="-122"/>
              <a:cs typeface="Times New Roman Bold" panose="02020603050405020304" charset="0"/>
              <a:sym typeface="+mn-ea"/>
            </a:endParaRP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zh-CN" sz="2100" b="1" dirty="0">
                <a:solidFill>
                  <a:srgbClr val="1F74AD"/>
                </a:solidFill>
                <a:latin typeface="Times New Roman Bold" panose="02020603050405020304" charset="0"/>
                <a:ea typeface="Microsoft YaHei" panose="020B0503020204020204" charset="-122"/>
                <a:cs typeface="Times New Roman Bold" panose="02020603050405020304" charset="0"/>
                <a:sym typeface="+mn-ea"/>
              </a:rPr>
              <a:t>Division</a:t>
            </a:r>
            <a:endParaRPr lang="en-US" altLang="zh-CN" sz="2100" b="1" dirty="0">
              <a:solidFill>
                <a:srgbClr val="1F74AD"/>
              </a:solidFill>
              <a:latin typeface="Times New Roman Bold" panose="02020603050405020304" charset="0"/>
              <a:ea typeface="Microsoft YaHei" panose="020B0503020204020204" charset="-122"/>
              <a:cs typeface="Times New Roman Bold" panose="02020603050405020304" charset="0"/>
              <a:sym typeface="+mn-ea"/>
            </a:endParaRP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zh-CN" sz="2100" b="1" dirty="0">
                <a:solidFill>
                  <a:srgbClr val="1F74AD"/>
                </a:solidFill>
                <a:latin typeface="Times New Roman Bold" panose="02020603050405020304" charset="0"/>
                <a:ea typeface="Microsoft YaHei" panose="020B0503020204020204" charset="-122"/>
                <a:cs typeface="Times New Roman Bold" panose="02020603050405020304" charset="0"/>
                <a:sym typeface="+mn-ea"/>
              </a:rPr>
              <a:t>Modular Arithmetic</a:t>
            </a:r>
            <a:endParaRPr lang="en-US" altLang="zh-CN" sz="2100" b="1" dirty="0">
              <a:solidFill>
                <a:srgbClr val="1F74AD"/>
              </a:solidFill>
              <a:latin typeface="Times New Roman Bold" panose="02020603050405020304" charset="0"/>
              <a:ea typeface="Microsoft YaHei" panose="020B0503020204020204" charset="-122"/>
              <a:cs typeface="Times New Roman Bold" panose="02020603050405020304" charset="0"/>
              <a:sym typeface="+mn-ea"/>
            </a:endParaRP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zh-CN" sz="2100" b="1" dirty="0">
                <a:solidFill>
                  <a:srgbClr val="1F74AD"/>
                </a:solidFill>
                <a:latin typeface="Times New Roman Bold" panose="02020603050405020304" charset="0"/>
                <a:ea typeface="Microsoft YaHei" panose="020B0503020204020204" charset="-122"/>
                <a:cs typeface="Times New Roman Bold" panose="02020603050405020304" charset="0"/>
                <a:sym typeface="+mn-ea"/>
              </a:rPr>
              <a:t>Overview</a:t>
            </a:r>
            <a:endParaRPr lang="en-US" altLang="zh-CN" sz="2100" b="1" dirty="0">
              <a:solidFill>
                <a:srgbClr val="1F74AD"/>
              </a:solidFill>
              <a:latin typeface="Times New Roman Bold" panose="02020603050405020304" charset="0"/>
              <a:ea typeface="Microsoft YaHei" panose="020B0503020204020204" charset="-122"/>
              <a:cs typeface="Times New Roman Bold" panose="02020603050405020304" charset="0"/>
              <a:sym typeface="+mn-ea"/>
            </a:endParaRPr>
          </a:p>
        </p:txBody>
      </p:sp>
      <p:sp>
        <p:nvSpPr>
          <p:cNvPr id="31" name="文本框 30"/>
          <p:cNvSpPr txBox="1"/>
          <p:nvPr/>
        </p:nvSpPr>
        <p:spPr>
          <a:xfrm>
            <a:off x="5122545" y="2571115"/>
            <a:ext cx="2383790" cy="86550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marL="342900" indent="-342900" algn="l">
              <a:lnSpc>
                <a:spcPct val="120000"/>
              </a:lnSpc>
              <a:buClrTx/>
              <a:buSzTx/>
              <a:buFont typeface="Arial" panose="020B0604020202020204" pitchFamily="34" charset="0"/>
              <a:buChar char="•"/>
            </a:pPr>
            <a:r>
              <a:rPr lang="en-US" altLang="zh-CN" sz="2100" b="1" dirty="0">
                <a:solidFill>
                  <a:srgbClr val="3498DB"/>
                </a:solidFill>
                <a:latin typeface="Times New Roman Bold" panose="02020603050405020304" charset="0"/>
                <a:ea typeface="Microsoft YaHei" panose="020B0503020204020204" charset="-122"/>
                <a:cs typeface="Times New Roman Bold" panose="02020603050405020304" charset="0"/>
                <a:sym typeface="+mn-ea"/>
              </a:rPr>
              <a:t>Verification</a:t>
            </a:r>
            <a:endParaRPr lang="en-US" altLang="zh-CN" sz="2100" b="1" dirty="0">
              <a:solidFill>
                <a:srgbClr val="3498DB"/>
              </a:solidFill>
              <a:latin typeface="Times New Roman Bold" panose="02020603050405020304" charset="0"/>
              <a:ea typeface="Microsoft YaHei" panose="020B0503020204020204" charset="-122"/>
              <a:cs typeface="Times New Roman Bold" panose="02020603050405020304" charset="0"/>
              <a:sym typeface="+mn-ea"/>
            </a:endParaRPr>
          </a:p>
          <a:p>
            <a:pPr marL="342900" indent="-342900" algn="l">
              <a:lnSpc>
                <a:spcPct val="120000"/>
              </a:lnSpc>
              <a:buClrTx/>
              <a:buSzTx/>
              <a:buFont typeface="Arial" panose="020B0604020202020204" pitchFamily="34" charset="0"/>
              <a:buChar char="•"/>
            </a:pPr>
            <a:r>
              <a:rPr lang="en-US" altLang="zh-CN" sz="2100" b="1" dirty="0">
                <a:solidFill>
                  <a:srgbClr val="3498DB"/>
                </a:solidFill>
                <a:latin typeface="Times New Roman Bold" panose="02020603050405020304" charset="0"/>
                <a:ea typeface="Microsoft YaHei" panose="020B0503020204020204" charset="-122"/>
                <a:cs typeface="Times New Roman Bold" panose="02020603050405020304" charset="0"/>
                <a:sym typeface="+mn-ea"/>
              </a:rPr>
              <a:t>Malware Design</a:t>
            </a:r>
            <a:endParaRPr lang="en-US" altLang="zh-CN" sz="2100" b="1" dirty="0">
              <a:solidFill>
                <a:srgbClr val="3498DB"/>
              </a:solidFill>
              <a:latin typeface="Times New Roman Bold" panose="02020603050405020304" charset="0"/>
              <a:ea typeface="Microsoft YaHei" panose="020B0503020204020204" charset="-122"/>
              <a:cs typeface="Times New Roman Bold" panose="02020603050405020304" charset="0"/>
              <a:sym typeface="+mn-ea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9155430" y="2501265"/>
            <a:ext cx="2911475" cy="86550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marL="342900" indent="-342900" algn="l">
              <a:lnSpc>
                <a:spcPct val="120000"/>
              </a:lnSpc>
              <a:buClrTx/>
              <a:buSzTx/>
              <a:buFont typeface="Arial" panose="020B0604020202020204" pitchFamily="34" charset="0"/>
              <a:buChar char="•"/>
            </a:pPr>
            <a:r>
              <a:rPr lang="en-US" altLang="zh-CN" sz="2100" b="1" dirty="0">
                <a:solidFill>
                  <a:srgbClr val="1AA3AA"/>
                </a:solidFill>
                <a:latin typeface="Times New Roman Bold" panose="02020603050405020304" charset="0"/>
                <a:ea typeface="Microsoft YaHei" panose="020B0503020204020204" charset="-122"/>
                <a:cs typeface="Times New Roman Bold" panose="02020603050405020304" charset="0"/>
                <a:sym typeface="+mn-ea"/>
              </a:rPr>
              <a:t>Q Machine Learning</a:t>
            </a:r>
            <a:endParaRPr lang="en-US" altLang="zh-CN" sz="2100" b="1" dirty="0">
              <a:solidFill>
                <a:srgbClr val="1AA3AA"/>
              </a:solidFill>
              <a:latin typeface="Times New Roman Bold" panose="02020603050405020304" charset="0"/>
              <a:ea typeface="Microsoft YaHei" panose="020B0503020204020204" charset="-122"/>
              <a:cs typeface="Times New Roman Bold" panose="02020603050405020304" charset="0"/>
              <a:sym typeface="+mn-ea"/>
            </a:endParaRPr>
          </a:p>
          <a:p>
            <a:pPr marL="342900" indent="-342900" algn="l">
              <a:lnSpc>
                <a:spcPct val="120000"/>
              </a:lnSpc>
              <a:buClrTx/>
              <a:buSzTx/>
              <a:buFont typeface="Arial" panose="020B0604020202020204" pitchFamily="34" charset="0"/>
              <a:buChar char="•"/>
            </a:pPr>
            <a:r>
              <a:rPr lang="en-US" altLang="zh-CN" sz="2100" b="1" dirty="0">
                <a:solidFill>
                  <a:srgbClr val="1AA3AA"/>
                </a:solidFill>
                <a:latin typeface="Times New Roman Bold" panose="02020603050405020304" charset="0"/>
                <a:ea typeface="Microsoft YaHei" panose="020B0503020204020204" charset="-122"/>
                <a:cs typeface="Times New Roman Bold" panose="02020603050405020304" charset="0"/>
                <a:sym typeface="+mn-ea"/>
              </a:rPr>
              <a:t>Q Cryptanalysis</a:t>
            </a:r>
            <a:endParaRPr lang="en-US" altLang="zh-CN" sz="2100" b="1" dirty="0">
              <a:solidFill>
                <a:srgbClr val="1AA3AA"/>
              </a:solidFill>
              <a:latin typeface="Times New Roman Bold" panose="02020603050405020304" charset="0"/>
              <a:ea typeface="Microsoft YaHei" panose="020B0503020204020204" charset="-122"/>
              <a:cs typeface="Times New Roman Bold" panose="02020603050405020304" charset="0"/>
              <a:sym typeface="+mn-ea"/>
            </a:endParaRPr>
          </a:p>
        </p:txBody>
      </p:sp>
    </p:spTree>
  </p:cSld>
  <p:clrMapOvr>
    <a:masterClrMapping/>
  </p:clrMapOvr>
  <p:transition advTm="9561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5" grpId="0" bldLvl="0" animBg="1"/>
      <p:bldP spid="6" grpId="0" bldLvl="0" animBg="1"/>
      <p:bldP spid="7" grpId="0" bldLvl="0" animBg="1"/>
      <p:bldP spid="32" grpId="0"/>
      <p:bldP spid="26" grpId="0"/>
      <p:bldP spid="26" grpId="1"/>
      <p:bldP spid="31" grpId="0"/>
      <p:bldP spid="31" grpId="1"/>
      <p:bldP spid="33" grpId="0"/>
      <p:bldP spid="33" grpId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椭圆 1"/>
          <p:cNvSpPr/>
          <p:nvPr/>
        </p:nvSpPr>
        <p:spPr>
          <a:xfrm>
            <a:off x="1409912" y="1130512"/>
            <a:ext cx="4548293" cy="4533900"/>
          </a:xfrm>
          <a:prstGeom prst="ellipse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grpSp>
        <p:nvGrpSpPr>
          <p:cNvPr id="13" name="组合 12"/>
          <p:cNvGrpSpPr/>
          <p:nvPr/>
        </p:nvGrpSpPr>
        <p:grpSpPr>
          <a:xfrm rot="5400000">
            <a:off x="1555750" y="906780"/>
            <a:ext cx="4743450" cy="4771390"/>
            <a:chOff x="3306970" y="2784900"/>
            <a:chExt cx="5223001" cy="5285515"/>
          </a:xfrm>
        </p:grpSpPr>
        <p:sp>
          <p:nvSpPr>
            <p:cNvPr id="18" name="Block Arc 61"/>
            <p:cNvSpPr/>
            <p:nvPr/>
          </p:nvSpPr>
          <p:spPr>
            <a:xfrm>
              <a:off x="3629185" y="3169630"/>
              <a:ext cx="4900786" cy="4900785"/>
            </a:xfrm>
            <a:prstGeom prst="blockArc">
              <a:avLst>
                <a:gd name="adj1" fmla="val 10800000"/>
                <a:gd name="adj2" fmla="val 16200004"/>
                <a:gd name="adj3" fmla="val 2113"/>
              </a:avLst>
            </a:prstGeom>
            <a:solidFill>
              <a:srgbClr val="20BEF2"/>
            </a:solidFill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zh-CN" altLang="en-US" sz="2400" dirty="0"/>
            </a:p>
          </p:txBody>
        </p:sp>
        <p:sp>
          <p:nvSpPr>
            <p:cNvPr id="21" name="Block Arc 65"/>
            <p:cNvSpPr/>
            <p:nvPr/>
          </p:nvSpPr>
          <p:spPr>
            <a:xfrm>
              <a:off x="3629185" y="3169630"/>
              <a:ext cx="4900786" cy="4900785"/>
            </a:xfrm>
            <a:prstGeom prst="blockArc">
              <a:avLst>
                <a:gd name="adj1" fmla="val 16200000"/>
                <a:gd name="adj2" fmla="val 21589317"/>
                <a:gd name="adj3" fmla="val 2281"/>
              </a:avLst>
            </a:prstGeom>
            <a:solidFill>
              <a:srgbClr val="3187C6"/>
            </a:solidFill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zh-CN" altLang="en-US" sz="2400" dirty="0"/>
            </a:p>
          </p:txBody>
        </p:sp>
        <p:sp>
          <p:nvSpPr>
            <p:cNvPr id="23" name="Oval 85"/>
            <p:cNvSpPr>
              <a:spLocks noChangeAspect="1"/>
            </p:cNvSpPr>
            <p:nvPr/>
          </p:nvSpPr>
          <p:spPr>
            <a:xfrm>
              <a:off x="3306970" y="4737138"/>
              <a:ext cx="963388" cy="963388"/>
            </a:xfrm>
            <a:prstGeom prst="ellipse">
              <a:avLst/>
            </a:prstGeom>
            <a:solidFill>
              <a:srgbClr val="F7C15D"/>
            </a:solidFill>
            <a:ln w="28575">
              <a:noFill/>
            </a:ln>
            <a:effectLst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1600" b="1" kern="1200" dirty="0"/>
            </a:p>
          </p:txBody>
        </p:sp>
        <p:sp>
          <p:nvSpPr>
            <p:cNvPr id="25" name="Oval 82"/>
            <p:cNvSpPr>
              <a:spLocks noChangeAspect="1"/>
            </p:cNvSpPr>
            <p:nvPr/>
          </p:nvSpPr>
          <p:spPr>
            <a:xfrm>
              <a:off x="5127063" y="2784900"/>
              <a:ext cx="963388" cy="963388"/>
            </a:xfrm>
            <a:prstGeom prst="ellipse">
              <a:avLst/>
            </a:prstGeom>
            <a:solidFill>
              <a:srgbClr val="F7C15D"/>
            </a:solidFill>
            <a:ln w="28575">
              <a:noFill/>
            </a:ln>
            <a:effectLst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1865" b="1" kern="1200" dirty="0"/>
            </a:p>
          </p:txBody>
        </p:sp>
        <p:sp>
          <p:nvSpPr>
            <p:cNvPr id="27" name="Oval 84"/>
            <p:cNvSpPr>
              <a:spLocks noChangeAspect="1"/>
            </p:cNvSpPr>
            <p:nvPr/>
          </p:nvSpPr>
          <p:spPr>
            <a:xfrm>
              <a:off x="7037805" y="3238445"/>
              <a:ext cx="963388" cy="963388"/>
            </a:xfrm>
            <a:prstGeom prst="ellipse">
              <a:avLst/>
            </a:prstGeom>
            <a:solidFill>
              <a:srgbClr val="F7C15D"/>
            </a:solidFill>
            <a:ln w="28575">
              <a:noFill/>
            </a:ln>
            <a:effectLst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1865" b="1" kern="1200" dirty="0"/>
            </a:p>
          </p:txBody>
        </p:sp>
        <p:sp>
          <p:nvSpPr>
            <p:cNvPr id="28" name="KSO_Shape"/>
            <p:cNvSpPr/>
            <p:nvPr/>
          </p:nvSpPr>
          <p:spPr bwMode="auto">
            <a:xfrm rot="16200000">
              <a:off x="5306043" y="3063880"/>
              <a:ext cx="507933" cy="437668"/>
            </a:xfrm>
            <a:custGeom>
              <a:avLst/>
              <a:gdLst>
                <a:gd name="T0" fmla="*/ 838518 w 3856038"/>
                <a:gd name="T1" fmla="*/ 3035936 h 3319463"/>
                <a:gd name="T2" fmla="*/ 807086 w 3856038"/>
                <a:gd name="T3" fmla="*/ 3078481 h 3319463"/>
                <a:gd name="T4" fmla="*/ 345758 w 3856038"/>
                <a:gd name="T5" fmla="*/ 3083244 h 3319463"/>
                <a:gd name="T6" fmla="*/ 306705 w 3856038"/>
                <a:gd name="T7" fmla="*/ 3047684 h 3319463"/>
                <a:gd name="T8" fmla="*/ 1938189 w 3856038"/>
                <a:gd name="T9" fmla="*/ 1874411 h 3319463"/>
                <a:gd name="T10" fmla="*/ 2032113 w 3856038"/>
                <a:gd name="T11" fmla="*/ 1927728 h 3319463"/>
                <a:gd name="T12" fmla="*/ 2127625 w 3856038"/>
                <a:gd name="T13" fmla="*/ 1936931 h 3319463"/>
                <a:gd name="T14" fmla="*/ 2209174 w 3856038"/>
                <a:gd name="T15" fmla="*/ 1913446 h 3319463"/>
                <a:gd name="T16" fmla="*/ 2208222 w 3856038"/>
                <a:gd name="T17" fmla="*/ 3063251 h 3319463"/>
                <a:gd name="T18" fmla="*/ 2159673 w 3856038"/>
                <a:gd name="T19" fmla="*/ 3086101 h 3319463"/>
                <a:gd name="T20" fmla="*/ 1703060 w 3856038"/>
                <a:gd name="T21" fmla="*/ 3067694 h 3319463"/>
                <a:gd name="T22" fmla="*/ 1684338 w 3856038"/>
                <a:gd name="T23" fmla="*/ 1620838 h 3319463"/>
                <a:gd name="T24" fmla="*/ 1517659 w 3856038"/>
                <a:gd name="T25" fmla="*/ 3063249 h 3319463"/>
                <a:gd name="T26" fmla="*/ 1469110 w 3856038"/>
                <a:gd name="T27" fmla="*/ 3086100 h 3319463"/>
                <a:gd name="T28" fmla="*/ 1012179 w 3856038"/>
                <a:gd name="T29" fmla="*/ 3067693 h 3319463"/>
                <a:gd name="T30" fmla="*/ 993775 w 3856038"/>
                <a:gd name="T31" fmla="*/ 2030516 h 3319463"/>
                <a:gd name="T32" fmla="*/ 2903512 w 3856038"/>
                <a:gd name="T33" fmla="*/ 3058483 h 3319463"/>
                <a:gd name="T34" fmla="*/ 2858002 w 3856038"/>
                <a:gd name="T35" fmla="*/ 3085784 h 3319463"/>
                <a:gd name="T36" fmla="*/ 2397814 w 3856038"/>
                <a:gd name="T37" fmla="*/ 3071816 h 3319463"/>
                <a:gd name="T38" fmla="*/ 2374900 w 3856038"/>
                <a:gd name="T39" fmla="*/ 3023247 h 3319463"/>
                <a:gd name="T40" fmla="*/ 3393565 w 3856038"/>
                <a:gd name="T41" fmla="*/ 829618 h 3319463"/>
                <a:gd name="T42" fmla="*/ 3441797 w 3856038"/>
                <a:gd name="T43" fmla="*/ 916284 h 3319463"/>
                <a:gd name="T44" fmla="*/ 3518904 w 3856038"/>
                <a:gd name="T45" fmla="*/ 976601 h 3319463"/>
                <a:gd name="T46" fmla="*/ 3605213 w 3856038"/>
                <a:gd name="T47" fmla="*/ 3023244 h 3319463"/>
                <a:gd name="T48" fmla="*/ 3582367 w 3856038"/>
                <a:gd name="T49" fmla="*/ 3071815 h 3319463"/>
                <a:gd name="T50" fmla="*/ 3123532 w 3856038"/>
                <a:gd name="T51" fmla="*/ 3085783 h 3319463"/>
                <a:gd name="T52" fmla="*/ 3077839 w 3856038"/>
                <a:gd name="T53" fmla="*/ 3058481 h 3319463"/>
                <a:gd name="T54" fmla="*/ 3032368 w 3856038"/>
                <a:gd name="T55" fmla="*/ 0 h 3319463"/>
                <a:gd name="T56" fmla="*/ 3669057 w 3856038"/>
                <a:gd name="T57" fmla="*/ 6984 h 3319463"/>
                <a:gd name="T58" fmla="*/ 3714445 w 3856038"/>
                <a:gd name="T59" fmla="*/ 35552 h 3319463"/>
                <a:gd name="T60" fmla="*/ 3742692 w 3856038"/>
                <a:gd name="T61" fmla="*/ 80308 h 3319463"/>
                <a:gd name="T62" fmla="*/ 3749358 w 3856038"/>
                <a:gd name="T63" fmla="*/ 717377 h 3319463"/>
                <a:gd name="T64" fmla="*/ 3735075 w 3856038"/>
                <a:gd name="T65" fmla="*/ 769117 h 3319463"/>
                <a:gd name="T66" fmla="*/ 3700797 w 3856038"/>
                <a:gd name="T67" fmla="*/ 808795 h 3319463"/>
                <a:gd name="T68" fmla="*/ 3652870 w 3856038"/>
                <a:gd name="T69" fmla="*/ 830698 h 3319463"/>
                <a:gd name="T70" fmla="*/ 3597644 w 3856038"/>
                <a:gd name="T71" fmla="*/ 829110 h 3319463"/>
                <a:gd name="T72" fmla="*/ 3550670 w 3856038"/>
                <a:gd name="T73" fmla="*/ 804986 h 3319463"/>
                <a:gd name="T74" fmla="*/ 3518296 w 3856038"/>
                <a:gd name="T75" fmla="*/ 764039 h 3319463"/>
                <a:gd name="T76" fmla="*/ 3506552 w 3856038"/>
                <a:gd name="T77" fmla="*/ 711346 h 3319463"/>
                <a:gd name="T78" fmla="*/ 2155095 w 3856038"/>
                <a:gd name="T79" fmla="*/ 1756621 h 3319463"/>
                <a:gd name="T80" fmla="*/ 2103678 w 3856038"/>
                <a:gd name="T81" fmla="*/ 1768049 h 3319463"/>
                <a:gd name="T82" fmla="*/ 2052577 w 3856038"/>
                <a:gd name="T83" fmla="*/ 1756621 h 3319463"/>
                <a:gd name="T84" fmla="*/ 207257 w 3856038"/>
                <a:gd name="T85" fmla="*/ 2594619 h 3319463"/>
                <a:gd name="T86" fmla="*/ 161553 w 3856038"/>
                <a:gd name="T87" fmla="*/ 2623505 h 3319463"/>
                <a:gd name="T88" fmla="*/ 109818 w 3856038"/>
                <a:gd name="T89" fmla="*/ 2629853 h 3319463"/>
                <a:gd name="T90" fmla="*/ 59670 w 3856038"/>
                <a:gd name="T91" fmla="*/ 2613665 h 3319463"/>
                <a:gd name="T92" fmla="*/ 19996 w 3856038"/>
                <a:gd name="T93" fmla="*/ 2575574 h 3319463"/>
                <a:gd name="T94" fmla="*/ 952 w 3856038"/>
                <a:gd name="T95" fmla="*/ 2526056 h 3319463"/>
                <a:gd name="T96" fmla="*/ 5078 w 3856038"/>
                <a:gd name="T97" fmla="*/ 2473998 h 3319463"/>
                <a:gd name="T98" fmla="*/ 31105 w 3856038"/>
                <a:gd name="T99" fmla="*/ 2427337 h 3319463"/>
                <a:gd name="T100" fmla="*/ 1492697 w 3856038"/>
                <a:gd name="T101" fmla="*/ 975760 h 3319463"/>
                <a:gd name="T102" fmla="*/ 1543797 w 3856038"/>
                <a:gd name="T103" fmla="*/ 964333 h 3319463"/>
                <a:gd name="T104" fmla="*/ 1595215 w 3856038"/>
                <a:gd name="T105" fmla="*/ 975760 h 3319463"/>
                <a:gd name="T106" fmla="*/ 3334526 w 3856038"/>
                <a:gd name="T107" fmla="*/ 243464 h 3319463"/>
                <a:gd name="T108" fmla="*/ 2991107 w 3856038"/>
                <a:gd name="T109" fmla="*/ 233624 h 3319463"/>
                <a:gd name="T110" fmla="*/ 2948576 w 3856038"/>
                <a:gd name="T111" fmla="*/ 203151 h 3319463"/>
                <a:gd name="T112" fmla="*/ 2922550 w 3856038"/>
                <a:gd name="T113" fmla="*/ 157760 h 3319463"/>
                <a:gd name="T114" fmla="*/ 2918424 w 3856038"/>
                <a:gd name="T115" fmla="*/ 102845 h 3319463"/>
                <a:gd name="T116" fmla="*/ 2937468 w 3856038"/>
                <a:gd name="T117" fmla="*/ 53645 h 3319463"/>
                <a:gd name="T118" fmla="*/ 2975555 w 3856038"/>
                <a:gd name="T119" fmla="*/ 17459 h 3319463"/>
                <a:gd name="T120" fmla="*/ 3026338 w 3856038"/>
                <a:gd name="T121" fmla="*/ 318 h 33194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3856038" h="3319463">
                  <a:moveTo>
                    <a:pt x="50800" y="3187700"/>
                  </a:moveTo>
                  <a:lnTo>
                    <a:pt x="3856038" y="3187700"/>
                  </a:lnTo>
                  <a:lnTo>
                    <a:pt x="3856038" y="3319463"/>
                  </a:lnTo>
                  <a:lnTo>
                    <a:pt x="50800" y="3319463"/>
                  </a:lnTo>
                  <a:lnTo>
                    <a:pt x="50800" y="3187700"/>
                  </a:lnTo>
                  <a:close/>
                  <a:moveTo>
                    <a:pt x="839788" y="2182813"/>
                  </a:moveTo>
                  <a:lnTo>
                    <a:pt x="839788" y="3023236"/>
                  </a:lnTo>
                  <a:lnTo>
                    <a:pt x="839471" y="3029586"/>
                  </a:lnTo>
                  <a:lnTo>
                    <a:pt x="838518" y="3035936"/>
                  </a:lnTo>
                  <a:lnTo>
                    <a:pt x="837248" y="3041969"/>
                  </a:lnTo>
                  <a:lnTo>
                    <a:pt x="834708" y="3047684"/>
                  </a:lnTo>
                  <a:lnTo>
                    <a:pt x="832486" y="3053399"/>
                  </a:lnTo>
                  <a:lnTo>
                    <a:pt x="829311" y="3058479"/>
                  </a:lnTo>
                  <a:lnTo>
                    <a:pt x="825501" y="3063241"/>
                  </a:lnTo>
                  <a:lnTo>
                    <a:pt x="821373" y="3067686"/>
                  </a:lnTo>
                  <a:lnTo>
                    <a:pt x="816928" y="3071814"/>
                  </a:lnTo>
                  <a:lnTo>
                    <a:pt x="812166" y="3075306"/>
                  </a:lnTo>
                  <a:lnTo>
                    <a:pt x="807086" y="3078481"/>
                  </a:lnTo>
                  <a:lnTo>
                    <a:pt x="801688" y="3081339"/>
                  </a:lnTo>
                  <a:lnTo>
                    <a:pt x="795656" y="3083244"/>
                  </a:lnTo>
                  <a:lnTo>
                    <a:pt x="789623" y="3084831"/>
                  </a:lnTo>
                  <a:lnTo>
                    <a:pt x="783591" y="3085784"/>
                  </a:lnTo>
                  <a:lnTo>
                    <a:pt x="777241" y="3086101"/>
                  </a:lnTo>
                  <a:lnTo>
                    <a:pt x="364173" y="3086101"/>
                  </a:lnTo>
                  <a:lnTo>
                    <a:pt x="357823" y="3085784"/>
                  </a:lnTo>
                  <a:lnTo>
                    <a:pt x="351473" y="3084831"/>
                  </a:lnTo>
                  <a:lnTo>
                    <a:pt x="345758" y="3083244"/>
                  </a:lnTo>
                  <a:lnTo>
                    <a:pt x="339725" y="3081339"/>
                  </a:lnTo>
                  <a:lnTo>
                    <a:pt x="334328" y="3078481"/>
                  </a:lnTo>
                  <a:lnTo>
                    <a:pt x="329248" y="3075306"/>
                  </a:lnTo>
                  <a:lnTo>
                    <a:pt x="324485" y="3071814"/>
                  </a:lnTo>
                  <a:lnTo>
                    <a:pt x="320040" y="3067686"/>
                  </a:lnTo>
                  <a:lnTo>
                    <a:pt x="315595" y="3063241"/>
                  </a:lnTo>
                  <a:lnTo>
                    <a:pt x="312103" y="3058479"/>
                  </a:lnTo>
                  <a:lnTo>
                    <a:pt x="308928" y="3053399"/>
                  </a:lnTo>
                  <a:lnTo>
                    <a:pt x="306705" y="3047684"/>
                  </a:lnTo>
                  <a:lnTo>
                    <a:pt x="304165" y="3041969"/>
                  </a:lnTo>
                  <a:lnTo>
                    <a:pt x="302578" y="3035936"/>
                  </a:lnTo>
                  <a:lnTo>
                    <a:pt x="301943" y="3029586"/>
                  </a:lnTo>
                  <a:lnTo>
                    <a:pt x="301625" y="3023236"/>
                  </a:lnTo>
                  <a:lnTo>
                    <a:pt x="301625" y="2721293"/>
                  </a:lnTo>
                  <a:lnTo>
                    <a:pt x="839788" y="2182813"/>
                  </a:lnTo>
                  <a:close/>
                  <a:moveTo>
                    <a:pt x="1684338" y="1620838"/>
                  </a:moveTo>
                  <a:lnTo>
                    <a:pt x="1929304" y="1865842"/>
                  </a:lnTo>
                  <a:lnTo>
                    <a:pt x="1938189" y="1874411"/>
                  </a:lnTo>
                  <a:lnTo>
                    <a:pt x="1947708" y="1882345"/>
                  </a:lnTo>
                  <a:lnTo>
                    <a:pt x="1957227" y="1889644"/>
                  </a:lnTo>
                  <a:lnTo>
                    <a:pt x="1967064" y="1896944"/>
                  </a:lnTo>
                  <a:lnTo>
                    <a:pt x="1977218" y="1903291"/>
                  </a:lnTo>
                  <a:lnTo>
                    <a:pt x="1987690" y="1909003"/>
                  </a:lnTo>
                  <a:lnTo>
                    <a:pt x="1998478" y="1914716"/>
                  </a:lnTo>
                  <a:lnTo>
                    <a:pt x="2009267" y="1919476"/>
                  </a:lnTo>
                  <a:lnTo>
                    <a:pt x="2020690" y="1923602"/>
                  </a:lnTo>
                  <a:lnTo>
                    <a:pt x="2032113" y="1927728"/>
                  </a:lnTo>
                  <a:lnTo>
                    <a:pt x="2043537" y="1930901"/>
                  </a:lnTo>
                  <a:lnTo>
                    <a:pt x="2055277" y="1933440"/>
                  </a:lnTo>
                  <a:lnTo>
                    <a:pt x="2067335" y="1935344"/>
                  </a:lnTo>
                  <a:lnTo>
                    <a:pt x="2079393" y="1936931"/>
                  </a:lnTo>
                  <a:lnTo>
                    <a:pt x="2091768" y="1937883"/>
                  </a:lnTo>
                  <a:lnTo>
                    <a:pt x="2103826" y="1938201"/>
                  </a:lnTo>
                  <a:lnTo>
                    <a:pt x="2111759" y="1937883"/>
                  </a:lnTo>
                  <a:lnTo>
                    <a:pt x="2119692" y="1937566"/>
                  </a:lnTo>
                  <a:lnTo>
                    <a:pt x="2127625" y="1936931"/>
                  </a:lnTo>
                  <a:lnTo>
                    <a:pt x="2135240" y="1935979"/>
                  </a:lnTo>
                  <a:lnTo>
                    <a:pt x="2142856" y="1934710"/>
                  </a:lnTo>
                  <a:lnTo>
                    <a:pt x="2150788" y="1933440"/>
                  </a:lnTo>
                  <a:lnTo>
                    <a:pt x="2158404" y="1931536"/>
                  </a:lnTo>
                  <a:lnTo>
                    <a:pt x="2165702" y="1929949"/>
                  </a:lnTo>
                  <a:lnTo>
                    <a:pt x="2173318" y="1927728"/>
                  </a:lnTo>
                  <a:lnTo>
                    <a:pt x="2180299" y="1925189"/>
                  </a:lnTo>
                  <a:lnTo>
                    <a:pt x="2194895" y="1919794"/>
                  </a:lnTo>
                  <a:lnTo>
                    <a:pt x="2209174" y="1913446"/>
                  </a:lnTo>
                  <a:lnTo>
                    <a:pt x="2222501" y="1906782"/>
                  </a:lnTo>
                  <a:lnTo>
                    <a:pt x="2222501" y="3023263"/>
                  </a:lnTo>
                  <a:lnTo>
                    <a:pt x="2222501" y="3029611"/>
                  </a:lnTo>
                  <a:lnTo>
                    <a:pt x="2221232" y="3035958"/>
                  </a:lnTo>
                  <a:lnTo>
                    <a:pt x="2219645" y="3041988"/>
                  </a:lnTo>
                  <a:lnTo>
                    <a:pt x="2217742" y="3047700"/>
                  </a:lnTo>
                  <a:lnTo>
                    <a:pt x="2214886" y="3053413"/>
                  </a:lnTo>
                  <a:lnTo>
                    <a:pt x="2211713" y="3058491"/>
                  </a:lnTo>
                  <a:lnTo>
                    <a:pt x="2208222" y="3063251"/>
                  </a:lnTo>
                  <a:lnTo>
                    <a:pt x="2204414" y="3067694"/>
                  </a:lnTo>
                  <a:lnTo>
                    <a:pt x="2199655" y="3071820"/>
                  </a:lnTo>
                  <a:lnTo>
                    <a:pt x="2194895" y="3075311"/>
                  </a:lnTo>
                  <a:lnTo>
                    <a:pt x="2189818" y="3078484"/>
                  </a:lnTo>
                  <a:lnTo>
                    <a:pt x="2184424" y="3081341"/>
                  </a:lnTo>
                  <a:lnTo>
                    <a:pt x="2178712" y="3083245"/>
                  </a:lnTo>
                  <a:lnTo>
                    <a:pt x="2172366" y="3084832"/>
                  </a:lnTo>
                  <a:lnTo>
                    <a:pt x="2166654" y="3085784"/>
                  </a:lnTo>
                  <a:lnTo>
                    <a:pt x="2159673" y="3086101"/>
                  </a:lnTo>
                  <a:lnTo>
                    <a:pt x="1747166" y="3086101"/>
                  </a:lnTo>
                  <a:lnTo>
                    <a:pt x="1740820" y="3085784"/>
                  </a:lnTo>
                  <a:lnTo>
                    <a:pt x="1734474" y="3084832"/>
                  </a:lnTo>
                  <a:lnTo>
                    <a:pt x="1728445" y="3083245"/>
                  </a:lnTo>
                  <a:lnTo>
                    <a:pt x="1723050" y="3081341"/>
                  </a:lnTo>
                  <a:lnTo>
                    <a:pt x="1717656" y="3078484"/>
                  </a:lnTo>
                  <a:lnTo>
                    <a:pt x="1712579" y="3075311"/>
                  </a:lnTo>
                  <a:lnTo>
                    <a:pt x="1707185" y="3071820"/>
                  </a:lnTo>
                  <a:lnTo>
                    <a:pt x="1703060" y="3067694"/>
                  </a:lnTo>
                  <a:lnTo>
                    <a:pt x="1698935" y="3063251"/>
                  </a:lnTo>
                  <a:lnTo>
                    <a:pt x="1695444" y="3058491"/>
                  </a:lnTo>
                  <a:lnTo>
                    <a:pt x="1692271" y="3053413"/>
                  </a:lnTo>
                  <a:lnTo>
                    <a:pt x="1689415" y="3047700"/>
                  </a:lnTo>
                  <a:lnTo>
                    <a:pt x="1687511" y="3041988"/>
                  </a:lnTo>
                  <a:lnTo>
                    <a:pt x="1685925" y="3035958"/>
                  </a:lnTo>
                  <a:lnTo>
                    <a:pt x="1684973" y="3029611"/>
                  </a:lnTo>
                  <a:lnTo>
                    <a:pt x="1684338" y="3023263"/>
                  </a:lnTo>
                  <a:lnTo>
                    <a:pt x="1684338" y="1620838"/>
                  </a:lnTo>
                  <a:close/>
                  <a:moveTo>
                    <a:pt x="1531938" y="1492251"/>
                  </a:moveTo>
                  <a:lnTo>
                    <a:pt x="1531938" y="3023260"/>
                  </a:lnTo>
                  <a:lnTo>
                    <a:pt x="1531304" y="3029608"/>
                  </a:lnTo>
                  <a:lnTo>
                    <a:pt x="1530669" y="3035955"/>
                  </a:lnTo>
                  <a:lnTo>
                    <a:pt x="1529082" y="3041985"/>
                  </a:lnTo>
                  <a:lnTo>
                    <a:pt x="1527178" y="3047698"/>
                  </a:lnTo>
                  <a:lnTo>
                    <a:pt x="1524323" y="3053411"/>
                  </a:lnTo>
                  <a:lnTo>
                    <a:pt x="1521150" y="3058489"/>
                  </a:lnTo>
                  <a:lnTo>
                    <a:pt x="1517659" y="3063249"/>
                  </a:lnTo>
                  <a:lnTo>
                    <a:pt x="1513217" y="3067693"/>
                  </a:lnTo>
                  <a:lnTo>
                    <a:pt x="1509092" y="3071818"/>
                  </a:lnTo>
                  <a:lnTo>
                    <a:pt x="1504332" y="3075309"/>
                  </a:lnTo>
                  <a:lnTo>
                    <a:pt x="1498938" y="3078483"/>
                  </a:lnTo>
                  <a:lnTo>
                    <a:pt x="1493543" y="3081340"/>
                  </a:lnTo>
                  <a:lnTo>
                    <a:pt x="1487514" y="3083244"/>
                  </a:lnTo>
                  <a:lnTo>
                    <a:pt x="1481803" y="3084831"/>
                  </a:lnTo>
                  <a:lnTo>
                    <a:pt x="1475456" y="3085783"/>
                  </a:lnTo>
                  <a:lnTo>
                    <a:pt x="1469110" y="3086100"/>
                  </a:lnTo>
                  <a:lnTo>
                    <a:pt x="1056286" y="3086100"/>
                  </a:lnTo>
                  <a:lnTo>
                    <a:pt x="1050257" y="3085783"/>
                  </a:lnTo>
                  <a:lnTo>
                    <a:pt x="1043911" y="3084831"/>
                  </a:lnTo>
                  <a:lnTo>
                    <a:pt x="1037882" y="3083244"/>
                  </a:lnTo>
                  <a:lnTo>
                    <a:pt x="1031853" y="3081340"/>
                  </a:lnTo>
                  <a:lnTo>
                    <a:pt x="1026776" y="3078483"/>
                  </a:lnTo>
                  <a:lnTo>
                    <a:pt x="1021381" y="3075309"/>
                  </a:lnTo>
                  <a:lnTo>
                    <a:pt x="1016622" y="3071818"/>
                  </a:lnTo>
                  <a:lnTo>
                    <a:pt x="1012179" y="3067693"/>
                  </a:lnTo>
                  <a:lnTo>
                    <a:pt x="1008372" y="3063249"/>
                  </a:lnTo>
                  <a:lnTo>
                    <a:pt x="1004246" y="3058489"/>
                  </a:lnTo>
                  <a:lnTo>
                    <a:pt x="1001391" y="3053411"/>
                  </a:lnTo>
                  <a:lnTo>
                    <a:pt x="998852" y="3047698"/>
                  </a:lnTo>
                  <a:lnTo>
                    <a:pt x="996631" y="3041985"/>
                  </a:lnTo>
                  <a:lnTo>
                    <a:pt x="995044" y="3035955"/>
                  </a:lnTo>
                  <a:lnTo>
                    <a:pt x="994092" y="3029608"/>
                  </a:lnTo>
                  <a:lnTo>
                    <a:pt x="993775" y="3023260"/>
                  </a:lnTo>
                  <a:lnTo>
                    <a:pt x="993775" y="2030516"/>
                  </a:lnTo>
                  <a:lnTo>
                    <a:pt x="1531938" y="1492251"/>
                  </a:lnTo>
                  <a:close/>
                  <a:moveTo>
                    <a:pt x="2914650" y="1230313"/>
                  </a:moveTo>
                  <a:lnTo>
                    <a:pt x="2914650" y="3023247"/>
                  </a:lnTo>
                  <a:lnTo>
                    <a:pt x="2914014" y="3029596"/>
                  </a:lnTo>
                  <a:lnTo>
                    <a:pt x="2913059" y="3035945"/>
                  </a:lnTo>
                  <a:lnTo>
                    <a:pt x="2911468" y="3041976"/>
                  </a:lnTo>
                  <a:lnTo>
                    <a:pt x="2909240" y="3047690"/>
                  </a:lnTo>
                  <a:lnTo>
                    <a:pt x="2906694" y="3053404"/>
                  </a:lnTo>
                  <a:lnTo>
                    <a:pt x="2903512" y="3058483"/>
                  </a:lnTo>
                  <a:lnTo>
                    <a:pt x="2900011" y="3063245"/>
                  </a:lnTo>
                  <a:lnTo>
                    <a:pt x="2895874" y="3067689"/>
                  </a:lnTo>
                  <a:lnTo>
                    <a:pt x="2891736" y="3071816"/>
                  </a:lnTo>
                  <a:lnTo>
                    <a:pt x="2886326" y="3075308"/>
                  </a:lnTo>
                  <a:lnTo>
                    <a:pt x="2881234" y="3078482"/>
                  </a:lnTo>
                  <a:lnTo>
                    <a:pt x="2875824" y="3081340"/>
                  </a:lnTo>
                  <a:lnTo>
                    <a:pt x="2870414" y="3083244"/>
                  </a:lnTo>
                  <a:lnTo>
                    <a:pt x="2864367" y="3084831"/>
                  </a:lnTo>
                  <a:lnTo>
                    <a:pt x="2858002" y="3085784"/>
                  </a:lnTo>
                  <a:lnTo>
                    <a:pt x="2851637" y="3086101"/>
                  </a:lnTo>
                  <a:lnTo>
                    <a:pt x="2437914" y="3086101"/>
                  </a:lnTo>
                  <a:lnTo>
                    <a:pt x="2430912" y="3085784"/>
                  </a:lnTo>
                  <a:lnTo>
                    <a:pt x="2425184" y="3084831"/>
                  </a:lnTo>
                  <a:lnTo>
                    <a:pt x="2418819" y="3083244"/>
                  </a:lnTo>
                  <a:lnTo>
                    <a:pt x="2413090" y="3081340"/>
                  </a:lnTo>
                  <a:lnTo>
                    <a:pt x="2407680" y="3078482"/>
                  </a:lnTo>
                  <a:lnTo>
                    <a:pt x="2402588" y="3075308"/>
                  </a:lnTo>
                  <a:lnTo>
                    <a:pt x="2397814" y="3071816"/>
                  </a:lnTo>
                  <a:lnTo>
                    <a:pt x="2393040" y="3067689"/>
                  </a:lnTo>
                  <a:lnTo>
                    <a:pt x="2389221" y="3063245"/>
                  </a:lnTo>
                  <a:lnTo>
                    <a:pt x="2385721" y="3058483"/>
                  </a:lnTo>
                  <a:lnTo>
                    <a:pt x="2382538" y="3053404"/>
                  </a:lnTo>
                  <a:lnTo>
                    <a:pt x="2379674" y="3047690"/>
                  </a:lnTo>
                  <a:lnTo>
                    <a:pt x="2377764" y="3041976"/>
                  </a:lnTo>
                  <a:lnTo>
                    <a:pt x="2376173" y="3035945"/>
                  </a:lnTo>
                  <a:lnTo>
                    <a:pt x="2374900" y="3029596"/>
                  </a:lnTo>
                  <a:lnTo>
                    <a:pt x="2374900" y="3023247"/>
                  </a:lnTo>
                  <a:lnTo>
                    <a:pt x="2374900" y="1768701"/>
                  </a:lnTo>
                  <a:lnTo>
                    <a:pt x="2914650" y="1230313"/>
                  </a:lnTo>
                  <a:close/>
                  <a:moveTo>
                    <a:pt x="3382142" y="762000"/>
                  </a:moveTo>
                  <a:lnTo>
                    <a:pt x="3382777" y="774063"/>
                  </a:lnTo>
                  <a:lnTo>
                    <a:pt x="3384046" y="785492"/>
                  </a:lnTo>
                  <a:lnTo>
                    <a:pt x="3385633" y="796920"/>
                  </a:lnTo>
                  <a:lnTo>
                    <a:pt x="3387536" y="808031"/>
                  </a:lnTo>
                  <a:lnTo>
                    <a:pt x="3390392" y="818825"/>
                  </a:lnTo>
                  <a:lnTo>
                    <a:pt x="3393565" y="829618"/>
                  </a:lnTo>
                  <a:lnTo>
                    <a:pt x="3397056" y="840094"/>
                  </a:lnTo>
                  <a:lnTo>
                    <a:pt x="3401181" y="850888"/>
                  </a:lnTo>
                  <a:lnTo>
                    <a:pt x="3405623" y="860729"/>
                  </a:lnTo>
                  <a:lnTo>
                    <a:pt x="3410383" y="870570"/>
                  </a:lnTo>
                  <a:lnTo>
                    <a:pt x="3416095" y="880411"/>
                  </a:lnTo>
                  <a:lnTo>
                    <a:pt x="3421806" y="889935"/>
                  </a:lnTo>
                  <a:lnTo>
                    <a:pt x="3427835" y="899141"/>
                  </a:lnTo>
                  <a:lnTo>
                    <a:pt x="3434499" y="907713"/>
                  </a:lnTo>
                  <a:lnTo>
                    <a:pt x="3441797" y="916284"/>
                  </a:lnTo>
                  <a:lnTo>
                    <a:pt x="3448778" y="924220"/>
                  </a:lnTo>
                  <a:lnTo>
                    <a:pt x="3456711" y="932157"/>
                  </a:lnTo>
                  <a:lnTo>
                    <a:pt x="3464644" y="939776"/>
                  </a:lnTo>
                  <a:lnTo>
                    <a:pt x="3472894" y="946760"/>
                  </a:lnTo>
                  <a:lnTo>
                    <a:pt x="3481461" y="953426"/>
                  </a:lnTo>
                  <a:lnTo>
                    <a:pt x="3490663" y="960093"/>
                  </a:lnTo>
                  <a:lnTo>
                    <a:pt x="3499548" y="966125"/>
                  </a:lnTo>
                  <a:lnTo>
                    <a:pt x="3509067" y="971521"/>
                  </a:lnTo>
                  <a:lnTo>
                    <a:pt x="3518904" y="976601"/>
                  </a:lnTo>
                  <a:lnTo>
                    <a:pt x="3529058" y="981363"/>
                  </a:lnTo>
                  <a:lnTo>
                    <a:pt x="3539529" y="985807"/>
                  </a:lnTo>
                  <a:lnTo>
                    <a:pt x="3549683" y="989616"/>
                  </a:lnTo>
                  <a:lnTo>
                    <a:pt x="3560155" y="992791"/>
                  </a:lnTo>
                  <a:lnTo>
                    <a:pt x="3571261" y="995966"/>
                  </a:lnTo>
                  <a:lnTo>
                    <a:pt x="3582367" y="998505"/>
                  </a:lnTo>
                  <a:lnTo>
                    <a:pt x="3593790" y="1000093"/>
                  </a:lnTo>
                  <a:lnTo>
                    <a:pt x="3605213" y="1001680"/>
                  </a:lnTo>
                  <a:lnTo>
                    <a:pt x="3605213" y="3023244"/>
                  </a:lnTo>
                  <a:lnTo>
                    <a:pt x="3604896" y="3029593"/>
                  </a:lnTo>
                  <a:lnTo>
                    <a:pt x="3603944" y="3035942"/>
                  </a:lnTo>
                  <a:lnTo>
                    <a:pt x="3602357" y="3041974"/>
                  </a:lnTo>
                  <a:lnTo>
                    <a:pt x="3600136" y="3047688"/>
                  </a:lnTo>
                  <a:lnTo>
                    <a:pt x="3597598" y="3053402"/>
                  </a:lnTo>
                  <a:lnTo>
                    <a:pt x="3594425" y="3058481"/>
                  </a:lnTo>
                  <a:lnTo>
                    <a:pt x="3590617" y="3063243"/>
                  </a:lnTo>
                  <a:lnTo>
                    <a:pt x="3586809" y="3067688"/>
                  </a:lnTo>
                  <a:lnTo>
                    <a:pt x="3582367" y="3071815"/>
                  </a:lnTo>
                  <a:lnTo>
                    <a:pt x="3577607" y="3075307"/>
                  </a:lnTo>
                  <a:lnTo>
                    <a:pt x="3572213" y="3078481"/>
                  </a:lnTo>
                  <a:lnTo>
                    <a:pt x="3567136" y="3081338"/>
                  </a:lnTo>
                  <a:lnTo>
                    <a:pt x="3561107" y="3083243"/>
                  </a:lnTo>
                  <a:lnTo>
                    <a:pt x="3555078" y="3084830"/>
                  </a:lnTo>
                  <a:lnTo>
                    <a:pt x="3548732" y="3085783"/>
                  </a:lnTo>
                  <a:lnTo>
                    <a:pt x="3542703" y="3086100"/>
                  </a:lnTo>
                  <a:lnTo>
                    <a:pt x="3129878" y="3086100"/>
                  </a:lnTo>
                  <a:lnTo>
                    <a:pt x="3123532" y="3085783"/>
                  </a:lnTo>
                  <a:lnTo>
                    <a:pt x="3117186" y="3084830"/>
                  </a:lnTo>
                  <a:lnTo>
                    <a:pt x="3111474" y="3083243"/>
                  </a:lnTo>
                  <a:lnTo>
                    <a:pt x="3105445" y="3081338"/>
                  </a:lnTo>
                  <a:lnTo>
                    <a:pt x="3099733" y="3078481"/>
                  </a:lnTo>
                  <a:lnTo>
                    <a:pt x="3094656" y="3075307"/>
                  </a:lnTo>
                  <a:lnTo>
                    <a:pt x="3089897" y="3071815"/>
                  </a:lnTo>
                  <a:lnTo>
                    <a:pt x="3085454" y="3067688"/>
                  </a:lnTo>
                  <a:lnTo>
                    <a:pt x="3081329" y="3063243"/>
                  </a:lnTo>
                  <a:lnTo>
                    <a:pt x="3077839" y="3058481"/>
                  </a:lnTo>
                  <a:lnTo>
                    <a:pt x="3074666" y="3053402"/>
                  </a:lnTo>
                  <a:lnTo>
                    <a:pt x="3071810" y="3047688"/>
                  </a:lnTo>
                  <a:lnTo>
                    <a:pt x="3069906" y="3041974"/>
                  </a:lnTo>
                  <a:lnTo>
                    <a:pt x="3068320" y="3035942"/>
                  </a:lnTo>
                  <a:lnTo>
                    <a:pt x="3067685" y="3029593"/>
                  </a:lnTo>
                  <a:lnTo>
                    <a:pt x="3067050" y="3023244"/>
                  </a:lnTo>
                  <a:lnTo>
                    <a:pt x="3067050" y="1077552"/>
                  </a:lnTo>
                  <a:lnTo>
                    <a:pt x="3382142" y="762000"/>
                  </a:lnTo>
                  <a:close/>
                  <a:moveTo>
                    <a:pt x="3032368" y="0"/>
                  </a:moveTo>
                  <a:lnTo>
                    <a:pt x="3038399" y="0"/>
                  </a:lnTo>
                  <a:lnTo>
                    <a:pt x="3628114" y="0"/>
                  </a:lnTo>
                  <a:lnTo>
                    <a:pt x="3634144" y="0"/>
                  </a:lnTo>
                  <a:lnTo>
                    <a:pt x="3640175" y="318"/>
                  </a:lnTo>
                  <a:lnTo>
                    <a:pt x="3646205" y="1270"/>
                  </a:lnTo>
                  <a:lnTo>
                    <a:pt x="3651918" y="2222"/>
                  </a:lnTo>
                  <a:lnTo>
                    <a:pt x="3657631" y="3492"/>
                  </a:lnTo>
                  <a:lnTo>
                    <a:pt x="3663344" y="5079"/>
                  </a:lnTo>
                  <a:lnTo>
                    <a:pt x="3669057" y="6984"/>
                  </a:lnTo>
                  <a:lnTo>
                    <a:pt x="3674453" y="9206"/>
                  </a:lnTo>
                  <a:lnTo>
                    <a:pt x="3680166" y="11428"/>
                  </a:lnTo>
                  <a:lnTo>
                    <a:pt x="3685562" y="14284"/>
                  </a:lnTo>
                  <a:lnTo>
                    <a:pt x="3690640" y="17459"/>
                  </a:lnTo>
                  <a:lnTo>
                    <a:pt x="3695718" y="20633"/>
                  </a:lnTo>
                  <a:lnTo>
                    <a:pt x="3700479" y="23807"/>
                  </a:lnTo>
                  <a:lnTo>
                    <a:pt x="3705240" y="27616"/>
                  </a:lnTo>
                  <a:lnTo>
                    <a:pt x="3710001" y="31425"/>
                  </a:lnTo>
                  <a:lnTo>
                    <a:pt x="3714445" y="35552"/>
                  </a:lnTo>
                  <a:lnTo>
                    <a:pt x="3718253" y="39678"/>
                  </a:lnTo>
                  <a:lnTo>
                    <a:pt x="3722062" y="44440"/>
                  </a:lnTo>
                  <a:lnTo>
                    <a:pt x="3725871" y="49201"/>
                  </a:lnTo>
                  <a:lnTo>
                    <a:pt x="3729362" y="53962"/>
                  </a:lnTo>
                  <a:lnTo>
                    <a:pt x="3732536" y="59041"/>
                  </a:lnTo>
                  <a:lnTo>
                    <a:pt x="3735075" y="64437"/>
                  </a:lnTo>
                  <a:lnTo>
                    <a:pt x="3737932" y="69516"/>
                  </a:lnTo>
                  <a:lnTo>
                    <a:pt x="3740471" y="74912"/>
                  </a:lnTo>
                  <a:lnTo>
                    <a:pt x="3742692" y="80308"/>
                  </a:lnTo>
                  <a:lnTo>
                    <a:pt x="3744279" y="86339"/>
                  </a:lnTo>
                  <a:lnTo>
                    <a:pt x="3745866" y="91736"/>
                  </a:lnTo>
                  <a:lnTo>
                    <a:pt x="3747453" y="97767"/>
                  </a:lnTo>
                  <a:lnTo>
                    <a:pt x="3748088" y="103798"/>
                  </a:lnTo>
                  <a:lnTo>
                    <a:pt x="3749040" y="109511"/>
                  </a:lnTo>
                  <a:lnTo>
                    <a:pt x="3749358" y="115542"/>
                  </a:lnTo>
                  <a:lnTo>
                    <a:pt x="3749675" y="121573"/>
                  </a:lnTo>
                  <a:lnTo>
                    <a:pt x="3749675" y="711346"/>
                  </a:lnTo>
                  <a:lnTo>
                    <a:pt x="3749358" y="717377"/>
                  </a:lnTo>
                  <a:lnTo>
                    <a:pt x="3749040" y="723726"/>
                  </a:lnTo>
                  <a:lnTo>
                    <a:pt x="3748088" y="729757"/>
                  </a:lnTo>
                  <a:lnTo>
                    <a:pt x="3747453" y="735788"/>
                  </a:lnTo>
                  <a:lnTo>
                    <a:pt x="3745866" y="741819"/>
                  </a:lnTo>
                  <a:lnTo>
                    <a:pt x="3744279" y="747215"/>
                  </a:lnTo>
                  <a:lnTo>
                    <a:pt x="3742375" y="753246"/>
                  </a:lnTo>
                  <a:lnTo>
                    <a:pt x="3740471" y="758642"/>
                  </a:lnTo>
                  <a:lnTo>
                    <a:pt x="3737614" y="764039"/>
                  </a:lnTo>
                  <a:lnTo>
                    <a:pt x="3735075" y="769117"/>
                  </a:lnTo>
                  <a:lnTo>
                    <a:pt x="3732219" y="774196"/>
                  </a:lnTo>
                  <a:lnTo>
                    <a:pt x="3729045" y="779275"/>
                  </a:lnTo>
                  <a:lnTo>
                    <a:pt x="3725871" y="784036"/>
                  </a:lnTo>
                  <a:lnTo>
                    <a:pt x="3721745" y="788798"/>
                  </a:lnTo>
                  <a:lnTo>
                    <a:pt x="3718253" y="793242"/>
                  </a:lnTo>
                  <a:lnTo>
                    <a:pt x="3714445" y="797368"/>
                  </a:lnTo>
                  <a:lnTo>
                    <a:pt x="3710001" y="801495"/>
                  </a:lnTo>
                  <a:lnTo>
                    <a:pt x="3705558" y="804986"/>
                  </a:lnTo>
                  <a:lnTo>
                    <a:pt x="3700797" y="808795"/>
                  </a:lnTo>
                  <a:lnTo>
                    <a:pt x="3696036" y="811970"/>
                  </a:lnTo>
                  <a:lnTo>
                    <a:pt x="3690958" y="815144"/>
                  </a:lnTo>
                  <a:lnTo>
                    <a:pt x="3685879" y="818318"/>
                  </a:lnTo>
                  <a:lnTo>
                    <a:pt x="3680801" y="820857"/>
                  </a:lnTo>
                  <a:lnTo>
                    <a:pt x="3675405" y="823397"/>
                  </a:lnTo>
                  <a:lnTo>
                    <a:pt x="3669692" y="825301"/>
                  </a:lnTo>
                  <a:lnTo>
                    <a:pt x="3664297" y="827523"/>
                  </a:lnTo>
                  <a:lnTo>
                    <a:pt x="3658583" y="829110"/>
                  </a:lnTo>
                  <a:lnTo>
                    <a:pt x="3652870" y="830698"/>
                  </a:lnTo>
                  <a:lnTo>
                    <a:pt x="3646523" y="831332"/>
                  </a:lnTo>
                  <a:lnTo>
                    <a:pt x="3640492" y="832285"/>
                  </a:lnTo>
                  <a:lnTo>
                    <a:pt x="3634144" y="832919"/>
                  </a:lnTo>
                  <a:lnTo>
                    <a:pt x="3628114" y="832919"/>
                  </a:lnTo>
                  <a:lnTo>
                    <a:pt x="3622083" y="832919"/>
                  </a:lnTo>
                  <a:lnTo>
                    <a:pt x="3615735" y="832285"/>
                  </a:lnTo>
                  <a:lnTo>
                    <a:pt x="3609705" y="831332"/>
                  </a:lnTo>
                  <a:lnTo>
                    <a:pt x="3603675" y="830698"/>
                  </a:lnTo>
                  <a:lnTo>
                    <a:pt x="3597644" y="829110"/>
                  </a:lnTo>
                  <a:lnTo>
                    <a:pt x="3592248" y="827523"/>
                  </a:lnTo>
                  <a:lnTo>
                    <a:pt x="3586218" y="825301"/>
                  </a:lnTo>
                  <a:lnTo>
                    <a:pt x="3580822" y="823397"/>
                  </a:lnTo>
                  <a:lnTo>
                    <a:pt x="3575427" y="820857"/>
                  </a:lnTo>
                  <a:lnTo>
                    <a:pt x="3570031" y="818318"/>
                  </a:lnTo>
                  <a:lnTo>
                    <a:pt x="3565270" y="815144"/>
                  </a:lnTo>
                  <a:lnTo>
                    <a:pt x="3560192" y="811970"/>
                  </a:lnTo>
                  <a:lnTo>
                    <a:pt x="3555431" y="808795"/>
                  </a:lnTo>
                  <a:lnTo>
                    <a:pt x="3550670" y="804986"/>
                  </a:lnTo>
                  <a:lnTo>
                    <a:pt x="3546227" y="801495"/>
                  </a:lnTo>
                  <a:lnTo>
                    <a:pt x="3542100" y="797368"/>
                  </a:lnTo>
                  <a:lnTo>
                    <a:pt x="3537974" y="793242"/>
                  </a:lnTo>
                  <a:lnTo>
                    <a:pt x="3534166" y="788798"/>
                  </a:lnTo>
                  <a:lnTo>
                    <a:pt x="3530674" y="784036"/>
                  </a:lnTo>
                  <a:lnTo>
                    <a:pt x="3527500" y="779275"/>
                  </a:lnTo>
                  <a:lnTo>
                    <a:pt x="3524326" y="774196"/>
                  </a:lnTo>
                  <a:lnTo>
                    <a:pt x="3521153" y="769117"/>
                  </a:lnTo>
                  <a:lnTo>
                    <a:pt x="3518296" y="764039"/>
                  </a:lnTo>
                  <a:lnTo>
                    <a:pt x="3516074" y="758642"/>
                  </a:lnTo>
                  <a:lnTo>
                    <a:pt x="3514170" y="753246"/>
                  </a:lnTo>
                  <a:lnTo>
                    <a:pt x="3511948" y="747215"/>
                  </a:lnTo>
                  <a:lnTo>
                    <a:pt x="3510361" y="741819"/>
                  </a:lnTo>
                  <a:lnTo>
                    <a:pt x="3508774" y="735788"/>
                  </a:lnTo>
                  <a:lnTo>
                    <a:pt x="3508139" y="729757"/>
                  </a:lnTo>
                  <a:lnTo>
                    <a:pt x="3507187" y="723726"/>
                  </a:lnTo>
                  <a:lnTo>
                    <a:pt x="3506552" y="717377"/>
                  </a:lnTo>
                  <a:lnTo>
                    <a:pt x="3506552" y="711346"/>
                  </a:lnTo>
                  <a:lnTo>
                    <a:pt x="3506552" y="415190"/>
                  </a:lnTo>
                  <a:lnTo>
                    <a:pt x="2189691" y="1732180"/>
                  </a:lnTo>
                  <a:lnTo>
                    <a:pt x="2185247" y="1736624"/>
                  </a:lnTo>
                  <a:lnTo>
                    <a:pt x="2180487" y="1740433"/>
                  </a:lnTo>
                  <a:lnTo>
                    <a:pt x="2175726" y="1744242"/>
                  </a:lnTo>
                  <a:lnTo>
                    <a:pt x="2170647" y="1748051"/>
                  </a:lnTo>
                  <a:lnTo>
                    <a:pt x="2165569" y="1750908"/>
                  </a:lnTo>
                  <a:lnTo>
                    <a:pt x="2160491" y="1753765"/>
                  </a:lnTo>
                  <a:lnTo>
                    <a:pt x="2155095" y="1756621"/>
                  </a:lnTo>
                  <a:lnTo>
                    <a:pt x="2149382" y="1758843"/>
                  </a:lnTo>
                  <a:lnTo>
                    <a:pt x="2143986" y="1761065"/>
                  </a:lnTo>
                  <a:lnTo>
                    <a:pt x="2138273" y="1762970"/>
                  </a:lnTo>
                  <a:lnTo>
                    <a:pt x="2132878" y="1764557"/>
                  </a:lnTo>
                  <a:lnTo>
                    <a:pt x="2126847" y="1765509"/>
                  </a:lnTo>
                  <a:lnTo>
                    <a:pt x="2121452" y="1766461"/>
                  </a:lnTo>
                  <a:lnTo>
                    <a:pt x="2115421" y="1767096"/>
                  </a:lnTo>
                  <a:lnTo>
                    <a:pt x="2109708" y="1767731"/>
                  </a:lnTo>
                  <a:lnTo>
                    <a:pt x="2103678" y="1768049"/>
                  </a:lnTo>
                  <a:lnTo>
                    <a:pt x="2098282" y="1767731"/>
                  </a:lnTo>
                  <a:lnTo>
                    <a:pt x="2092252" y="1767096"/>
                  </a:lnTo>
                  <a:lnTo>
                    <a:pt x="2086221" y="1766461"/>
                  </a:lnTo>
                  <a:lnTo>
                    <a:pt x="2080508" y="1765509"/>
                  </a:lnTo>
                  <a:lnTo>
                    <a:pt x="2074795" y="1764557"/>
                  </a:lnTo>
                  <a:lnTo>
                    <a:pt x="2069399" y="1762970"/>
                  </a:lnTo>
                  <a:lnTo>
                    <a:pt x="2063369" y="1761065"/>
                  </a:lnTo>
                  <a:lnTo>
                    <a:pt x="2057973" y="1758843"/>
                  </a:lnTo>
                  <a:lnTo>
                    <a:pt x="2052577" y="1756621"/>
                  </a:lnTo>
                  <a:lnTo>
                    <a:pt x="2047182" y="1753765"/>
                  </a:lnTo>
                  <a:lnTo>
                    <a:pt x="2042104" y="1750908"/>
                  </a:lnTo>
                  <a:lnTo>
                    <a:pt x="2037025" y="1748051"/>
                  </a:lnTo>
                  <a:lnTo>
                    <a:pt x="2031947" y="1744242"/>
                  </a:lnTo>
                  <a:lnTo>
                    <a:pt x="2027186" y="1740433"/>
                  </a:lnTo>
                  <a:lnTo>
                    <a:pt x="2022425" y="1736624"/>
                  </a:lnTo>
                  <a:lnTo>
                    <a:pt x="2017664" y="1732180"/>
                  </a:lnTo>
                  <a:lnTo>
                    <a:pt x="1543797" y="1257949"/>
                  </a:lnTo>
                  <a:lnTo>
                    <a:pt x="207257" y="2594619"/>
                  </a:lnTo>
                  <a:lnTo>
                    <a:pt x="202814" y="2599063"/>
                  </a:lnTo>
                  <a:lnTo>
                    <a:pt x="198053" y="2602872"/>
                  </a:lnTo>
                  <a:lnTo>
                    <a:pt x="193292" y="2606999"/>
                  </a:lnTo>
                  <a:lnTo>
                    <a:pt x="188214" y="2610490"/>
                  </a:lnTo>
                  <a:lnTo>
                    <a:pt x="183136" y="2613665"/>
                  </a:lnTo>
                  <a:lnTo>
                    <a:pt x="178057" y="2616204"/>
                  </a:lnTo>
                  <a:lnTo>
                    <a:pt x="172662" y="2619061"/>
                  </a:lnTo>
                  <a:lnTo>
                    <a:pt x="166949" y="2621600"/>
                  </a:lnTo>
                  <a:lnTo>
                    <a:pt x="161553" y="2623505"/>
                  </a:lnTo>
                  <a:lnTo>
                    <a:pt x="155840" y="2625409"/>
                  </a:lnTo>
                  <a:lnTo>
                    <a:pt x="150444" y="2626996"/>
                  </a:lnTo>
                  <a:lnTo>
                    <a:pt x="144414" y="2628266"/>
                  </a:lnTo>
                  <a:lnTo>
                    <a:pt x="139018" y="2628901"/>
                  </a:lnTo>
                  <a:lnTo>
                    <a:pt x="132988" y="2629853"/>
                  </a:lnTo>
                  <a:lnTo>
                    <a:pt x="127275" y="2630171"/>
                  </a:lnTo>
                  <a:lnTo>
                    <a:pt x="121244" y="2630488"/>
                  </a:lnTo>
                  <a:lnTo>
                    <a:pt x="115214" y="2630171"/>
                  </a:lnTo>
                  <a:lnTo>
                    <a:pt x="109818" y="2629853"/>
                  </a:lnTo>
                  <a:lnTo>
                    <a:pt x="103787" y="2628901"/>
                  </a:lnTo>
                  <a:lnTo>
                    <a:pt x="98074" y="2628266"/>
                  </a:lnTo>
                  <a:lnTo>
                    <a:pt x="92361" y="2626996"/>
                  </a:lnTo>
                  <a:lnTo>
                    <a:pt x="86648" y="2625409"/>
                  </a:lnTo>
                  <a:lnTo>
                    <a:pt x="80935" y="2623505"/>
                  </a:lnTo>
                  <a:lnTo>
                    <a:pt x="75540" y="2621600"/>
                  </a:lnTo>
                  <a:lnTo>
                    <a:pt x="70144" y="2619061"/>
                  </a:lnTo>
                  <a:lnTo>
                    <a:pt x="64748" y="2616204"/>
                  </a:lnTo>
                  <a:lnTo>
                    <a:pt x="59670" y="2613665"/>
                  </a:lnTo>
                  <a:lnTo>
                    <a:pt x="54592" y="2610490"/>
                  </a:lnTo>
                  <a:lnTo>
                    <a:pt x="49513" y="2606999"/>
                  </a:lnTo>
                  <a:lnTo>
                    <a:pt x="44752" y="2602872"/>
                  </a:lnTo>
                  <a:lnTo>
                    <a:pt x="39992" y="2599063"/>
                  </a:lnTo>
                  <a:lnTo>
                    <a:pt x="35231" y="2594619"/>
                  </a:lnTo>
                  <a:lnTo>
                    <a:pt x="31105" y="2590175"/>
                  </a:lnTo>
                  <a:lnTo>
                    <a:pt x="26978" y="2585731"/>
                  </a:lnTo>
                  <a:lnTo>
                    <a:pt x="23170" y="2580335"/>
                  </a:lnTo>
                  <a:lnTo>
                    <a:pt x="19996" y="2575574"/>
                  </a:lnTo>
                  <a:lnTo>
                    <a:pt x="16822" y="2570495"/>
                  </a:lnTo>
                  <a:lnTo>
                    <a:pt x="13648" y="2565099"/>
                  </a:lnTo>
                  <a:lnTo>
                    <a:pt x="10791" y="2560020"/>
                  </a:lnTo>
                  <a:lnTo>
                    <a:pt x="8570" y="2554307"/>
                  </a:lnTo>
                  <a:lnTo>
                    <a:pt x="6665" y="2548910"/>
                  </a:lnTo>
                  <a:lnTo>
                    <a:pt x="5078" y="2543514"/>
                  </a:lnTo>
                  <a:lnTo>
                    <a:pt x="3491" y="2537483"/>
                  </a:lnTo>
                  <a:lnTo>
                    <a:pt x="2222" y="2532087"/>
                  </a:lnTo>
                  <a:lnTo>
                    <a:pt x="952" y="2526056"/>
                  </a:lnTo>
                  <a:lnTo>
                    <a:pt x="318" y="2520660"/>
                  </a:lnTo>
                  <a:lnTo>
                    <a:pt x="0" y="2514629"/>
                  </a:lnTo>
                  <a:lnTo>
                    <a:pt x="0" y="2508598"/>
                  </a:lnTo>
                  <a:lnTo>
                    <a:pt x="0" y="2502884"/>
                  </a:lnTo>
                  <a:lnTo>
                    <a:pt x="318" y="2497170"/>
                  </a:lnTo>
                  <a:lnTo>
                    <a:pt x="952" y="2491457"/>
                  </a:lnTo>
                  <a:lnTo>
                    <a:pt x="2222" y="2485426"/>
                  </a:lnTo>
                  <a:lnTo>
                    <a:pt x="3491" y="2480029"/>
                  </a:lnTo>
                  <a:lnTo>
                    <a:pt x="5078" y="2473998"/>
                  </a:lnTo>
                  <a:lnTo>
                    <a:pt x="6665" y="2468285"/>
                  </a:lnTo>
                  <a:lnTo>
                    <a:pt x="8570" y="2462889"/>
                  </a:lnTo>
                  <a:lnTo>
                    <a:pt x="10791" y="2457492"/>
                  </a:lnTo>
                  <a:lnTo>
                    <a:pt x="13648" y="2452414"/>
                  </a:lnTo>
                  <a:lnTo>
                    <a:pt x="16822" y="2446700"/>
                  </a:lnTo>
                  <a:lnTo>
                    <a:pt x="19996" y="2441621"/>
                  </a:lnTo>
                  <a:lnTo>
                    <a:pt x="23487" y="2436860"/>
                  </a:lnTo>
                  <a:lnTo>
                    <a:pt x="26978" y="2431781"/>
                  </a:lnTo>
                  <a:lnTo>
                    <a:pt x="31105" y="2427337"/>
                  </a:lnTo>
                  <a:lnTo>
                    <a:pt x="35231" y="2422576"/>
                  </a:lnTo>
                  <a:lnTo>
                    <a:pt x="1457784" y="1000202"/>
                  </a:lnTo>
                  <a:lnTo>
                    <a:pt x="1462227" y="995758"/>
                  </a:lnTo>
                  <a:lnTo>
                    <a:pt x="1466988" y="991631"/>
                  </a:lnTo>
                  <a:lnTo>
                    <a:pt x="1471749" y="987822"/>
                  </a:lnTo>
                  <a:lnTo>
                    <a:pt x="1476827" y="984330"/>
                  </a:lnTo>
                  <a:lnTo>
                    <a:pt x="1481906" y="981156"/>
                  </a:lnTo>
                  <a:lnTo>
                    <a:pt x="1486984" y="978617"/>
                  </a:lnTo>
                  <a:lnTo>
                    <a:pt x="1492697" y="975760"/>
                  </a:lnTo>
                  <a:lnTo>
                    <a:pt x="1498093" y="973221"/>
                  </a:lnTo>
                  <a:lnTo>
                    <a:pt x="1503488" y="971316"/>
                  </a:lnTo>
                  <a:lnTo>
                    <a:pt x="1509202" y="969411"/>
                  </a:lnTo>
                  <a:lnTo>
                    <a:pt x="1514597" y="967824"/>
                  </a:lnTo>
                  <a:lnTo>
                    <a:pt x="1520628" y="966555"/>
                  </a:lnTo>
                  <a:lnTo>
                    <a:pt x="1526023" y="965602"/>
                  </a:lnTo>
                  <a:lnTo>
                    <a:pt x="1532054" y="964968"/>
                  </a:lnTo>
                  <a:lnTo>
                    <a:pt x="1537767" y="964650"/>
                  </a:lnTo>
                  <a:lnTo>
                    <a:pt x="1543797" y="964333"/>
                  </a:lnTo>
                  <a:lnTo>
                    <a:pt x="1549828" y="964650"/>
                  </a:lnTo>
                  <a:lnTo>
                    <a:pt x="1555223" y="964968"/>
                  </a:lnTo>
                  <a:lnTo>
                    <a:pt x="1561254" y="965602"/>
                  </a:lnTo>
                  <a:lnTo>
                    <a:pt x="1566967" y="966555"/>
                  </a:lnTo>
                  <a:lnTo>
                    <a:pt x="1572680" y="967824"/>
                  </a:lnTo>
                  <a:lnTo>
                    <a:pt x="1578393" y="969411"/>
                  </a:lnTo>
                  <a:lnTo>
                    <a:pt x="1584106" y="971316"/>
                  </a:lnTo>
                  <a:lnTo>
                    <a:pt x="1589502" y="973221"/>
                  </a:lnTo>
                  <a:lnTo>
                    <a:pt x="1595215" y="975760"/>
                  </a:lnTo>
                  <a:lnTo>
                    <a:pt x="1600293" y="978617"/>
                  </a:lnTo>
                  <a:lnTo>
                    <a:pt x="1605371" y="981156"/>
                  </a:lnTo>
                  <a:lnTo>
                    <a:pt x="1610450" y="984330"/>
                  </a:lnTo>
                  <a:lnTo>
                    <a:pt x="1615528" y="987822"/>
                  </a:lnTo>
                  <a:lnTo>
                    <a:pt x="1620289" y="991631"/>
                  </a:lnTo>
                  <a:lnTo>
                    <a:pt x="1625050" y="995758"/>
                  </a:lnTo>
                  <a:lnTo>
                    <a:pt x="1629811" y="1000202"/>
                  </a:lnTo>
                  <a:lnTo>
                    <a:pt x="2103678" y="1474115"/>
                  </a:lnTo>
                  <a:lnTo>
                    <a:pt x="3334526" y="243464"/>
                  </a:lnTo>
                  <a:lnTo>
                    <a:pt x="3038399" y="243464"/>
                  </a:lnTo>
                  <a:lnTo>
                    <a:pt x="3032368" y="242829"/>
                  </a:lnTo>
                  <a:lnTo>
                    <a:pt x="3026338" y="242512"/>
                  </a:lnTo>
                  <a:lnTo>
                    <a:pt x="3019990" y="241877"/>
                  </a:lnTo>
                  <a:lnTo>
                    <a:pt x="3013959" y="240607"/>
                  </a:lnTo>
                  <a:lnTo>
                    <a:pt x="3008246" y="239338"/>
                  </a:lnTo>
                  <a:lnTo>
                    <a:pt x="3002216" y="237750"/>
                  </a:lnTo>
                  <a:lnTo>
                    <a:pt x="2996820" y="235846"/>
                  </a:lnTo>
                  <a:lnTo>
                    <a:pt x="2991107" y="233624"/>
                  </a:lnTo>
                  <a:lnTo>
                    <a:pt x="2985711" y="231085"/>
                  </a:lnTo>
                  <a:lnTo>
                    <a:pt x="2980633" y="228228"/>
                  </a:lnTo>
                  <a:lnTo>
                    <a:pt x="2975555" y="225688"/>
                  </a:lnTo>
                  <a:lnTo>
                    <a:pt x="2970794" y="222514"/>
                  </a:lnTo>
                  <a:lnTo>
                    <a:pt x="2966033" y="219022"/>
                  </a:lnTo>
                  <a:lnTo>
                    <a:pt x="2961272" y="215213"/>
                  </a:lnTo>
                  <a:lnTo>
                    <a:pt x="2956829" y="211404"/>
                  </a:lnTo>
                  <a:lnTo>
                    <a:pt x="2952703" y="207595"/>
                  </a:lnTo>
                  <a:lnTo>
                    <a:pt x="2948576" y="203151"/>
                  </a:lnTo>
                  <a:lnTo>
                    <a:pt x="2944768" y="198707"/>
                  </a:lnTo>
                  <a:lnTo>
                    <a:pt x="2941276" y="194581"/>
                  </a:lnTo>
                  <a:lnTo>
                    <a:pt x="2937468" y="189820"/>
                  </a:lnTo>
                  <a:lnTo>
                    <a:pt x="2934294" y="184423"/>
                  </a:lnTo>
                  <a:lnTo>
                    <a:pt x="2931755" y="179345"/>
                  </a:lnTo>
                  <a:lnTo>
                    <a:pt x="2928898" y="174266"/>
                  </a:lnTo>
                  <a:lnTo>
                    <a:pt x="2926676" y="168870"/>
                  </a:lnTo>
                  <a:lnTo>
                    <a:pt x="2924137" y="163156"/>
                  </a:lnTo>
                  <a:lnTo>
                    <a:pt x="2922550" y="157760"/>
                  </a:lnTo>
                  <a:lnTo>
                    <a:pt x="2920646" y="151729"/>
                  </a:lnTo>
                  <a:lnTo>
                    <a:pt x="2919376" y="146015"/>
                  </a:lnTo>
                  <a:lnTo>
                    <a:pt x="2918424" y="139984"/>
                  </a:lnTo>
                  <a:lnTo>
                    <a:pt x="2917472" y="133953"/>
                  </a:lnTo>
                  <a:lnTo>
                    <a:pt x="2917155" y="127922"/>
                  </a:lnTo>
                  <a:lnTo>
                    <a:pt x="2917155" y="121573"/>
                  </a:lnTo>
                  <a:lnTo>
                    <a:pt x="2917155" y="115225"/>
                  </a:lnTo>
                  <a:lnTo>
                    <a:pt x="2917472" y="109194"/>
                  </a:lnTo>
                  <a:lnTo>
                    <a:pt x="2918424" y="102845"/>
                  </a:lnTo>
                  <a:lnTo>
                    <a:pt x="2919376" y="97132"/>
                  </a:lnTo>
                  <a:lnTo>
                    <a:pt x="2920646" y="91101"/>
                  </a:lnTo>
                  <a:lnTo>
                    <a:pt x="2922550" y="85070"/>
                  </a:lnTo>
                  <a:lnTo>
                    <a:pt x="2924137" y="79674"/>
                  </a:lnTo>
                  <a:lnTo>
                    <a:pt x="2926676" y="74277"/>
                  </a:lnTo>
                  <a:lnTo>
                    <a:pt x="2928898" y="68564"/>
                  </a:lnTo>
                  <a:lnTo>
                    <a:pt x="2931755" y="63485"/>
                  </a:lnTo>
                  <a:lnTo>
                    <a:pt x="2934294" y="58406"/>
                  </a:lnTo>
                  <a:lnTo>
                    <a:pt x="2937468" y="53645"/>
                  </a:lnTo>
                  <a:lnTo>
                    <a:pt x="2941276" y="48883"/>
                  </a:lnTo>
                  <a:lnTo>
                    <a:pt x="2944768" y="44122"/>
                  </a:lnTo>
                  <a:lnTo>
                    <a:pt x="2948576" y="39678"/>
                  </a:lnTo>
                  <a:lnTo>
                    <a:pt x="2952703" y="35552"/>
                  </a:lnTo>
                  <a:lnTo>
                    <a:pt x="2956829" y="31425"/>
                  </a:lnTo>
                  <a:lnTo>
                    <a:pt x="2961272" y="27616"/>
                  </a:lnTo>
                  <a:lnTo>
                    <a:pt x="2966033" y="24124"/>
                  </a:lnTo>
                  <a:lnTo>
                    <a:pt x="2970794" y="20633"/>
                  </a:lnTo>
                  <a:lnTo>
                    <a:pt x="2975555" y="17459"/>
                  </a:lnTo>
                  <a:lnTo>
                    <a:pt x="2980633" y="14602"/>
                  </a:lnTo>
                  <a:lnTo>
                    <a:pt x="2985711" y="11745"/>
                  </a:lnTo>
                  <a:lnTo>
                    <a:pt x="2991107" y="9523"/>
                  </a:lnTo>
                  <a:lnTo>
                    <a:pt x="2996820" y="6984"/>
                  </a:lnTo>
                  <a:lnTo>
                    <a:pt x="3002216" y="5397"/>
                  </a:lnTo>
                  <a:lnTo>
                    <a:pt x="3008246" y="3492"/>
                  </a:lnTo>
                  <a:lnTo>
                    <a:pt x="3013959" y="2222"/>
                  </a:lnTo>
                  <a:lnTo>
                    <a:pt x="3019990" y="1270"/>
                  </a:lnTo>
                  <a:lnTo>
                    <a:pt x="3026338" y="318"/>
                  </a:lnTo>
                  <a:lnTo>
                    <a:pt x="3032368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zh-CN" altLang="en-US" sz="4265" dirty="0">
                <a:ea typeface="Microsoft YaHei" panose="020B0503020204020204" charset="-122"/>
              </a:endParaRPr>
            </a:p>
          </p:txBody>
        </p:sp>
        <p:pic>
          <p:nvPicPr>
            <p:cNvPr id="30" name="图形 29" descr="发送 纯色填充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 rot="16200000">
              <a:off x="3388059" y="4921096"/>
              <a:ext cx="725007" cy="725006"/>
            </a:xfrm>
            <a:prstGeom prst="rect">
              <a:avLst/>
            </a:prstGeom>
          </p:spPr>
        </p:pic>
        <p:pic>
          <p:nvPicPr>
            <p:cNvPr id="32" name="图形 31" descr="灯泡和齿轮 纯色填充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 rot="16200000">
              <a:off x="7140565" y="3350290"/>
              <a:ext cx="725007" cy="725007"/>
            </a:xfrm>
            <a:prstGeom prst="rect">
              <a:avLst/>
            </a:prstGeom>
          </p:spPr>
        </p:pic>
      </p:grpSp>
      <p:sp>
        <p:nvSpPr>
          <p:cNvPr id="8" name="文本框 7"/>
          <p:cNvSpPr txBox="1"/>
          <p:nvPr/>
        </p:nvSpPr>
        <p:spPr>
          <a:xfrm>
            <a:off x="4758055" y="908050"/>
            <a:ext cx="6044565" cy="14452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457200" indent="-4572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2665" b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 Bold" panose="02020603050405020304" charset="0"/>
                <a:cs typeface="Times New Roman Bold" panose="02020603050405020304" charset="0"/>
                <a:sym typeface="+mn-ea"/>
              </a:rPr>
              <a:t>Classical → Quantum</a:t>
            </a:r>
            <a:endParaRPr lang="en-US" sz="2665" b="1">
              <a:solidFill>
                <a:schemeClr val="tx1">
                  <a:lumMod val="50000"/>
                  <a:lumOff val="50000"/>
                </a:schemeClr>
              </a:solidFill>
              <a:latin typeface="Times New Roman Bold" panose="02020603050405020304" charset="0"/>
              <a:cs typeface="Times New Roman Bold" panose="02020603050405020304" charset="0"/>
              <a:sym typeface="+mn-ea"/>
            </a:endParaRPr>
          </a:p>
          <a:p>
            <a:pPr indent="0">
              <a:lnSpc>
                <a:spcPct val="110000"/>
              </a:lnSpc>
              <a:buFont typeface="Arial" panose="020B0604020202020204" pitchFamily="34" charset="0"/>
              <a:buNone/>
            </a:pPr>
            <a:r>
              <a:rPr lang="en-US" sz="2665" b="1">
                <a:solidFill>
                  <a:schemeClr val="accent6"/>
                </a:solidFill>
                <a:latin typeface="Times New Roman Bold" panose="02020603050405020304" charset="0"/>
                <a:cs typeface="Times New Roman Bold" panose="02020603050405020304" charset="0"/>
                <a:sym typeface="+mn-ea"/>
              </a:rPr>
              <a:t>	Classical techniques inspire 	quantum arithmetic designs</a:t>
            </a:r>
            <a:endParaRPr lang="en-US" sz="2665" b="1">
              <a:solidFill>
                <a:schemeClr val="accent6"/>
              </a:solidFill>
              <a:latin typeface="Times New Roman Bold" panose="02020603050405020304" charset="0"/>
              <a:cs typeface="Times New Roman Bold" panose="02020603050405020304" charset="0"/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6313170" y="2793365"/>
            <a:ext cx="5034915" cy="14452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457200" indent="-457200" algn="l">
              <a:lnSpc>
                <a:spcPct val="110000"/>
              </a:lnSpc>
              <a:buClrTx/>
              <a:buSzTx/>
              <a:buFont typeface="Arial" panose="020B0604020202020204" pitchFamily="34" charset="0"/>
              <a:buChar char="•"/>
            </a:pPr>
            <a:r>
              <a:rPr lang="en-US" sz="2665" b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 Bold" panose="02020603050405020304" charset="0"/>
                <a:cs typeface="Times New Roman Bold" panose="02020603050405020304" charset="0"/>
                <a:sym typeface="+mn-ea"/>
              </a:rPr>
              <a:t>Quantum → Quantum</a:t>
            </a:r>
            <a:r>
              <a:rPr lang="en-US" sz="2665" b="1">
                <a:solidFill>
                  <a:schemeClr val="tx1"/>
                </a:solidFill>
                <a:latin typeface="Times New Roman Bold" panose="02020603050405020304" charset="0"/>
                <a:cs typeface="Times New Roman Bold" panose="02020603050405020304" charset="0"/>
                <a:sym typeface="+mn-ea"/>
              </a:rPr>
              <a:t> </a:t>
            </a:r>
            <a:r>
              <a:rPr lang="en-US" sz="2665" b="1">
                <a:solidFill>
                  <a:schemeClr val="accent6"/>
                </a:solidFill>
                <a:latin typeface="Times New Roman Bold" panose="02020603050405020304" charset="0"/>
                <a:cs typeface="Times New Roman Bold" panose="02020603050405020304" charset="0"/>
                <a:sym typeface="+mn-ea"/>
              </a:rPr>
              <a:t>Innovations in one quantum design inform others</a:t>
            </a:r>
            <a:endParaRPr lang="en-US" sz="2665" b="1">
              <a:solidFill>
                <a:schemeClr val="accent6"/>
              </a:solidFill>
              <a:latin typeface="Times New Roman Bold" panose="02020603050405020304" charset="0"/>
              <a:cs typeface="Times New Roman Bold" panose="02020603050405020304" charset="0"/>
              <a:sym typeface="+mn-ea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5888990" y="4518660"/>
            <a:ext cx="6457315" cy="5422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indent="0">
              <a:lnSpc>
                <a:spcPct val="110000"/>
              </a:lnSpc>
              <a:buFont typeface="Arial" panose="020B0604020202020204" pitchFamily="34" charset="0"/>
              <a:buNone/>
            </a:pPr>
            <a:r>
              <a:rPr lang="en-US" sz="2665" b="1">
                <a:solidFill>
                  <a:srgbClr val="FF0000"/>
                </a:solidFill>
                <a:latin typeface="Times New Roman Bold" panose="02020603050405020304" charset="0"/>
                <a:cs typeface="Times New Roman Bold" panose="02020603050405020304" charset="0"/>
                <a:sym typeface="+mn-ea"/>
              </a:rPr>
              <a:t>Bridge classical and quantum computing</a:t>
            </a:r>
            <a:endParaRPr lang="en-US" sz="2665" b="1">
              <a:solidFill>
                <a:srgbClr val="FF0000"/>
              </a:solidFill>
              <a:latin typeface="Times New Roman Bold" panose="02020603050405020304" charset="0"/>
              <a:cs typeface="Times New Roman Bold" panose="02020603050405020304" charset="0"/>
              <a:sym typeface="+mn-ea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5"/>
          <a:srcRect l="8646" t="5534" r="4722" b="3598"/>
          <a:stretch>
            <a:fillRect/>
          </a:stretch>
        </p:blipFill>
        <p:spPr>
          <a:xfrm>
            <a:off x="895350" y="1608455"/>
            <a:ext cx="3906520" cy="3895090"/>
          </a:xfrm>
          <a:prstGeom prst="ellipse">
            <a:avLst/>
          </a:prstGeom>
          <a:ln w="76200" cmpd="sng">
            <a:solidFill>
              <a:schemeClr val="bg1">
                <a:lumMod val="50000"/>
              </a:schemeClr>
            </a:solidFill>
            <a:prstDash val="sysDot"/>
          </a:ln>
        </p:spPr>
      </p:pic>
      <p:sp>
        <p:nvSpPr>
          <p:cNvPr id="5" name="文本框 4"/>
          <p:cNvSpPr txBox="1"/>
          <p:nvPr/>
        </p:nvSpPr>
        <p:spPr>
          <a:xfrm>
            <a:off x="172720" y="113030"/>
            <a:ext cx="11903075" cy="535940"/>
          </a:xfrm>
          <a:prstGeom prst="rect">
            <a:avLst/>
          </a:prstGeom>
          <a:noFill/>
        </p:spPr>
        <p:txBody>
          <a:bodyPr wrap="square" lIns="91424" tIns="45712" rIns="91424" bIns="45712" rtlCol="0">
            <a:spAutoFit/>
          </a:bodyPr>
          <a:p>
            <a:pPr lvl="0" algn="l" defTabSz="685800">
              <a:lnSpc>
                <a:spcPct val="100000"/>
              </a:lnSpc>
              <a:defRPr/>
            </a:pPr>
            <a:r>
              <a:rPr lang="en-US" altLang="zh-CN" sz="2900" b="1" kern="0" dirty="0">
                <a:solidFill>
                  <a:srgbClr val="000090"/>
                </a:solidFill>
                <a:latin typeface="Times New Roman Bold" panose="02020603050405020304" charset="0"/>
                <a:ea typeface="Microsoft YaHei" panose="020B0503020204020204" charset="-122"/>
                <a:cs typeface="Times New Roman Bold" panose="02020603050405020304" charset="0"/>
                <a:sym typeface="+mn-ea"/>
              </a:rPr>
              <a:t>Research Question:</a:t>
            </a:r>
            <a:r>
              <a:rPr lang="en-US" altLang="zh-CN" sz="2900" b="1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 Bold" panose="02020603050405020304" charset="0"/>
                <a:ea typeface="Microsoft YaHei" panose="020B0503020204020204" charset="-122"/>
                <a:cs typeface="Times New Roman Bold" panose="02020603050405020304" charset="0"/>
                <a:sym typeface="+mn-ea"/>
              </a:rPr>
              <a:t> </a:t>
            </a:r>
            <a:r>
              <a:rPr lang="en-US" altLang="zh-CN" sz="2900" b="1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 Bold" panose="02020603050405020304" charset="0"/>
                <a:ea typeface="Microsoft YaHei" panose="020B0503020204020204" charset="-122"/>
                <a:cs typeface="Times New Roman Bold" panose="02020603050405020304" charset="0"/>
              </a:rPr>
              <a:t>How to improve the efficiency of Quantum Arithmetic?</a:t>
            </a:r>
            <a:endParaRPr lang="en-US" altLang="zh-CN" sz="2900" b="1" kern="0" dirty="0">
              <a:solidFill>
                <a:schemeClr val="tx1">
                  <a:lumMod val="65000"/>
                  <a:lumOff val="35000"/>
                </a:schemeClr>
              </a:solidFill>
              <a:latin typeface="Times New Roman Bold" panose="02020603050405020304" charset="0"/>
              <a:ea typeface="Microsoft YaHei" panose="020B0503020204020204" charset="-122"/>
              <a:cs typeface="Times New Roman Bold" panose="02020603050405020304" charset="0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94945" y="648970"/>
            <a:ext cx="3034665" cy="6451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>
                <a:rot lat="0" lon="0" rev="0"/>
              </a:lightRig>
            </a:scene3d>
            <a:sp3d contourW="12700"/>
          </a:bodyPr>
          <a:p>
            <a:pPr defTabSz="685800">
              <a:defRPr/>
            </a:pPr>
            <a:r>
              <a:rPr lang="en-US" altLang="zh-CN" sz="3600" b="1" kern="0" spc="150" dirty="0">
                <a:solidFill>
                  <a:srgbClr val="FF0000"/>
                </a:solidFill>
                <a:latin typeface="Times New Roman Bold" panose="02020603050405020304" charset="0"/>
                <a:ea typeface="Microsoft YaHei" panose="020B0503020204020204" charset="-122"/>
                <a:cs typeface="Times New Roman Bold" panose="02020603050405020304" charset="0"/>
              </a:rPr>
              <a:t>Our Answer</a:t>
            </a:r>
            <a:endParaRPr lang="en-US" altLang="zh-CN" sz="3600" b="1" kern="0" spc="150" dirty="0">
              <a:solidFill>
                <a:srgbClr val="FF0000"/>
              </a:solidFill>
              <a:latin typeface="Times New Roman Bold" panose="02020603050405020304" charset="0"/>
              <a:ea typeface="Microsoft YaHei" panose="020B0503020204020204" charset="-122"/>
              <a:cs typeface="Times New Roman Bold" panose="02020603050405020304" charset="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054100" y="5886450"/>
            <a:ext cx="10754995" cy="49149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en-US" sz="2600" b="1">
                <a:solidFill>
                  <a:schemeClr val="tx1"/>
                </a:solidFill>
                <a:latin typeface="Times New Roman Bold" panose="02020603050405020304" charset="0"/>
                <a:cs typeface="Times New Roman Bold" panose="02020603050405020304" charset="0"/>
                <a:sym typeface="+mn-ea"/>
              </a:rPr>
              <a:t>The connection between classical and quantum computing is </a:t>
            </a:r>
            <a:r>
              <a:rPr lang="en-US" sz="2600" b="1">
                <a:solidFill>
                  <a:srgbClr val="FF0000"/>
                </a:solidFill>
                <a:latin typeface="Times New Roman Bold" panose="02020603050405020304" charset="0"/>
                <a:cs typeface="Times New Roman Bold" panose="02020603050405020304" charset="0"/>
                <a:sym typeface="+mn-ea"/>
              </a:rPr>
              <a:t>indispensable</a:t>
            </a:r>
            <a:r>
              <a:rPr lang="en-US" sz="2600" b="1">
                <a:solidFill>
                  <a:schemeClr val="tx1"/>
                </a:solidFill>
                <a:latin typeface="Times New Roman Bold" panose="02020603050405020304" charset="0"/>
                <a:cs typeface="Times New Roman Bold" panose="02020603050405020304" charset="0"/>
                <a:sym typeface="+mn-ea"/>
              </a:rPr>
              <a:t>.</a:t>
            </a:r>
            <a:endParaRPr lang="en-US" altLang="en-US" sz="2600" b="1">
              <a:solidFill>
                <a:schemeClr val="tx1"/>
              </a:solidFill>
              <a:latin typeface="Times New Roman Bold" panose="02020603050405020304" charset="0"/>
              <a:cs typeface="Times New Roman Bold" panose="02020603050405020304" charset="0"/>
              <a:sym typeface="+mn-ea"/>
            </a:endParaRPr>
          </a:p>
        </p:txBody>
      </p:sp>
    </p:spTree>
    <p:custDataLst>
      <p:tags r:id="rId6"/>
    </p:custDataLst>
  </p:cSld>
  <p:clrMapOvr>
    <a:masterClrMapping/>
  </p:clrMapOvr>
  <p:transition advTm="5007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2" grpId="0" animBg="1"/>
      <p:bldP spid="6" grpId="0"/>
      <p:bldP spid="2" grpId="1" animBg="1"/>
      <p:bldP spid="6" grpId="1"/>
      <p:bldP spid="8" grpId="0"/>
      <p:bldP spid="8" grpId="1"/>
      <p:bldP spid="9" grpId="0"/>
      <p:bldP spid="9" grpId="1"/>
      <p:bldP spid="10" grpId="0"/>
      <p:bldP spid="10" grpId="1"/>
      <p:bldP spid="7" grpId="0"/>
      <p:bldP spid="7" grpId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313690" y="138430"/>
            <a:ext cx="543623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 b="1" dirty="0" smtClean="0">
                <a:solidFill>
                  <a:srgbClr val="000090"/>
                </a:solidFill>
                <a:latin typeface="Times New Roman" panose="02020603050405020304" charset="0"/>
                <a:cs typeface="Times New Roman" panose="02020603050405020304" charset="0"/>
              </a:rPr>
              <a:t>List of Publications</a:t>
            </a:r>
            <a:endParaRPr lang="en-US" altLang="zh-CN" sz="3200" b="1" dirty="0" smtClean="0">
              <a:solidFill>
                <a:srgbClr val="00009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13690" y="601980"/>
            <a:ext cx="2462530" cy="4914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6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Journal Papers</a:t>
            </a:r>
            <a:endParaRPr lang="en-US" altLang="zh-CN" sz="2600" b="1" dirty="0" smtClean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13690" y="1082040"/>
            <a:ext cx="11012805" cy="34124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285750" indent="-285750" algn="l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zh-CN" b="1">
                <a:latin typeface="Times New Roman Bold" panose="02020603050405020304" charset="0"/>
                <a:cs typeface="Times New Roman Bold" panose="02020603050405020304" charset="0"/>
                <a:sym typeface="+mn-ea"/>
              </a:rPr>
              <a:t>Wang, Siyi</a:t>
            </a:r>
            <a:r>
              <a:rPr lang="en-US" altLang="zh-CN">
                <a:latin typeface="Times New Roman Regular" panose="02020603050405020304" charset="0"/>
                <a:cs typeface="Times New Roman Regular" panose="02020603050405020304" charset="0"/>
                <a:sym typeface="+mn-ea"/>
              </a:rPr>
              <a:t>, Anubhab Baksi, and Anupam Chattopadhyay., (2023) "A Higher radix architecture for quantum carry-lookahead adder." Scientific Reports 13, no. 1: 16338.10.1038/s41598-023-41122-4</a:t>
            </a:r>
            <a:endParaRPr lang="en-US" altLang="zh-CN">
              <a:latin typeface="Times New Roman Regular" panose="02020603050405020304" charset="0"/>
              <a:cs typeface="Times New Roman Regular" panose="02020603050405020304" charset="0"/>
              <a:sym typeface="+mn-ea"/>
            </a:endParaRPr>
          </a:p>
          <a:p>
            <a:pPr marL="285750" indent="-285750" algn="l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zh-CN" b="1">
                <a:latin typeface="Times New Roman Bold" panose="02020603050405020304" charset="0"/>
                <a:cs typeface="Times New Roman Bold" panose="02020603050405020304" charset="0"/>
                <a:sym typeface="+mn-ea"/>
              </a:rPr>
              <a:t>Wang, Siyi</a:t>
            </a:r>
            <a:r>
              <a:rPr lang="en-US" altLang="zh-CN">
                <a:latin typeface="Times New Roman Regular" panose="02020603050405020304" charset="0"/>
                <a:cs typeface="Times New Roman Regular" panose="02020603050405020304" charset="0"/>
                <a:sym typeface="+mn-ea"/>
              </a:rPr>
              <a:t>, Ankit Mondal, and Anupam Chattopadhyay., (2024) "Optimal Toffoli-Depth Quantum Adder." ACM Transactions on Quantum Computing,10.1145/3743691.</a:t>
            </a:r>
            <a:endParaRPr lang="en-US" altLang="zh-CN">
              <a:latin typeface="Times New Roman Regular" panose="02020603050405020304" charset="0"/>
              <a:cs typeface="Times New Roman Regular" panose="02020603050405020304" charset="0"/>
              <a:sym typeface="+mn-ea"/>
            </a:endParaRPr>
          </a:p>
          <a:p>
            <a:pPr marL="285750" indent="-285750" algn="l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zh-CN" b="1">
                <a:latin typeface="Times New Roman Bold" panose="02020603050405020304" charset="0"/>
                <a:cs typeface="Times New Roman Bold" panose="02020603050405020304" charset="0"/>
                <a:sym typeface="+mn-ea"/>
              </a:rPr>
              <a:t>Wang, Siyi</a:t>
            </a:r>
            <a:r>
              <a:rPr lang="en-US" altLang="zh-CN">
                <a:latin typeface="Times New Roman Regular" panose="02020603050405020304" charset="0"/>
                <a:cs typeface="Times New Roman Regular" panose="02020603050405020304" charset="0"/>
                <a:sym typeface="+mn-ea"/>
              </a:rPr>
              <a:t>, Xiufan Li, Wei Jie Bryan Lee, Suman Deb, Eugene Lim, and Anupam Chattopadhyay., (2024) "A Comprehensive Study of Quantum Arithmetic Circuits." Philosophical Transactions of the Royal Society A, 10.1098/rsta.2023.0392</a:t>
            </a:r>
            <a:endParaRPr lang="en-US" altLang="zh-CN">
              <a:latin typeface="Times New Roman Regular" panose="02020603050405020304" charset="0"/>
              <a:cs typeface="Times New Roman Regular" panose="02020603050405020304" charset="0"/>
              <a:sym typeface="+mn-ea"/>
            </a:endParaRPr>
          </a:p>
          <a:p>
            <a:pPr marL="285750" indent="-285750" algn="l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zh-CN">
                <a:latin typeface="Times New Roman Regular" panose="02020603050405020304" charset="0"/>
                <a:cs typeface="Times New Roman Regular" panose="02020603050405020304" charset="0"/>
                <a:sym typeface="+mn-ea"/>
              </a:rPr>
              <a:t>Zi, Wei, </a:t>
            </a:r>
            <a:r>
              <a:rPr lang="en-US" altLang="zh-CN" b="1">
                <a:latin typeface="Times New Roman Bold" panose="02020603050405020304" charset="0"/>
                <a:cs typeface="Times New Roman Bold" panose="02020603050405020304" charset="0"/>
                <a:sym typeface="+mn-ea"/>
              </a:rPr>
              <a:t>Siyi Wang</a:t>
            </a:r>
            <a:r>
              <a:rPr lang="en-US" altLang="zh-CN">
                <a:latin typeface="Times New Roman Regular" panose="02020603050405020304" charset="0"/>
                <a:cs typeface="Times New Roman Regular" panose="02020603050405020304" charset="0"/>
                <a:sym typeface="+mn-ea"/>
              </a:rPr>
              <a:t>, Hyunji Kim, Xiaoming Sun, Anupam Chattopadhyay, and Patrick Rebentrost., (2024) "Efficient quantum circuits for machine learning activation functions including constant T-depth ReLU." Physical Review Research 6, no. 4: 043048, 10.1103/PhysRevResearch.6.043048.</a:t>
            </a:r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313690" y="4628515"/>
            <a:ext cx="2462530" cy="4914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6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Book Chapter</a:t>
            </a:r>
            <a:endParaRPr lang="en-US" altLang="zh-CN" sz="2600" b="1" dirty="0" smtClean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13690" y="5163820"/>
            <a:ext cx="11445875" cy="922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altLang="zh-CN" b="1">
                <a:latin typeface="Times New Roman Bold" panose="02020603050405020304" charset="0"/>
                <a:cs typeface="Times New Roman Bold" panose="02020603050405020304" charset="0"/>
                <a:sym typeface="+mn-ea"/>
              </a:rPr>
              <a:t>Wang, Siyi</a:t>
            </a:r>
            <a:r>
              <a:rPr lang="en-US" altLang="zh-CN">
                <a:latin typeface="Times New Roman Regular" panose="02020603050405020304" charset="0"/>
                <a:cs typeface="Times New Roman Regular" panose="02020603050405020304" charset="0"/>
                <a:sym typeface="+mn-ea"/>
              </a:rPr>
              <a:t>, and Anupam Chattopadhyay.(2023) "Efficient Depth Optimization in Quantum Addition and Modular Arithmetic with Ling Structure." IFIP/IEEE International Conference on Very Large Scale Integration-System on a Chip. Cham: Springer Nature Switzerland, 2023.</a:t>
            </a:r>
            <a:endParaRPr lang="en-US" altLang="zh-CN">
              <a:latin typeface="Times New Roman Regular" panose="02020603050405020304" charset="0"/>
              <a:cs typeface="Times New Roman Regular" panose="02020603050405020304" charset="0"/>
              <a:sym typeface="+mn-ea"/>
            </a:endParaRPr>
          </a:p>
        </p:txBody>
      </p:sp>
    </p:spTree>
    <p:custDataLst>
      <p:tags r:id="rId1"/>
    </p:custDataLst>
  </p:cSld>
  <p:clrMapOvr>
    <a:masterClrMapping/>
  </p:clrMapOvr>
  <p:transition advTm="1283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4" grpId="1"/>
      <p:bldP spid="5" grpId="1"/>
      <p:bldP spid="6" grpId="0"/>
      <p:bldP spid="7" grpId="0"/>
      <p:bldP spid="6" grpId="1"/>
      <p:bldP spid="7" grpId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313690" y="138430"/>
            <a:ext cx="543623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 b="1" dirty="0" smtClean="0">
                <a:solidFill>
                  <a:srgbClr val="000090"/>
                </a:solidFill>
                <a:latin typeface="Times New Roman" panose="02020603050405020304" charset="0"/>
                <a:cs typeface="Times New Roman" panose="02020603050405020304" charset="0"/>
              </a:rPr>
              <a:t>List of Publications</a:t>
            </a:r>
            <a:endParaRPr lang="en-US" altLang="zh-CN" sz="3200" b="1" dirty="0" smtClean="0">
              <a:solidFill>
                <a:srgbClr val="00009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13690" y="1093470"/>
            <a:ext cx="11595100" cy="50736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285750" indent="-285750" algn="l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zh-CN" b="1">
                <a:latin typeface="Times New Roman Bold" panose="02020603050405020304" charset="0"/>
                <a:cs typeface="Times New Roman Bold" panose="02020603050405020304" charset="0"/>
                <a:sym typeface="+mn-ea"/>
              </a:rPr>
              <a:t>Wang, Siyi</a:t>
            </a:r>
            <a:r>
              <a:rPr lang="en-US" altLang="zh-CN">
                <a:latin typeface="Times New Roman Regular" panose="02020603050405020304" charset="0"/>
                <a:cs typeface="Times New Roman Regular" panose="02020603050405020304" charset="0"/>
                <a:sym typeface="+mn-ea"/>
              </a:rPr>
              <a:t>, and Anupam Chattopadhyay., (2023) "Reducing depth of quantum adder using ling structure." 2023 IFIP/IEEE 31st International Conference on Very Large Scale Integration (VLSI-SoC), 561–566. 10.1109/VLSI-SoC57769.2023.10321948</a:t>
            </a:r>
            <a:endParaRPr lang="en-US" altLang="zh-CN">
              <a:latin typeface="Times New Roman Regular" panose="02020603050405020304" charset="0"/>
              <a:cs typeface="Times New Roman Regular" panose="02020603050405020304" charset="0"/>
              <a:sym typeface="+mn-ea"/>
            </a:endParaRPr>
          </a:p>
          <a:p>
            <a:pPr marL="285750" indent="-285750" algn="l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zh-CN" b="1">
                <a:latin typeface="Times New Roman Bold" panose="02020603050405020304" charset="0"/>
                <a:cs typeface="Times New Roman Bold" panose="02020603050405020304" charset="0"/>
                <a:sym typeface="+mn-ea"/>
              </a:rPr>
              <a:t>Wang, Siyi</a:t>
            </a:r>
            <a:r>
              <a:rPr lang="en-US" altLang="zh-CN">
                <a:latin typeface="Times New Roman Regular" panose="02020603050405020304" charset="0"/>
                <a:cs typeface="Times New Roman Regular" panose="02020603050405020304" charset="0"/>
                <a:sym typeface="+mn-ea"/>
              </a:rPr>
              <a:t>, Eugene Lim, and Anupam Chattopadhyay., (2024) "Boosting the Efficiency of Quantum Divider through Effective Design Space Exploration." 2024 IEEE International Symposium on Circuits and Systems (ISCAS), 10.1109/ISCAS58744.2024.10557991.</a:t>
            </a:r>
            <a:endParaRPr lang="en-US" altLang="zh-CN">
              <a:latin typeface="Times New Roman Regular" panose="02020603050405020304" charset="0"/>
              <a:cs typeface="Times New Roman Regular" panose="02020603050405020304" charset="0"/>
              <a:sym typeface="+mn-ea"/>
            </a:endParaRPr>
          </a:p>
          <a:p>
            <a:pPr marL="285750" indent="-285750" algn="l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zh-CN" b="1">
                <a:latin typeface="Times New Roman Bold" panose="02020603050405020304" charset="0"/>
                <a:cs typeface="Times New Roman Bold" panose="02020603050405020304" charset="0"/>
                <a:sym typeface="+mn-ea"/>
              </a:rPr>
              <a:t>Wang, Siyi</a:t>
            </a:r>
            <a:r>
              <a:rPr lang="en-US" altLang="zh-CN">
                <a:latin typeface="Times New Roman Regular" panose="02020603050405020304" charset="0"/>
                <a:cs typeface="Times New Roman Regular" panose="02020603050405020304" charset="0"/>
                <a:sym typeface="+mn-ea"/>
              </a:rPr>
              <a:t>, Eugene Lim, Xiufan Li, Jerrie Feng, and Anupam Chattopadhyay., (2024) "Minimum Depth Quantum Modular Addition through Carry-Save Architecture", 2024 IFIP/IEEE 32st International Conference on Very Large Scale Integration (VLSI-SoC), 10.1109/VLSI-SoC62099.2024.10767796 </a:t>
            </a:r>
            <a:r>
              <a:rPr lang="en-US" altLang="zh-CN" b="1">
                <a:solidFill>
                  <a:srgbClr val="FF0000"/>
                </a:solidFill>
                <a:latin typeface="Times New Roman Bold" panose="02020603050405020304" charset="0"/>
                <a:cs typeface="Times New Roman Bold" panose="02020603050405020304" charset="0"/>
                <a:sym typeface="+mn-ea"/>
              </a:rPr>
              <a:t>(Best Paper Award)</a:t>
            </a:r>
            <a:endParaRPr lang="en-US" altLang="zh-CN" b="1">
              <a:latin typeface="Times New Roman Bold" panose="02020603050405020304" charset="0"/>
              <a:cs typeface="Times New Roman Bold" panose="02020603050405020304" charset="0"/>
              <a:sym typeface="+mn-ea"/>
            </a:endParaRPr>
          </a:p>
          <a:p>
            <a:pPr marL="285750" indent="-285750" algn="l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zh-CN" b="1">
                <a:latin typeface="Times New Roman Bold" panose="02020603050405020304" charset="0"/>
                <a:cs typeface="Times New Roman Bold" panose="02020603050405020304" charset="0"/>
                <a:sym typeface="+mn-ea"/>
              </a:rPr>
              <a:t>Wang, Siyi</a:t>
            </a:r>
            <a:r>
              <a:rPr lang="en-US" altLang="zh-CN">
                <a:latin typeface="Times New Roman Regular" panose="02020603050405020304" charset="0"/>
                <a:cs typeface="Times New Roman Regular" panose="02020603050405020304" charset="0"/>
                <a:sym typeface="+mn-ea"/>
              </a:rPr>
              <a:t>, Alex Jin, Suman Deb, Tarun Dutta, Manas Mukherjee, and Anupam Chattopadhyay., (2024) "POSTER: MalaQ-A Malware Against Quantum Computer." In Proceedings of the 19th ACM Asia Conference on Computer and Communications Security, 10.1145/3634737.3659432. </a:t>
            </a:r>
            <a:r>
              <a:rPr lang="en-US" altLang="zh-CN" b="1">
                <a:solidFill>
                  <a:srgbClr val="FF0000"/>
                </a:solidFill>
                <a:latin typeface="Times New Roman Bold" panose="02020603050405020304" charset="0"/>
                <a:cs typeface="Times New Roman Bold" panose="02020603050405020304" charset="0"/>
                <a:sym typeface="+mn-ea"/>
              </a:rPr>
              <a:t>(Best Student Presentation Award)</a:t>
            </a:r>
            <a:endParaRPr lang="en-US" altLang="zh-CN">
              <a:latin typeface="Times New Roman Regular" panose="02020603050405020304" charset="0"/>
              <a:cs typeface="Times New Roman Regular" panose="02020603050405020304" charset="0"/>
              <a:sym typeface="+mn-ea"/>
            </a:endParaRPr>
          </a:p>
          <a:p>
            <a:pPr marL="285750" indent="-285750" algn="l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zh-CN" b="1">
                <a:latin typeface="Times New Roman Bold" panose="02020603050405020304" charset="0"/>
                <a:cs typeface="Times New Roman Bold" panose="02020603050405020304" charset="0"/>
                <a:sym typeface="+mn-ea"/>
              </a:rPr>
              <a:t>Wang, Siyi</a:t>
            </a:r>
            <a:r>
              <a:rPr lang="en-US" altLang="zh-CN">
                <a:latin typeface="Times New Roman Regular" panose="02020603050405020304" charset="0"/>
                <a:cs typeface="Times New Roman Regular" panose="02020603050405020304" charset="0"/>
                <a:sym typeface="+mn-ea"/>
              </a:rPr>
              <a:t>, Kyungbae Jang, Anubhab Baksi, Sumanta Chakraborty, Bryan Lee, Anupam Chattopadhyay and Hwajeong Seo., (2024) "New Results in Quantum Analysis of LED: Featuring One and Two Oracle Attacks" IACR Communications in Cryptology, Under review.</a:t>
            </a:r>
            <a:endParaRPr lang="en-US" altLang="zh-CN">
              <a:latin typeface="Times New Roman Regular" panose="02020603050405020304" charset="0"/>
              <a:cs typeface="Times New Roman Regular" panose="02020603050405020304" charset="0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13690" y="601980"/>
            <a:ext cx="4255135" cy="4914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6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Conference Proceedings</a:t>
            </a:r>
            <a:endParaRPr lang="en-US" altLang="zh-CN" sz="2600" b="1" dirty="0" smtClean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664575" y="277495"/>
            <a:ext cx="3062605" cy="306260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rcRect b="53502"/>
          <a:stretch>
            <a:fillRect/>
          </a:stretch>
        </p:blipFill>
        <p:spPr>
          <a:xfrm>
            <a:off x="7627620" y="1400810"/>
            <a:ext cx="4128770" cy="193929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  <p:transition advTm="1499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/>
      <p:bldP spid="4" grpId="1"/>
      <p:bldP spid="3" grpId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3"/>
          <p:cNvSpPr>
            <a:spLocks noChangeArrowheads="1"/>
          </p:cNvSpPr>
          <p:nvPr/>
        </p:nvSpPr>
        <p:spPr bwMode="auto">
          <a:xfrm>
            <a:off x="4075430" y="-176530"/>
            <a:ext cx="4091305" cy="64833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91440" tIns="45720" rIns="91440" bIns="45720">
            <a:noAutofit/>
          </a:bodyPr>
          <a:lstStyle/>
          <a:p>
            <a:pPr indent="0">
              <a:lnSpc>
                <a:spcPct val="150000"/>
              </a:lnSpc>
              <a:buFont typeface="Arial" panose="020B0604020202020204"/>
              <a:buNone/>
            </a:pPr>
            <a:r>
              <a:rPr lang="en-US" altLang="zh-CN" sz="3600" b="1" dirty="0" smtClean="0">
                <a:solidFill>
                  <a:srgbClr val="000090"/>
                </a:solidFill>
                <a:latin typeface="Times New Roman" panose="02020603050405020304" charset="0"/>
                <a:cs typeface="Times New Roman" panose="02020603050405020304" charset="0"/>
              </a:rPr>
              <a:t>Acknowledgment</a:t>
            </a:r>
            <a:endParaRPr lang="en-US" altLang="zh-CN" sz="3600" b="1" dirty="0" smtClean="0">
              <a:solidFill>
                <a:srgbClr val="00009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101" name="图片 100"/>
          <p:cNvPicPr/>
          <p:nvPr/>
        </p:nvPicPr>
        <p:blipFill>
          <a:blip r:embed="rId1"/>
          <a:stretch>
            <a:fillRect/>
          </a:stretch>
        </p:blipFill>
        <p:spPr>
          <a:xfrm>
            <a:off x="217170" y="1353185"/>
            <a:ext cx="3599815" cy="380492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8" name="文本框 4"/>
          <p:cNvSpPr txBox="1"/>
          <p:nvPr/>
        </p:nvSpPr>
        <p:spPr>
          <a:xfrm>
            <a:off x="217805" y="5406390"/>
            <a:ext cx="3683000" cy="6800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21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charset="0"/>
                <a:ea typeface="方正黑体_GBK" panose="03000509000000000000" charset="-122"/>
                <a:cs typeface="Times New Roman" panose="02020603050405020304" charset="0"/>
                <a:sym typeface="+mn-ea"/>
              </a:rPr>
              <a:t>Prof. Anupam Chattopadhyay</a:t>
            </a:r>
            <a:endParaRPr lang="en-US" altLang="zh-CN" sz="21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charset="0"/>
              <a:ea typeface="方正黑体_GBK" panose="03000509000000000000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4544060" y="588645"/>
            <a:ext cx="4064000" cy="5016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670" b="1" i="1" dirty="0">
                <a:solidFill>
                  <a:srgbClr val="000090"/>
                </a:solidFill>
                <a:latin typeface="Times New Roman" panose="02020603050405020304" charset="0"/>
                <a:ea typeface="方正黑体_GBK" panose="03000509000000000000" charset="-122"/>
                <a:cs typeface="Times New Roman" panose="02020603050405020304" charset="0"/>
              </a:rPr>
              <a:t>Thesis Committee</a:t>
            </a:r>
            <a:endParaRPr lang="en-US" altLang="zh-CN" sz="2670" b="1" i="1" dirty="0">
              <a:solidFill>
                <a:srgbClr val="000090"/>
              </a:solidFill>
              <a:latin typeface="Times New Roman" panose="02020603050405020304" charset="0"/>
              <a:ea typeface="方正黑体_GBK" panose="03000509000000000000" charset="-122"/>
              <a:cs typeface="Times New Roman" panose="02020603050405020304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318635" y="5053330"/>
            <a:ext cx="7606030" cy="38354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en-US" altLang="zh-CN" sz="19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charset="0"/>
                <a:ea typeface="方正黑体_GBK" panose="03000509000000000000" charset="-122"/>
                <a:cs typeface="Times New Roman" panose="02020603050405020304" charset="0"/>
                <a:sym typeface="+mn-ea"/>
              </a:rPr>
              <a:t>Prof. Pun Chi Seng	Prof. Wang Yong 	Prof. Tao Dacheng</a:t>
            </a:r>
            <a:endParaRPr lang="en-US" altLang="zh-CN" sz="19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charset="0"/>
              <a:ea typeface="方正黑体_GBK" panose="03000509000000000000" charset="-122"/>
              <a:cs typeface="Times New Roman" panose="02020603050405020304" charset="0"/>
              <a:sym typeface="+mn-ea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rcRect l="-1798" t="7501" b="7338"/>
          <a:stretch>
            <a:fillRect/>
          </a:stretch>
        </p:blipFill>
        <p:spPr>
          <a:xfrm>
            <a:off x="6927215" y="1599565"/>
            <a:ext cx="2274570" cy="318389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29750" y="1598930"/>
            <a:ext cx="2633345" cy="318452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42385" y="1599565"/>
            <a:ext cx="2879725" cy="3183890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  <p:transition advTm="2131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8" grpId="1"/>
      <p:bldP spid="5" grpId="0"/>
      <p:bldP spid="5" grpId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3"/>
          <p:cNvSpPr>
            <a:spLocks noChangeArrowheads="1"/>
          </p:cNvSpPr>
          <p:nvPr/>
        </p:nvSpPr>
        <p:spPr bwMode="auto">
          <a:xfrm>
            <a:off x="4075430" y="-176530"/>
            <a:ext cx="4091305" cy="64833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91440" tIns="45720" rIns="91440" bIns="45720">
            <a:noAutofit/>
          </a:bodyPr>
          <a:lstStyle/>
          <a:p>
            <a:pPr indent="0">
              <a:lnSpc>
                <a:spcPct val="150000"/>
              </a:lnSpc>
              <a:buFont typeface="Arial" panose="020B0604020202020204"/>
              <a:buNone/>
            </a:pPr>
            <a:r>
              <a:rPr lang="en-US" altLang="zh-CN" sz="3600" b="1" dirty="0" smtClean="0">
                <a:solidFill>
                  <a:srgbClr val="000090"/>
                </a:solidFill>
                <a:latin typeface="Times New Roman" panose="02020603050405020304" charset="0"/>
                <a:cs typeface="Times New Roman" panose="02020603050405020304" charset="0"/>
              </a:rPr>
              <a:t>Acknowledgment</a:t>
            </a:r>
            <a:endParaRPr lang="en-US" altLang="zh-CN" sz="3600" b="1" dirty="0" smtClean="0">
              <a:solidFill>
                <a:srgbClr val="00009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439160" y="588645"/>
            <a:ext cx="5168900" cy="5016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670" b="1" i="1" dirty="0">
                <a:solidFill>
                  <a:srgbClr val="000090"/>
                </a:solidFill>
                <a:latin typeface="Times New Roman" panose="02020603050405020304" charset="0"/>
                <a:ea typeface="方正黑体_GBK" panose="03000509000000000000" charset="-122"/>
                <a:cs typeface="Times New Roman" panose="02020603050405020304" charset="0"/>
                <a:sym typeface="+mn-ea"/>
              </a:rPr>
              <a:t>Family, </a:t>
            </a:r>
            <a:r>
              <a:rPr lang="en-US" altLang="zh-CN" sz="2670" b="1" i="1" dirty="0">
                <a:solidFill>
                  <a:srgbClr val="000090"/>
                </a:solidFill>
                <a:latin typeface="Times New Roman" panose="02020603050405020304" charset="0"/>
                <a:ea typeface="方正黑体_GBK" panose="03000509000000000000" charset="-122"/>
                <a:cs typeface="Times New Roman" panose="02020603050405020304" charset="0"/>
              </a:rPr>
              <a:t>Friends, and Coworkers...</a:t>
            </a:r>
            <a:endParaRPr lang="en-US" altLang="zh-CN" sz="2670" b="1" i="1" dirty="0">
              <a:solidFill>
                <a:srgbClr val="000090"/>
              </a:solidFill>
              <a:latin typeface="Times New Roman" panose="02020603050405020304" charset="0"/>
              <a:ea typeface="方正黑体_GBK" panose="03000509000000000000" charset="-122"/>
              <a:cs typeface="Times New Roman" panose="02020603050405020304" charset="0"/>
            </a:endParaRPr>
          </a:p>
        </p:txBody>
      </p:sp>
      <p:pic>
        <p:nvPicPr>
          <p:cNvPr id="100" name="图片 99"/>
          <p:cNvPicPr/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99390" y="1090295"/>
            <a:ext cx="1633220" cy="221107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rcRect r="9475"/>
          <a:stretch>
            <a:fillRect/>
          </a:stretch>
        </p:blipFill>
        <p:spPr>
          <a:xfrm>
            <a:off x="7258685" y="1089025"/>
            <a:ext cx="2566670" cy="219646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79415" y="1081405"/>
            <a:ext cx="1657350" cy="221170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5"/>
          <a:srcRect b="2652"/>
          <a:stretch>
            <a:fillRect/>
          </a:stretch>
        </p:blipFill>
        <p:spPr>
          <a:xfrm>
            <a:off x="2138680" y="3841115"/>
            <a:ext cx="1839595" cy="218440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39925" y="1085215"/>
            <a:ext cx="1659890" cy="221615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7"/>
          <a:srcRect l="21980" t="31134" r="13726" b="1095"/>
          <a:stretch>
            <a:fillRect/>
          </a:stretch>
        </p:blipFill>
        <p:spPr>
          <a:xfrm>
            <a:off x="3707130" y="1089660"/>
            <a:ext cx="1657350" cy="221170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934575" y="1081405"/>
            <a:ext cx="1845945" cy="219519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9"/>
          <a:srcRect l="4654" t="21809" r="6527"/>
          <a:stretch>
            <a:fillRect/>
          </a:stretch>
        </p:blipFill>
        <p:spPr>
          <a:xfrm>
            <a:off x="199390" y="3841750"/>
            <a:ext cx="1845310" cy="2183765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10"/>
          <a:srcRect r="15813"/>
          <a:stretch>
            <a:fillRect/>
          </a:stretch>
        </p:blipFill>
        <p:spPr>
          <a:xfrm>
            <a:off x="4072255" y="3841750"/>
            <a:ext cx="2464435" cy="219583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11"/>
          <a:srcRect r="4798"/>
          <a:stretch>
            <a:fillRect/>
          </a:stretch>
        </p:blipFill>
        <p:spPr>
          <a:xfrm>
            <a:off x="9168765" y="3819525"/>
            <a:ext cx="2647315" cy="219583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12"/>
          <a:srcRect l="6686" r="8904"/>
          <a:stretch>
            <a:fillRect/>
          </a:stretch>
        </p:blipFill>
        <p:spPr>
          <a:xfrm>
            <a:off x="6630670" y="3842385"/>
            <a:ext cx="2479040" cy="2202815"/>
          </a:xfrm>
          <a:prstGeom prst="rect">
            <a:avLst/>
          </a:prstGeom>
        </p:spPr>
      </p:pic>
    </p:spTree>
    <p:custDataLst>
      <p:tags r:id="rId13"/>
    </p:custDataLst>
  </p:cSld>
  <p:clrMapOvr>
    <a:masterClrMapping/>
  </p:clrMapOvr>
  <p:transition advTm="1718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214404" y="2558453"/>
            <a:ext cx="5205048" cy="1333161"/>
          </a:xfrm>
        </p:spPr>
        <p:txBody>
          <a:bodyPr>
            <a:noAutofit/>
          </a:bodyPr>
          <a:lstStyle/>
          <a:p>
            <a:pPr algn="ctr">
              <a:lnSpc>
                <a:spcPct val="80000"/>
              </a:lnSpc>
            </a:pPr>
            <a:r>
              <a:rPr lang="en-US" sz="3600" dirty="0">
                <a:ln w="13462">
                  <a:noFill/>
                  <a:prstDash val="solid"/>
                </a:ln>
                <a:solidFill>
                  <a:schemeClr val="bg1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Q&amp;A</a:t>
            </a:r>
            <a:br>
              <a:rPr lang="en-US" sz="3600" dirty="0">
                <a:ln w="13462">
                  <a:noFill/>
                  <a:prstDash val="solid"/>
                </a:ln>
                <a:solidFill>
                  <a:schemeClr val="bg1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</a:br>
            <a:br>
              <a:rPr lang="en-US" sz="3600" dirty="0">
                <a:ln w="13462">
                  <a:noFill/>
                  <a:prstDash val="solid"/>
                </a:ln>
                <a:solidFill>
                  <a:schemeClr val="bg1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</a:br>
            <a:r>
              <a:rPr lang="en-US" sz="3600" dirty="0">
                <a:ln w="13462">
                  <a:noFill/>
                  <a:prstDash val="solid"/>
                </a:ln>
                <a:solidFill>
                  <a:schemeClr val="bg1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Thank you for listening!</a:t>
            </a:r>
            <a:endParaRPr lang="en-US" sz="3600" dirty="0">
              <a:ln w="13462">
                <a:noFill/>
                <a:prstDash val="solid"/>
              </a:ln>
              <a:solidFill>
                <a:schemeClr val="bg1"/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</p:spTree>
  </p:cSld>
  <p:clrMapOvr>
    <a:masterClrMapping/>
  </p:clrMapOvr>
  <p:transition advTm="12810"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313690" y="138430"/>
            <a:ext cx="226377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 b="1" dirty="0" smtClean="0">
                <a:solidFill>
                  <a:srgbClr val="000090"/>
                </a:solidFill>
                <a:latin typeface="Times New Roman" panose="02020603050405020304" charset="0"/>
                <a:cs typeface="Times New Roman" panose="02020603050405020304" charset="0"/>
              </a:rPr>
              <a:t>References</a:t>
            </a:r>
            <a:endParaRPr lang="en-US" altLang="zh-CN" sz="3200" b="1" dirty="0" smtClean="0">
              <a:solidFill>
                <a:srgbClr val="00009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13690" y="721995"/>
            <a:ext cx="10803255" cy="56311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en-US" altLang="zh-CN" b="1">
                <a:solidFill>
                  <a:srgbClr val="000090"/>
                </a:solidFill>
                <a:latin typeface="Times New Roman Bold" panose="02020603050405020304" charset="0"/>
                <a:cs typeface="Times New Roman Bold" panose="02020603050405020304" charset="0"/>
                <a:sym typeface="+mn-ea"/>
              </a:rPr>
              <a:t>[1]</a:t>
            </a:r>
            <a:r>
              <a:rPr lang="en-US" altLang="zh-CN" b="1">
                <a:solidFill>
                  <a:srgbClr val="A12423"/>
                </a:solidFill>
                <a:latin typeface="Times New Roman Bold" panose="02020603050405020304" charset="0"/>
                <a:cs typeface="Times New Roman Bold" panose="02020603050405020304" charset="0"/>
                <a:sym typeface="+mn-ea"/>
              </a:rPr>
              <a:t> </a:t>
            </a:r>
            <a:r>
              <a:rPr lang="en-US" altLang="zh-CN">
                <a:latin typeface="Times New Roman Regular" panose="02020603050405020304" charset="0"/>
                <a:cs typeface="Times New Roman Regular" panose="02020603050405020304" charset="0"/>
                <a:sym typeface="+mn-ea"/>
              </a:rPr>
              <a:t>Shor, P.W., 1999. Polynomial-time algorithms for prime factorization and discrete logarithms on a quantum computer. SIAM review, 41(2), pp.303-332.</a:t>
            </a:r>
            <a:endParaRPr lang="en-US" altLang="zh-CN">
              <a:latin typeface="Times New Roman Regular" panose="02020603050405020304" charset="0"/>
              <a:cs typeface="Times New Roman Regular" panose="02020603050405020304" charset="0"/>
              <a:sym typeface="+mn-ea"/>
            </a:endParaRPr>
          </a:p>
          <a:p>
            <a:pPr algn="l"/>
            <a:r>
              <a:rPr lang="en-US" altLang="zh-CN" b="1">
                <a:solidFill>
                  <a:srgbClr val="000090"/>
                </a:solidFill>
                <a:latin typeface="Times New Roman Bold" panose="02020603050405020304" charset="0"/>
                <a:cs typeface="Times New Roman Bold" panose="02020603050405020304" charset="0"/>
                <a:sym typeface="+mn-ea"/>
              </a:rPr>
              <a:t>[2] </a:t>
            </a:r>
            <a:r>
              <a:rPr lang="en-US" altLang="zh-CN">
                <a:latin typeface="Times New Roman Regular" panose="02020603050405020304" charset="0"/>
                <a:cs typeface="Times New Roman Regular" panose="02020603050405020304" charset="0"/>
                <a:sym typeface="+mn-ea"/>
              </a:rPr>
              <a:t>Gidney, Craig. Halving the cost of quantum addition. Quantum, 2:74, June 2018. ISSN 2521-327X. doi: 10.22331/q-2018-06-18-74. URL https://doi.org/10.22331/q-2018-06-18-74.</a:t>
            </a:r>
            <a:endParaRPr lang="en-US" altLang="zh-CN">
              <a:latin typeface="Times New Roman Regular" panose="02020603050405020304" charset="0"/>
              <a:cs typeface="Times New Roman Regular" panose="02020603050405020304" charset="0"/>
              <a:sym typeface="+mn-ea"/>
            </a:endParaRPr>
          </a:p>
          <a:p>
            <a:pPr algn="l"/>
            <a:r>
              <a:rPr lang="en-US" altLang="zh-CN" b="1">
                <a:solidFill>
                  <a:srgbClr val="000090"/>
                </a:solidFill>
                <a:latin typeface="Times New Roman Bold" panose="02020603050405020304" charset="0"/>
                <a:cs typeface="Times New Roman Bold" panose="02020603050405020304" charset="0"/>
                <a:sym typeface="+mn-ea"/>
              </a:rPr>
              <a:t>[3]</a:t>
            </a:r>
            <a:r>
              <a:rPr lang="en-US" altLang="zh-CN">
                <a:latin typeface="Times New Roman Regular" panose="02020603050405020304" charset="0"/>
                <a:cs typeface="Times New Roman Regular" panose="02020603050405020304" charset="0"/>
                <a:sym typeface="+mn-ea"/>
              </a:rPr>
              <a:t> T. Draper, S. Kutin, E. Rains, and K. Svore, “A logarithmic-depth quantum carry-lookahead adder,” Quantum Information and Computation, vol. 6, 07 2004.</a:t>
            </a:r>
            <a:endParaRPr lang="en-US" altLang="zh-CN">
              <a:latin typeface="Times New Roman Regular" panose="02020603050405020304" charset="0"/>
              <a:cs typeface="Times New Roman Regular" panose="02020603050405020304" charset="0"/>
              <a:sym typeface="+mn-ea"/>
            </a:endParaRPr>
          </a:p>
          <a:p>
            <a:pPr algn="l"/>
            <a:r>
              <a:rPr lang="en-US" altLang="zh-CN" b="1">
                <a:solidFill>
                  <a:srgbClr val="000090"/>
                </a:solidFill>
                <a:latin typeface="Times New Roman Bold" panose="02020603050405020304" charset="0"/>
                <a:cs typeface="Times New Roman Bold" panose="02020603050405020304" charset="0"/>
                <a:sym typeface="+mn-ea"/>
              </a:rPr>
              <a:t>[4]</a:t>
            </a:r>
            <a:r>
              <a:rPr lang="en-US" altLang="zh-CN">
                <a:latin typeface="Times New Roman Regular" panose="02020603050405020304" charset="0"/>
                <a:cs typeface="Times New Roman Regular" panose="02020603050405020304" charset="0"/>
                <a:sym typeface="+mn-ea"/>
              </a:rPr>
              <a:t> Y. Takahashi and N. Kunihiro, “A fast quantum circuit for addition with few qubits,” Quantum Information and Computation, vol. 8, pp. 636–649, 07 2008.</a:t>
            </a:r>
            <a:endParaRPr lang="en-US" altLang="zh-CN">
              <a:latin typeface="Times New Roman Regular" panose="02020603050405020304" charset="0"/>
              <a:cs typeface="Times New Roman Regular" panose="02020603050405020304" charset="0"/>
              <a:sym typeface="+mn-ea"/>
            </a:endParaRPr>
          </a:p>
          <a:p>
            <a:pPr algn="l"/>
            <a:r>
              <a:rPr lang="en-US" altLang="zh-CN" b="1">
                <a:solidFill>
                  <a:srgbClr val="000090"/>
                </a:solidFill>
                <a:latin typeface="Times New Roman Bold" panose="02020603050405020304" charset="0"/>
                <a:cs typeface="Times New Roman Bold" panose="02020603050405020304" charset="0"/>
                <a:sym typeface="+mn-ea"/>
              </a:rPr>
              <a:t>[5] </a:t>
            </a:r>
            <a:r>
              <a:rPr lang="en-US" altLang="zh-CN">
                <a:latin typeface="Times New Roman Regular" panose="02020603050405020304" charset="0"/>
                <a:cs typeface="Times New Roman Regular" panose="02020603050405020304" charset="0"/>
                <a:sym typeface="+mn-ea"/>
              </a:rPr>
              <a:t>Y. Takahashi, S. Tani, and N. Kunihiro, “Quantum addition circuits and unbounded fan-out,” Quantum Information and Computation, vol. 10, 10 2009.</a:t>
            </a:r>
            <a:endParaRPr lang="en-US" altLang="zh-CN">
              <a:latin typeface="Times New Roman Regular" panose="02020603050405020304" charset="0"/>
              <a:cs typeface="Times New Roman Regular" panose="02020603050405020304" charset="0"/>
              <a:sym typeface="+mn-ea"/>
            </a:endParaRPr>
          </a:p>
          <a:p>
            <a:pPr algn="l"/>
            <a:r>
              <a:rPr lang="en-US" altLang="zh-CN" b="1">
                <a:solidFill>
                  <a:srgbClr val="000090"/>
                </a:solidFill>
                <a:latin typeface="Times New Roman Bold" panose="02020603050405020304" charset="0"/>
                <a:cs typeface="Times New Roman Bold" panose="02020603050405020304" charset="0"/>
                <a:sym typeface="+mn-ea"/>
              </a:rPr>
              <a:t>[6] </a:t>
            </a:r>
            <a:r>
              <a:rPr lang="en-US" altLang="zh-CN">
                <a:latin typeface="Times New Roman Regular" panose="02020603050405020304" charset="0"/>
                <a:cs typeface="Times New Roman Regular" panose="02020603050405020304" charset="0"/>
                <a:sym typeface="+mn-ea"/>
              </a:rPr>
              <a:t>S. S. Gayathri, R. Kumar, S. Dhanalakshmi, G. Dooly, and D. B. Duraibabu, “T-count optimized quantum circuit designs for single-precision floating-point division,” Electronics, vol. 10, p. 703, 03 2021.</a:t>
            </a:r>
            <a:endParaRPr lang="en-US" altLang="zh-CN">
              <a:latin typeface="Times New Roman Regular" panose="02020603050405020304" charset="0"/>
              <a:cs typeface="Times New Roman Regular" panose="02020603050405020304" charset="0"/>
              <a:sym typeface="+mn-ea"/>
            </a:endParaRPr>
          </a:p>
          <a:p>
            <a:pPr algn="l"/>
            <a:r>
              <a:rPr lang="en-US" altLang="zh-CN" b="1">
                <a:solidFill>
                  <a:srgbClr val="000090"/>
                </a:solidFill>
                <a:latin typeface="Times New Roman Bold" panose="02020603050405020304" charset="0"/>
                <a:cs typeface="Times New Roman Bold" panose="02020603050405020304" charset="0"/>
                <a:sym typeface="+mn-ea"/>
              </a:rPr>
              <a:t>[7]</a:t>
            </a:r>
            <a:r>
              <a:rPr lang="en-US" altLang="zh-CN">
                <a:latin typeface="Times New Roman Regular" panose="02020603050405020304" charset="0"/>
                <a:cs typeface="Times New Roman Regular" panose="02020603050405020304" charset="0"/>
                <a:sym typeface="+mn-ea"/>
              </a:rPr>
              <a:t> S. S. Gayathri, R. Kumar, and S. Dhanalakshmi, “Efficient floating-point division quantum circuit using newton-raphson division,” Journal of Physics: Conference Series, vol. 2335, no. 1, p. 012058, sep 2022. [Online]. Available: https://dx.doi.org/10.1088/1742-6596/2335/1/012058</a:t>
            </a:r>
            <a:endParaRPr lang="en-US" altLang="zh-CN">
              <a:latin typeface="Times New Roman Regular" panose="02020603050405020304" charset="0"/>
              <a:cs typeface="Times New Roman Regular" panose="02020603050405020304" charset="0"/>
              <a:sym typeface="+mn-ea"/>
            </a:endParaRPr>
          </a:p>
          <a:p>
            <a:pPr algn="l"/>
            <a:r>
              <a:rPr lang="en-US" altLang="zh-CN" b="1">
                <a:solidFill>
                  <a:srgbClr val="000090"/>
                </a:solidFill>
                <a:latin typeface="Times New Roman Bold" panose="02020603050405020304" charset="0"/>
                <a:cs typeface="Times New Roman Bold" panose="02020603050405020304" charset="0"/>
                <a:sym typeface="+mn-ea"/>
              </a:rPr>
              <a:t>[8]</a:t>
            </a:r>
            <a:r>
              <a:rPr lang="en-US" altLang="zh-CN">
                <a:latin typeface="Times New Roman Regular" panose="02020603050405020304" charset="0"/>
                <a:cs typeface="Times New Roman Regular" panose="02020603050405020304" charset="0"/>
                <a:sym typeface="+mn-ea"/>
              </a:rPr>
              <a:t> C. Zalka, “Fast versions of shor’s quantum factoring algorithm,” arXiv preprint quant-ph/9806084, 1998.</a:t>
            </a:r>
            <a:endParaRPr lang="en-US" altLang="zh-CN">
              <a:latin typeface="Times New Roman Regular" panose="02020603050405020304" charset="0"/>
              <a:cs typeface="Times New Roman Regular" panose="02020603050405020304" charset="0"/>
              <a:sym typeface="+mn-ea"/>
            </a:endParaRPr>
          </a:p>
          <a:p>
            <a:pPr algn="l"/>
            <a:r>
              <a:rPr lang="en-US" altLang="zh-CN" b="1">
                <a:solidFill>
                  <a:srgbClr val="000090"/>
                </a:solidFill>
                <a:latin typeface="Times New Roman Bold" panose="02020603050405020304" charset="0"/>
                <a:cs typeface="Times New Roman Bold" panose="02020603050405020304" charset="0"/>
                <a:sym typeface="+mn-ea"/>
              </a:rPr>
              <a:t>[9]</a:t>
            </a:r>
            <a:r>
              <a:rPr lang="en-US" altLang="zh-CN">
                <a:latin typeface="Times New Roman Regular" panose="02020603050405020304" charset="0"/>
                <a:cs typeface="Times New Roman Regular" panose="02020603050405020304" charset="0"/>
                <a:sym typeface="+mn-ea"/>
              </a:rPr>
              <a:t> A. Parent, M. Roetteler, and M. Mosca, “Improved reversible and quantum circuits for karatsuba-based integer multiplication,” arXiv preprint arXiv:1706.03419, 2017.</a:t>
            </a:r>
            <a:endParaRPr lang="en-US" altLang="zh-CN">
              <a:latin typeface="Times New Roman Regular" panose="02020603050405020304" charset="0"/>
              <a:cs typeface="Times New Roman Regular" panose="02020603050405020304" charset="0"/>
              <a:sym typeface="+mn-ea"/>
            </a:endParaRPr>
          </a:p>
          <a:p>
            <a:pPr algn="l"/>
            <a:r>
              <a:rPr lang="en-US" altLang="zh-CN" b="1">
                <a:solidFill>
                  <a:srgbClr val="000090"/>
                </a:solidFill>
                <a:latin typeface="Times New Roman Bold" panose="02020603050405020304" charset="0"/>
                <a:cs typeface="Times New Roman Bold" panose="02020603050405020304" charset="0"/>
                <a:sym typeface="+mn-ea"/>
              </a:rPr>
              <a:t>[10] </a:t>
            </a:r>
            <a:r>
              <a:rPr lang="en-US" altLang="zh-CN">
                <a:latin typeface="Times New Roman Regular" panose="02020603050405020304" charset="0"/>
                <a:cs typeface="Times New Roman Regular" panose="02020603050405020304" charset="0"/>
                <a:sym typeface="+mn-ea"/>
              </a:rPr>
              <a:t>C.-C. Lin, A. Chakrabarti, and N. K. Jha, “Qlib: Quantum module library,” ACM Journal on Emerging Technologies in Computing Systems (JETC), vol. 11, no. 1, pp. 1–20, 2014.</a:t>
            </a:r>
            <a:endParaRPr lang="en-US" altLang="zh-CN">
              <a:latin typeface="Times New Roman Regular" panose="02020603050405020304" charset="0"/>
              <a:cs typeface="Times New Roman Regular" panose="02020603050405020304" charset="0"/>
            </a:endParaRPr>
          </a:p>
        </p:txBody>
      </p:sp>
    </p:spTree>
  </p:cSld>
  <p:clrMapOvr>
    <a:masterClrMapping/>
  </p:clrMapOvr>
  <p:transition advTm="3162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Sovey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72440" y="855345"/>
            <a:ext cx="5759450" cy="391414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84455" y="4839970"/>
            <a:ext cx="6306185" cy="3835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19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5th Solvay Conference on Quantum Mechanics, 1927.</a:t>
            </a:r>
            <a:endParaRPr lang="en-US" altLang="zh-CN" sz="1900" b="1" dirty="0" smtClean="0">
              <a:solidFill>
                <a:srgbClr val="00009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8" name="图片 7" descr="Computer"/>
          <p:cNvPicPr>
            <a:picLocks noChangeAspect="1"/>
          </p:cNvPicPr>
          <p:nvPr/>
        </p:nvPicPr>
        <p:blipFill>
          <a:blip r:embed="rId2"/>
          <a:srcRect t="10242"/>
          <a:stretch>
            <a:fillRect/>
          </a:stretch>
        </p:blipFill>
        <p:spPr>
          <a:xfrm>
            <a:off x="6534785" y="896620"/>
            <a:ext cx="5593080" cy="391414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334135" y="5114925"/>
            <a:ext cx="3806825" cy="58356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en-US" altLang="zh-CN" sz="3200" b="1" dirty="0" smtClean="0">
                <a:solidFill>
                  <a:srgbClr val="00009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Quantum Mechanics</a:t>
            </a:r>
            <a:endParaRPr lang="en-US" altLang="zh-CN" sz="3200" b="1" dirty="0" smtClean="0">
              <a:solidFill>
                <a:srgbClr val="00009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8681085" y="5102860"/>
            <a:ext cx="2147570" cy="58356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en-US" altLang="zh-CN" sz="3200" b="1" dirty="0" smtClean="0">
                <a:solidFill>
                  <a:srgbClr val="00009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Computing</a:t>
            </a:r>
            <a:endParaRPr lang="en-US" altLang="zh-CN" sz="3200" b="1" dirty="0" smtClean="0">
              <a:solidFill>
                <a:srgbClr val="00009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8382635" y="4839970"/>
            <a:ext cx="2506345" cy="38354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19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History of Computing.</a:t>
            </a:r>
            <a:endParaRPr lang="en-US" altLang="zh-CN" sz="1900" b="1" dirty="0" smtClean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4277995" y="5853430"/>
            <a:ext cx="4386580" cy="64516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ctr"/>
            <a:r>
              <a:rPr lang="en-US" altLang="zh-CN" sz="3600" b="1" dirty="0" smtClean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Quantum Computing</a:t>
            </a:r>
            <a:endParaRPr lang="en-US" altLang="zh-CN" sz="3600" b="1" dirty="0" smtClean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cxnSp>
        <p:nvCxnSpPr>
          <p:cNvPr id="12" name="直接箭头连接符 11"/>
          <p:cNvCxnSpPr>
            <a:stCxn id="3" idx="2"/>
            <a:endCxn id="11" idx="1"/>
          </p:cNvCxnSpPr>
          <p:nvPr/>
        </p:nvCxnSpPr>
        <p:spPr>
          <a:xfrm>
            <a:off x="3237865" y="5698490"/>
            <a:ext cx="1040130" cy="477520"/>
          </a:xfrm>
          <a:prstGeom prst="straightConnector1">
            <a:avLst/>
          </a:prstGeom>
          <a:ln w="4572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直接箭头连接符 12"/>
          <p:cNvCxnSpPr>
            <a:stCxn id="7" idx="2"/>
            <a:endCxn id="11" idx="3"/>
          </p:cNvCxnSpPr>
          <p:nvPr/>
        </p:nvCxnSpPr>
        <p:spPr>
          <a:xfrm flipH="1">
            <a:off x="8664575" y="5686425"/>
            <a:ext cx="1090295" cy="489585"/>
          </a:xfrm>
          <a:prstGeom prst="straightConnector1">
            <a:avLst/>
          </a:prstGeom>
          <a:ln w="4572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243" name="Rectangle 3"/>
          <p:cNvSpPr>
            <a:spLocks noChangeArrowheads="1"/>
          </p:cNvSpPr>
          <p:nvPr/>
        </p:nvSpPr>
        <p:spPr bwMode="auto">
          <a:xfrm>
            <a:off x="334645" y="-45085"/>
            <a:ext cx="8864600" cy="82994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91440" tIns="45720" rIns="91440" bIns="45720">
            <a:spAutoFit/>
          </a:bodyPr>
          <a:p>
            <a:pPr indent="0">
              <a:lnSpc>
                <a:spcPct val="150000"/>
              </a:lnSpc>
              <a:buFont typeface="Arial" panose="020B0604020202020204"/>
              <a:buNone/>
            </a:pPr>
            <a:r>
              <a:rPr lang="en-US" altLang="zh-CN" sz="3200" b="1" dirty="0" smtClean="0">
                <a:solidFill>
                  <a:srgbClr val="000090"/>
                </a:solidFill>
                <a:latin typeface="Times New Roman" panose="02020603050405020304" charset="0"/>
                <a:cs typeface="Times New Roman" panose="02020603050405020304" charset="0"/>
              </a:rPr>
              <a:t>Quantum Mechanics and </a:t>
            </a:r>
            <a:r>
              <a:rPr lang="en-US" altLang="zh-CN" sz="3200" b="1" dirty="0" smtClean="0">
                <a:solidFill>
                  <a:srgbClr val="00009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Computing</a:t>
            </a:r>
            <a:endParaRPr lang="en-US" altLang="zh-CN" sz="3200" b="1" dirty="0" smtClean="0">
              <a:solidFill>
                <a:srgbClr val="00009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  <p:custDataLst>
      <p:tags r:id="rId3"/>
    </p:custDataLst>
  </p:cSld>
  <p:clrMapOvr>
    <a:masterClrMapping/>
  </p:clrMapOvr>
  <p:transition advTm="4586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3" grpId="0"/>
      <p:bldP spid="6" grpId="1"/>
      <p:bldP spid="3" grpId="1"/>
      <p:bldP spid="9" grpId="0"/>
      <p:bldP spid="7" grpId="0"/>
      <p:bldP spid="9" grpId="1"/>
      <p:bldP spid="7" grpId="1"/>
      <p:bldP spid="11" grpId="0"/>
      <p:bldP spid="11" grpId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313690" y="138430"/>
            <a:ext cx="226377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 b="1" dirty="0" smtClean="0">
                <a:solidFill>
                  <a:srgbClr val="000090"/>
                </a:solidFill>
                <a:latin typeface="Times New Roman" panose="02020603050405020304" charset="0"/>
                <a:cs typeface="Times New Roman" panose="02020603050405020304" charset="0"/>
              </a:rPr>
              <a:t>References</a:t>
            </a:r>
            <a:endParaRPr lang="en-US" altLang="zh-CN" sz="3200" b="1" dirty="0" smtClean="0">
              <a:solidFill>
                <a:srgbClr val="00009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13690" y="721995"/>
            <a:ext cx="11464925" cy="56311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en-US" altLang="zh-CN" b="1">
                <a:solidFill>
                  <a:srgbClr val="000090"/>
                </a:solidFill>
                <a:latin typeface="Times New Roman Bold" panose="02020603050405020304" charset="0"/>
                <a:cs typeface="Times New Roman Bold" panose="02020603050405020304" charset="0"/>
                <a:sym typeface="+mn-ea"/>
              </a:rPr>
              <a:t>[11]</a:t>
            </a:r>
            <a:r>
              <a:rPr lang="en-US" altLang="zh-CN">
                <a:latin typeface="Times New Roman Regular" panose="02020603050405020304" charset="0"/>
                <a:cs typeface="Times New Roman Regular" panose="02020603050405020304" charset="0"/>
                <a:sym typeface="+mn-ea"/>
              </a:rPr>
              <a:t> S. Kepley and R. Steinwandt, “Quantum circuits for f _ 2ˆ n f 2 n-multiplication with subquadratic gate count,” Quantum Information Processing, vol. 14, pp. 2373–2386, 2015.</a:t>
            </a:r>
            <a:endParaRPr lang="en-US" altLang="zh-CN">
              <a:latin typeface="Times New Roman Regular" panose="02020603050405020304" charset="0"/>
              <a:cs typeface="Times New Roman Regular" panose="02020603050405020304" charset="0"/>
              <a:sym typeface="+mn-ea"/>
            </a:endParaRPr>
          </a:p>
          <a:p>
            <a:pPr algn="l"/>
            <a:r>
              <a:rPr lang="en-US" altLang="zh-CN" b="1">
                <a:solidFill>
                  <a:srgbClr val="000090"/>
                </a:solidFill>
                <a:latin typeface="Times New Roman Bold" panose="02020603050405020304" charset="0"/>
                <a:cs typeface="Times New Roman Bold" panose="02020603050405020304" charset="0"/>
                <a:sym typeface="+mn-ea"/>
              </a:rPr>
              <a:t>[12]</a:t>
            </a:r>
            <a:r>
              <a:rPr lang="en-US" altLang="zh-CN">
                <a:latin typeface="Times New Roman Regular" panose="02020603050405020304" charset="0"/>
                <a:cs typeface="Times New Roman Regular" panose="02020603050405020304" charset="0"/>
                <a:sym typeface="+mn-ea"/>
              </a:rPr>
              <a:t> H. Jayashree, H. Thapliyal, H. R. Arabnia, and V. K. Agrawal, “Ancilla-input and garbage output optimized design of a reversible quantum integer multiplier,” The Journal of Supercomputing, vol. 72, pp. 1477–1493, 2016.</a:t>
            </a:r>
            <a:endParaRPr lang="en-US" altLang="zh-CN">
              <a:latin typeface="Times New Roman Regular" panose="02020603050405020304" charset="0"/>
              <a:cs typeface="Times New Roman Regular" panose="02020603050405020304" charset="0"/>
              <a:sym typeface="+mn-ea"/>
            </a:endParaRPr>
          </a:p>
          <a:p>
            <a:pPr algn="l"/>
            <a:r>
              <a:rPr lang="en-US" altLang="zh-CN" b="1">
                <a:solidFill>
                  <a:srgbClr val="000090"/>
                </a:solidFill>
                <a:latin typeface="Times New Roman Bold" panose="02020603050405020304" charset="0"/>
                <a:cs typeface="Times New Roman Bold" panose="02020603050405020304" charset="0"/>
                <a:sym typeface="+mn-ea"/>
              </a:rPr>
              <a:t>[13]</a:t>
            </a:r>
            <a:r>
              <a:rPr lang="en-US" altLang="zh-CN">
                <a:latin typeface="Times New Roman Regular" panose="02020603050405020304" charset="0"/>
                <a:cs typeface="Times New Roman Regular" panose="02020603050405020304" charset="0"/>
                <a:sym typeface="+mn-ea"/>
              </a:rPr>
              <a:t> S. Dutta, D. Bhattacharjee, and A. Chattopadhyay, “Quantum circuits for toom-cook multiplication,” Phys. Rev. A, vol. 98, p. 012311, Jul 2018.</a:t>
            </a:r>
            <a:endParaRPr lang="en-US" altLang="zh-CN">
              <a:latin typeface="Times New Roman Regular" panose="02020603050405020304" charset="0"/>
              <a:cs typeface="Times New Roman Regular" panose="02020603050405020304" charset="0"/>
              <a:sym typeface="+mn-ea"/>
            </a:endParaRPr>
          </a:p>
          <a:p>
            <a:pPr algn="l"/>
            <a:r>
              <a:rPr lang="en-US" altLang="zh-CN" b="1">
                <a:solidFill>
                  <a:srgbClr val="000090"/>
                </a:solidFill>
                <a:latin typeface="Times New Roman Bold" panose="02020603050405020304" charset="0"/>
                <a:cs typeface="Times New Roman Bold" panose="02020603050405020304" charset="0"/>
                <a:sym typeface="+mn-ea"/>
              </a:rPr>
              <a:t>[14] </a:t>
            </a:r>
            <a:r>
              <a:rPr lang="en-US" altLang="zh-CN">
                <a:latin typeface="Times New Roman Regular" panose="02020603050405020304" charset="0"/>
                <a:cs typeface="Times New Roman Regular" panose="02020603050405020304" charset="0"/>
                <a:sym typeface="+mn-ea"/>
              </a:rPr>
              <a:t>E. Muñoz-Coreas and H. Thapliyal, “Quantum circuit design of a t-count optimized integer multiplier,” IEEE Transactions on Computers, vol. 68, no. 5, pp. 729–739, 2018.</a:t>
            </a:r>
            <a:endParaRPr lang="en-US" altLang="zh-CN">
              <a:latin typeface="Times New Roman Regular" panose="02020603050405020304" charset="0"/>
              <a:cs typeface="Times New Roman Regular" panose="02020603050405020304" charset="0"/>
              <a:sym typeface="+mn-ea"/>
            </a:endParaRPr>
          </a:p>
          <a:p>
            <a:pPr algn="l"/>
            <a:r>
              <a:rPr lang="en-US" altLang="zh-CN" b="1">
                <a:solidFill>
                  <a:srgbClr val="000090"/>
                </a:solidFill>
                <a:latin typeface="Times New Roman Bold" panose="02020603050405020304" charset="0"/>
                <a:cs typeface="Times New Roman Bold" panose="02020603050405020304" charset="0"/>
                <a:sym typeface="+mn-ea"/>
              </a:rPr>
              <a:t>[15]</a:t>
            </a:r>
            <a:r>
              <a:rPr lang="en-US" altLang="zh-CN">
                <a:latin typeface="Times New Roman Regular" panose="02020603050405020304" charset="0"/>
                <a:cs typeface="Times New Roman Regular" panose="02020603050405020304" charset="0"/>
                <a:sym typeface="+mn-ea"/>
              </a:rPr>
              <a:t> C. Gidney, “Asymptotically efficient quantum karatsuba multiplication,” arXiv preprint arXiv:1904.07356, 2019.</a:t>
            </a:r>
            <a:endParaRPr lang="en-US" altLang="zh-CN">
              <a:latin typeface="Times New Roman Regular" panose="02020603050405020304" charset="0"/>
              <a:cs typeface="Times New Roman Regular" panose="02020603050405020304" charset="0"/>
              <a:sym typeface="+mn-ea"/>
            </a:endParaRPr>
          </a:p>
          <a:p>
            <a:pPr algn="l"/>
            <a:r>
              <a:rPr lang="en-US" altLang="zh-CN" b="1">
                <a:solidFill>
                  <a:srgbClr val="000090"/>
                </a:solidFill>
                <a:latin typeface="Times New Roman Bold" panose="02020603050405020304" charset="0"/>
                <a:cs typeface="Times New Roman Bold" panose="02020603050405020304" charset="0"/>
                <a:sym typeface="+mn-ea"/>
              </a:rPr>
              <a:t>[16]</a:t>
            </a:r>
            <a:r>
              <a:rPr lang="en-US" altLang="zh-CN">
                <a:latin typeface="Times New Roman Regular" panose="02020603050405020304" charset="0"/>
                <a:cs typeface="Times New Roman Regular" panose="02020603050405020304" charset="0"/>
                <a:sym typeface="+mn-ea"/>
              </a:rPr>
              <a:t> C. Gidney, “Windowed quantum arithmetic,” arXiv preprint arXiv:1905.07682, 2019.</a:t>
            </a:r>
            <a:endParaRPr lang="en-US" altLang="zh-CN">
              <a:latin typeface="Times New Roman Regular" panose="02020603050405020304" charset="0"/>
              <a:cs typeface="Times New Roman Regular" panose="02020603050405020304" charset="0"/>
              <a:sym typeface="+mn-ea"/>
            </a:endParaRPr>
          </a:p>
          <a:p>
            <a:pPr algn="l"/>
            <a:r>
              <a:rPr lang="en-US" altLang="zh-CN" b="1">
                <a:solidFill>
                  <a:srgbClr val="000090"/>
                </a:solidFill>
                <a:latin typeface="Times New Roman Bold" panose="02020603050405020304" charset="0"/>
                <a:cs typeface="Times New Roman Bold" panose="02020603050405020304" charset="0"/>
                <a:sym typeface="+mn-ea"/>
              </a:rPr>
              <a:t>[17]</a:t>
            </a:r>
            <a:r>
              <a:rPr lang="en-US" altLang="zh-CN">
                <a:latin typeface="Times New Roman Regular" panose="02020603050405020304" charset="0"/>
                <a:cs typeface="Times New Roman Regular" panose="02020603050405020304" charset="0"/>
                <a:sym typeface="+mn-ea"/>
              </a:rPr>
              <a:t> I. Van Hoof, “Space-efficient quantum multiplication of polynomials for binary finite fields with sub-quadratic toffoli gate count,” arXiv preprint arXiv:1910.02849, 2019.</a:t>
            </a:r>
            <a:endParaRPr lang="en-US" altLang="zh-CN">
              <a:latin typeface="Times New Roman Regular" panose="02020603050405020304" charset="0"/>
              <a:cs typeface="Times New Roman Regular" panose="02020603050405020304" charset="0"/>
              <a:sym typeface="+mn-ea"/>
            </a:endParaRPr>
          </a:p>
          <a:p>
            <a:pPr algn="l"/>
            <a:r>
              <a:rPr lang="en-US" altLang="zh-CN" b="1">
                <a:solidFill>
                  <a:srgbClr val="000090"/>
                </a:solidFill>
                <a:latin typeface="Times New Roman Bold" panose="02020603050405020304" charset="0"/>
                <a:cs typeface="Times New Roman Bold" panose="02020603050405020304" charset="0"/>
                <a:sym typeface="+mn-ea"/>
              </a:rPr>
              <a:t>[18]</a:t>
            </a:r>
            <a:r>
              <a:rPr lang="en-US" altLang="zh-CN">
                <a:latin typeface="Times New Roman Regular" panose="02020603050405020304" charset="0"/>
                <a:cs typeface="Times New Roman Regular" panose="02020603050405020304" charset="0"/>
                <a:sym typeface="+mn-ea"/>
              </a:rPr>
              <a:t> H. T. Larasati, A. M. Awaludin, J. Ji, and H. Kim, “Quantum circuit design of toom 3-way multiplication,” Applied Sciences, vol. 11, no. 9, p. 3752, 2021.</a:t>
            </a:r>
            <a:endParaRPr lang="en-US" altLang="zh-CN">
              <a:latin typeface="Times New Roman Regular" panose="02020603050405020304" charset="0"/>
              <a:cs typeface="Times New Roman Regular" panose="02020603050405020304" charset="0"/>
              <a:sym typeface="+mn-ea"/>
            </a:endParaRPr>
          </a:p>
          <a:p>
            <a:pPr algn="l"/>
            <a:r>
              <a:rPr lang="en-US" altLang="zh-CN" b="1">
                <a:solidFill>
                  <a:srgbClr val="000090"/>
                </a:solidFill>
                <a:latin typeface="Times New Roman Bold" panose="02020603050405020304" charset="0"/>
                <a:cs typeface="Times New Roman Bold" panose="02020603050405020304" charset="0"/>
                <a:sym typeface="+mn-ea"/>
              </a:rPr>
              <a:t>[19] </a:t>
            </a:r>
            <a:r>
              <a:rPr lang="en-US" altLang="zh-CN">
                <a:latin typeface="Times New Roman Regular" panose="02020603050405020304" charset="0"/>
                <a:cs typeface="Times New Roman Regular" panose="02020603050405020304" charset="0"/>
                <a:sym typeface="+mn-ea"/>
              </a:rPr>
              <a:t>S. Gayathri, R. Kumar, S. Dhanalakshmi, G. Dooly, and D. B. Duraibabu, “T-count optimized quantum circuit designs for single-precision floating-point division,” Electronics, vol. 10, no. 6, p. 703, 2021.</a:t>
            </a:r>
            <a:endParaRPr lang="en-US" altLang="zh-CN">
              <a:latin typeface="Times New Roman Regular" panose="02020603050405020304" charset="0"/>
              <a:cs typeface="Times New Roman Regular" panose="02020603050405020304" charset="0"/>
              <a:sym typeface="+mn-ea"/>
            </a:endParaRPr>
          </a:p>
          <a:p>
            <a:pPr algn="l"/>
            <a:r>
              <a:rPr lang="en-US" altLang="zh-CN" b="1">
                <a:solidFill>
                  <a:srgbClr val="000090"/>
                </a:solidFill>
                <a:latin typeface="Times New Roman Bold" panose="02020603050405020304" charset="0"/>
                <a:cs typeface="Times New Roman Bold" panose="02020603050405020304" charset="0"/>
                <a:sym typeface="+mn-ea"/>
              </a:rPr>
              <a:t>[20] </a:t>
            </a:r>
            <a:r>
              <a:rPr lang="en-US" altLang="zh-CN">
                <a:latin typeface="Times New Roman Regular" panose="02020603050405020304" charset="0"/>
                <a:cs typeface="Times New Roman Regular" panose="02020603050405020304" charset="0"/>
                <a:sym typeface="+mn-ea"/>
              </a:rPr>
              <a:t>S. Sajadimanesh, J. P. L. Faye, and E. Atoofian, “Practical approximate quantum multipliers for nisq devices,” in Proceedings of the 19th ACM International Conference on Computing Frontiers, pp. 121–130, 2022.</a:t>
            </a:r>
            <a:endParaRPr lang="en-US" altLang="zh-CN">
              <a:latin typeface="Times New Roman Regular" panose="02020603050405020304" charset="0"/>
              <a:cs typeface="Times New Roman Regular" panose="02020603050405020304" charset="0"/>
              <a:sym typeface="+mn-ea"/>
            </a:endParaRPr>
          </a:p>
          <a:p>
            <a:pPr algn="l"/>
            <a:r>
              <a:rPr lang="en-US" altLang="zh-CN" b="1">
                <a:solidFill>
                  <a:srgbClr val="000090"/>
                </a:solidFill>
                <a:latin typeface="Times New Roman Bold" panose="02020603050405020304" charset="0"/>
                <a:cs typeface="Times New Roman Bold" panose="02020603050405020304" charset="0"/>
                <a:sym typeface="+mn-ea"/>
              </a:rPr>
              <a:t>[21] </a:t>
            </a:r>
            <a:r>
              <a:rPr lang="en-US" altLang="zh-CN">
                <a:latin typeface="Times New Roman Regular" panose="02020603050405020304" charset="0"/>
                <a:cs typeface="Times New Roman Regular" panose="02020603050405020304" charset="0"/>
                <a:sym typeface="+mn-ea"/>
              </a:rPr>
              <a:t>D. S. C. Putranto, R. W. Wardhani, H. T. Larasati, and H. Kim, “Space and time-efficient quantum multiplier in post quantum cryptography era,” IEEE Access, vol. 11, pp. 21848–21862, 2023.</a:t>
            </a:r>
            <a:endParaRPr lang="en-US" altLang="zh-CN">
              <a:latin typeface="Times New Roman Regular" panose="02020603050405020304" charset="0"/>
              <a:cs typeface="Times New Roman Regular" panose="02020603050405020304" charset="0"/>
            </a:endParaRPr>
          </a:p>
        </p:txBody>
      </p:sp>
    </p:spTree>
  </p:cSld>
  <p:clrMapOvr>
    <a:masterClrMapping/>
  </p:clrMapOvr>
  <p:transition advTm="1664"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313690" y="138430"/>
            <a:ext cx="226377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 b="1" dirty="0" smtClean="0">
                <a:solidFill>
                  <a:srgbClr val="000090"/>
                </a:solidFill>
                <a:latin typeface="Times New Roman" panose="02020603050405020304" charset="0"/>
                <a:cs typeface="Times New Roman" panose="02020603050405020304" charset="0"/>
              </a:rPr>
              <a:t>References</a:t>
            </a:r>
            <a:endParaRPr lang="en-US" altLang="zh-CN" sz="3200" b="1" dirty="0" smtClean="0">
              <a:solidFill>
                <a:srgbClr val="00009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36550" y="817880"/>
            <a:ext cx="10671175" cy="45231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/>
            <a:r>
              <a:rPr lang="en-US" altLang="zh-CN" b="1">
                <a:solidFill>
                  <a:srgbClr val="000090"/>
                </a:solidFill>
                <a:latin typeface="Times New Roman Bold" panose="02020603050405020304" charset="0"/>
                <a:cs typeface="Times New Roman Bold" panose="02020603050405020304" charset="0"/>
                <a:sym typeface="+mn-ea"/>
              </a:rPr>
              <a:t>[22] </a:t>
            </a:r>
            <a:r>
              <a:rPr lang="en-US" altLang="zh-CN">
                <a:latin typeface="Times New Roman Regular" panose="02020603050405020304" charset="0"/>
                <a:cs typeface="Times New Roman Regular" panose="02020603050405020304" charset="0"/>
                <a:sym typeface="+mn-ea"/>
              </a:rPr>
              <a:t>F. Orts, E. Filatovas, G. Ortega, J. SanJuan-Estrada, and E. Garzón, “Improving the number of t gates and their spread in integer multipliers on quantum computing,” Physical Review A, vol. 107, no. 4, p. 042621, 2023.</a:t>
            </a:r>
            <a:endParaRPr lang="en-US" altLang="zh-CN">
              <a:latin typeface="Times New Roman Regular" panose="02020603050405020304" charset="0"/>
              <a:cs typeface="Times New Roman Regular" panose="02020603050405020304" charset="0"/>
              <a:sym typeface="+mn-ea"/>
            </a:endParaRPr>
          </a:p>
          <a:p>
            <a:pPr algn="l"/>
            <a:r>
              <a:rPr lang="en-US" altLang="zh-CN" b="1">
                <a:solidFill>
                  <a:srgbClr val="000090"/>
                </a:solidFill>
                <a:latin typeface="Times New Roman Bold" panose="02020603050405020304" charset="0"/>
                <a:cs typeface="Times New Roman Bold" panose="02020603050405020304" charset="0"/>
                <a:sym typeface="+mn-ea"/>
              </a:rPr>
              <a:t>[23]</a:t>
            </a:r>
            <a:r>
              <a:rPr lang="en-US" altLang="zh-CN">
                <a:latin typeface="Times New Roman Regular" panose="02020603050405020304" charset="0"/>
                <a:cs typeface="Times New Roman Regular" panose="02020603050405020304" charset="0"/>
                <a:sym typeface="+mn-ea"/>
              </a:rPr>
              <a:t> J. Nie, Q. Zhu, M. Li, and X. Sun, “Quantum circuit design for integer multiplication based on schönhage-strassen algorithm,” IEEE Transactions on Computer-Aided Design of Integrated Circuits and Systems, 2023.</a:t>
            </a:r>
            <a:endParaRPr lang="en-US" altLang="zh-CN">
              <a:latin typeface="Times New Roman Regular" panose="02020603050405020304" charset="0"/>
              <a:cs typeface="Times New Roman Regular" panose="02020603050405020304" charset="0"/>
              <a:sym typeface="+mn-ea"/>
            </a:endParaRPr>
          </a:p>
          <a:p>
            <a:pPr algn="l"/>
            <a:r>
              <a:rPr lang="en-US" altLang="zh-CN" b="1">
                <a:solidFill>
                  <a:srgbClr val="000090"/>
                </a:solidFill>
                <a:latin typeface="Times New Roman Bold" panose="02020603050405020304" charset="0"/>
                <a:cs typeface="Times New Roman Bold" panose="02020603050405020304" charset="0"/>
                <a:sym typeface="+mn-ea"/>
              </a:rPr>
              <a:t>[24] </a:t>
            </a:r>
            <a:r>
              <a:rPr lang="en-US" altLang="zh-CN">
                <a:latin typeface="Times New Roman Regular" panose="02020603050405020304" charset="0"/>
                <a:cs typeface="Times New Roman Regular" panose="02020603050405020304" charset="0"/>
                <a:sym typeface="+mn-ea"/>
              </a:rPr>
              <a:t>K. Jang, W. Kim, S. Lim, Y. Kang, Y. Yang, and H. Seo, “Quantum binary field multiplication with optimized toffoli depth and extension to quantum inversion,” Sensors, vol. 23, no. 6, p. 3156, 2023.</a:t>
            </a:r>
            <a:endParaRPr lang="en-US" altLang="zh-CN">
              <a:latin typeface="Times New Roman Regular" panose="02020603050405020304" charset="0"/>
              <a:cs typeface="Times New Roman Regular" panose="02020603050405020304" charset="0"/>
              <a:sym typeface="+mn-ea"/>
            </a:endParaRPr>
          </a:p>
          <a:p>
            <a:pPr algn="l"/>
            <a:r>
              <a:rPr lang="en-US" altLang="zh-CN" b="1">
                <a:solidFill>
                  <a:srgbClr val="000090"/>
                </a:solidFill>
                <a:latin typeface="Times New Roman Bold" panose="02020603050405020304" charset="0"/>
                <a:cs typeface="Times New Roman Bold" panose="02020603050405020304" charset="0"/>
                <a:sym typeface="+mn-ea"/>
              </a:rPr>
              <a:t>[25] </a:t>
            </a:r>
            <a:r>
              <a:rPr lang="en-US" altLang="zh-CN">
                <a:latin typeface="Times New Roman Regular" panose="02020603050405020304" charset="0"/>
                <a:cs typeface="Times New Roman Regular" panose="02020603050405020304" charset="0"/>
                <a:sym typeface="+mn-ea"/>
              </a:rPr>
              <a:t>Vedral, V., Barenco, A. and Ekert, A., 1996. Quantum networks for elementary arithmetic operations. Physical Review A, 54(1), p.147.</a:t>
            </a:r>
            <a:endParaRPr lang="en-US" altLang="zh-CN">
              <a:latin typeface="Times New Roman Regular" panose="02020603050405020304" charset="0"/>
              <a:cs typeface="Times New Roman Regular" panose="02020603050405020304" charset="0"/>
              <a:sym typeface="+mn-ea"/>
            </a:endParaRPr>
          </a:p>
          <a:p>
            <a:pPr algn="l"/>
            <a:r>
              <a:rPr lang="en-US" altLang="zh-CN" b="1">
                <a:solidFill>
                  <a:srgbClr val="000090"/>
                </a:solidFill>
                <a:latin typeface="Times New Roman Bold" panose="02020603050405020304" charset="0"/>
                <a:cs typeface="Times New Roman Bold" panose="02020603050405020304" charset="0"/>
                <a:sym typeface="+mn-ea"/>
              </a:rPr>
              <a:t>[26]</a:t>
            </a:r>
            <a:r>
              <a:rPr lang="en-US" altLang="zh-CN">
                <a:latin typeface="Times New Roman Regular" panose="02020603050405020304" charset="0"/>
                <a:cs typeface="Times New Roman Regular" panose="02020603050405020304" charset="0"/>
                <a:sym typeface="+mn-ea"/>
              </a:rPr>
              <a:t> Beckman, D., Chari, A.N., Devabhaktuni, S. and Preskill, J., 1996. Efficient networks for quantum factoring. Physical Review A, 54(2), p.1034.</a:t>
            </a:r>
            <a:endParaRPr lang="en-US" altLang="zh-CN">
              <a:latin typeface="Times New Roman Regular" panose="02020603050405020304" charset="0"/>
              <a:cs typeface="Times New Roman Regular" panose="02020603050405020304" charset="0"/>
              <a:sym typeface="+mn-ea"/>
            </a:endParaRPr>
          </a:p>
          <a:p>
            <a:pPr algn="l"/>
            <a:r>
              <a:rPr lang="en-US" altLang="zh-CN" b="1">
                <a:solidFill>
                  <a:srgbClr val="000090"/>
                </a:solidFill>
                <a:latin typeface="Times New Roman Bold" panose="02020603050405020304" charset="0"/>
                <a:cs typeface="Times New Roman Bold" panose="02020603050405020304" charset="0"/>
                <a:sym typeface="+mn-ea"/>
              </a:rPr>
              <a:t>[27]</a:t>
            </a:r>
            <a:r>
              <a:rPr lang="en-US" altLang="zh-CN">
                <a:latin typeface="Times New Roman Regular" panose="02020603050405020304" charset="0"/>
                <a:cs typeface="Times New Roman Regular" panose="02020603050405020304" charset="0"/>
                <a:sym typeface="+mn-ea"/>
              </a:rPr>
              <a:t> Van Meter, R. and Itoh, K.M., 2005. Fast quantum modular exponentiation. Physical Review A—Atomic, Molecular, and Optical Physics, 71(5), p.052320.</a:t>
            </a:r>
            <a:endParaRPr lang="en-US" altLang="zh-CN">
              <a:latin typeface="Times New Roman Regular" panose="02020603050405020304" charset="0"/>
              <a:cs typeface="Times New Roman Regular" panose="02020603050405020304" charset="0"/>
              <a:sym typeface="+mn-ea"/>
            </a:endParaRPr>
          </a:p>
          <a:p>
            <a:pPr algn="l"/>
            <a:r>
              <a:rPr lang="en-US" altLang="zh-CN" b="1">
                <a:solidFill>
                  <a:srgbClr val="000090"/>
                </a:solidFill>
                <a:latin typeface="Times New Roman Bold" panose="02020603050405020304" charset="0"/>
                <a:cs typeface="Times New Roman Bold" panose="02020603050405020304" charset="0"/>
                <a:sym typeface="+mn-ea"/>
              </a:rPr>
              <a:t>[28]</a:t>
            </a:r>
            <a:r>
              <a:rPr lang="en-US" altLang="zh-CN">
                <a:latin typeface="Times New Roman Regular" panose="02020603050405020304" charset="0"/>
                <a:cs typeface="Times New Roman Regular" panose="02020603050405020304" charset="0"/>
                <a:sym typeface="+mn-ea"/>
              </a:rPr>
              <a:t> Rines, R. and Chuang, I., 2018. High performance quantum modular multipliers. arXiv preprint arXiv:1801.01081.</a:t>
            </a:r>
            <a:endParaRPr lang="en-US" altLang="zh-CN">
              <a:latin typeface="Times New Roman Regular" panose="02020603050405020304" charset="0"/>
              <a:cs typeface="Times New Roman Regular" panose="02020603050405020304" charset="0"/>
              <a:sym typeface="+mn-ea"/>
            </a:endParaRPr>
          </a:p>
          <a:p>
            <a:pPr algn="l"/>
            <a:r>
              <a:rPr lang="en-US" altLang="zh-CN" b="1">
                <a:solidFill>
                  <a:srgbClr val="000090"/>
                </a:solidFill>
                <a:latin typeface="Times New Roman Bold" panose="02020603050405020304" charset="0"/>
                <a:cs typeface="Times New Roman Bold" panose="02020603050405020304" charset="0"/>
                <a:sym typeface="+mn-ea"/>
              </a:rPr>
              <a:t>[29]</a:t>
            </a:r>
            <a:r>
              <a:rPr lang="en-US" altLang="zh-CN">
                <a:latin typeface="Times New Roman Regular" panose="02020603050405020304" charset="0"/>
                <a:cs typeface="Times New Roman Regular" panose="02020603050405020304" charset="0"/>
                <a:sym typeface="+mn-ea"/>
              </a:rPr>
              <a:t> Grover, Lov K. A fast quantum mechanical algorithm for database search. In Proceedings of the twenty-eighth annual ACM symposium on Theory of computing, pages 212–219, 1996.</a:t>
            </a:r>
            <a:endParaRPr lang="zh-CN" altLang="en-US"/>
          </a:p>
        </p:txBody>
      </p:sp>
    </p:spTree>
  </p:cSld>
  <p:clrMapOvr>
    <a:masterClrMapping/>
  </p:clrMapOvr>
  <p:transition advTm="822"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圆角 9"/>
          <p:cNvSpPr/>
          <p:nvPr>
            <p:custDataLst>
              <p:tags r:id="rId1"/>
            </p:custDataLst>
          </p:nvPr>
        </p:nvSpPr>
        <p:spPr>
          <a:xfrm>
            <a:off x="321733" y="194098"/>
            <a:ext cx="1002453" cy="854287"/>
          </a:xfrm>
          <a:prstGeom prst="roundRect">
            <a:avLst>
              <a:gd name="adj" fmla="val 4192"/>
            </a:avLst>
          </a:prstGeom>
          <a:solidFill>
            <a:srgbClr val="083A80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rgbClr val="577CCE">
              <a:shade val="50000"/>
            </a:srgbClr>
          </a:lnRef>
          <a:fillRef idx="1">
            <a:srgbClr val="577CCE"/>
          </a:fillRef>
          <a:effectRef idx="0">
            <a:srgbClr val="577CCE"/>
          </a:effectRef>
          <a:fontRef idx="minor">
            <a:srgbClr val="FFFFFF"/>
          </a:fontRef>
        </p:style>
        <p:txBody>
          <a:bodyPr rtlCol="0" anchor="ctr">
            <a:noAutofit/>
          </a:bodyPr>
          <a:p>
            <a:pPr algn="ctr"/>
            <a:r>
              <a:rPr lang="en-US" altLang="zh-CN" sz="4265" b="1" dirty="0">
                <a:solidFill>
                  <a:srgbClr val="FFFFFF"/>
                </a:solidFill>
                <a:latin typeface="Times New Roman" panose="02020603050405020304" charset="0"/>
                <a:ea typeface="Microsoft YaHei" panose="020B0503020204020204" charset="-122"/>
                <a:cs typeface="Times New Roman" panose="02020603050405020304" charset="0"/>
              </a:rPr>
              <a:t>07</a:t>
            </a:r>
            <a:endParaRPr lang="en-US" altLang="zh-CN" sz="4265" b="1" dirty="0">
              <a:solidFill>
                <a:srgbClr val="FFFFFF"/>
              </a:solidFill>
              <a:latin typeface="Times New Roman" panose="02020603050405020304" charset="0"/>
              <a:ea typeface="Microsoft YaHei" panose="020B0503020204020204" charset="-122"/>
              <a:cs typeface="Times New Roman" panose="02020603050405020304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468755" y="203200"/>
            <a:ext cx="4131310" cy="845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900" b="1" dirty="0" smtClean="0">
                <a:solidFill>
                  <a:srgbClr val="000090"/>
                </a:solidFill>
                <a:latin typeface="Times New Roman" panose="02020603050405020304" charset="0"/>
                <a:cs typeface="Times New Roman" panose="02020603050405020304" charset="0"/>
              </a:rPr>
              <a:t>Appendix</a:t>
            </a:r>
            <a:endParaRPr lang="en-US" altLang="zh-CN" sz="4900" b="1" dirty="0" smtClean="0">
              <a:solidFill>
                <a:srgbClr val="00009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321733" y="1151890"/>
            <a:ext cx="5576993" cy="5016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sz="2665" b="1">
                <a:solidFill>
                  <a:srgbClr val="000090"/>
                </a:solidFill>
              </a:rPr>
              <a:t>Quantum Higher Radix Adder</a:t>
            </a:r>
            <a:endParaRPr lang="en-US" sz="2665" b="1">
              <a:solidFill>
                <a:srgbClr val="000090"/>
              </a:solidFill>
            </a:endParaRPr>
          </a:p>
        </p:txBody>
      </p:sp>
      <p:pic>
        <p:nvPicPr>
          <p:cNvPr id="169" name="图片 168"/>
          <p:cNvPicPr/>
          <p:nvPr/>
        </p:nvPicPr>
        <p:blipFill>
          <a:blip r:embed="rId2"/>
          <a:stretch>
            <a:fillRect/>
          </a:stretch>
        </p:blipFill>
        <p:spPr>
          <a:xfrm>
            <a:off x="6278245" y="105410"/>
            <a:ext cx="5509895" cy="626237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520" y="1978660"/>
            <a:ext cx="6033135" cy="39363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73380" y="884767"/>
            <a:ext cx="5468620" cy="5266267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06447" y="3243580"/>
            <a:ext cx="5260340" cy="2907453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6447" y="2269913"/>
            <a:ext cx="4870027" cy="898313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554990" y="606425"/>
            <a:ext cx="4542790" cy="4914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sz="2600" b="1">
                <a:solidFill>
                  <a:srgbClr val="000090"/>
                </a:solidFill>
              </a:rPr>
              <a:t>Step 2: Pre-calculation</a:t>
            </a:r>
            <a:endParaRPr lang="en-US" sz="2600" b="1">
              <a:solidFill>
                <a:srgbClr val="000090"/>
              </a:solidFill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6706235" y="212"/>
            <a:ext cx="969645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en-US" sz="2400" b="1">
                <a:solidFill>
                  <a:srgbClr val="000090"/>
                </a:solidFill>
                <a:sym typeface="+mn-ea"/>
              </a:rPr>
              <a:t>Step 1</a:t>
            </a:r>
            <a:endParaRPr lang="zh-CN" altLang="en-US" sz="2400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rcRect l="25169" r="43036"/>
          <a:stretch>
            <a:fillRect/>
          </a:stretch>
        </p:blipFill>
        <p:spPr>
          <a:xfrm>
            <a:off x="6948805" y="739140"/>
            <a:ext cx="1713865" cy="125158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52180" y="459740"/>
            <a:ext cx="3100705" cy="1734820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6467475" y="43180"/>
            <a:ext cx="5561965" cy="2397125"/>
          </a:xfrm>
          <a:prstGeom prst="rect">
            <a:avLst/>
          </a:prstGeom>
          <a:noFill/>
          <a:ln w="3810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1">
                        <a:tint val="100000"/>
                        <a:shade val="100000"/>
                        <a:satMod val="130000"/>
                      </a:schemeClr>
                    </a:gs>
                    <a:gs pos="100000">
                      <a:schemeClr val="accent1">
                        <a:tint val="50000"/>
                        <a:shade val="100000"/>
                        <a:satMod val="350000"/>
                      </a:schemeClr>
                    </a:gs>
                  </a:gsLst>
                  <a:lin ang="16200000" scaled="0"/>
                </a:gradFill>
              </a14:hiddenFill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p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543348" y="33867"/>
            <a:ext cx="4069715" cy="56832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en-US" sz="3100" b="1">
                <a:solidFill>
                  <a:srgbClr val="000090"/>
                </a:solidFill>
                <a:sym typeface="+mn-ea"/>
              </a:rPr>
              <a:t>Quantum Ling Adder</a:t>
            </a:r>
            <a:endParaRPr lang="zh-CN" altLang="en-US" sz="31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rcRect b="13566"/>
          <a:stretch>
            <a:fillRect/>
          </a:stretch>
        </p:blipFill>
        <p:spPr>
          <a:xfrm>
            <a:off x="567055" y="2054860"/>
            <a:ext cx="8197850" cy="3641090"/>
          </a:xfrm>
          <a:prstGeom prst="rect">
            <a:avLst/>
          </a:prstGeom>
        </p:spPr>
      </p:pic>
      <p:grpSp>
        <p:nvGrpSpPr>
          <p:cNvPr id="52" name="组合 51"/>
          <p:cNvGrpSpPr/>
          <p:nvPr/>
        </p:nvGrpSpPr>
        <p:grpSpPr>
          <a:xfrm>
            <a:off x="2326640" y="1379220"/>
            <a:ext cx="9112885" cy="2234565"/>
            <a:chOff x="3664" y="2172"/>
            <a:chExt cx="14351" cy="3519"/>
          </a:xfrm>
        </p:grpSpPr>
        <p:grpSp>
          <p:nvGrpSpPr>
            <p:cNvPr id="10" name="组合 9"/>
            <p:cNvGrpSpPr/>
            <p:nvPr/>
          </p:nvGrpSpPr>
          <p:grpSpPr>
            <a:xfrm>
              <a:off x="3664" y="2507"/>
              <a:ext cx="11500" cy="3184"/>
              <a:chOff x="3311475" y="1020445"/>
              <a:chExt cx="7302500" cy="2021840"/>
            </a:xfrm>
          </p:grpSpPr>
          <p:sp>
            <p:nvSpPr>
              <p:cNvPr id="13" name="椭圆 12"/>
              <p:cNvSpPr/>
              <p:nvPr/>
            </p:nvSpPr>
            <p:spPr>
              <a:xfrm>
                <a:off x="3311475" y="2966085"/>
                <a:ext cx="76200" cy="76200"/>
              </a:xfrm>
              <a:prstGeom prst="ellipse">
                <a:avLst/>
              </a:prstGeom>
              <a:noFill/>
              <a:ln>
                <a:solidFill>
                  <a:srgbClr val="00B050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A12423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4" name="任意多边形: 形状 15"/>
              <p:cNvSpPr/>
              <p:nvPr/>
            </p:nvSpPr>
            <p:spPr>
              <a:xfrm>
                <a:off x="3360370" y="1020445"/>
                <a:ext cx="7253605" cy="1966595"/>
              </a:xfrm>
              <a:custGeom>
                <a:avLst/>
                <a:gdLst>
                  <a:gd name="connsiteX0" fmla="*/ 0 w 4396740"/>
                  <a:gd name="connsiteY0" fmla="*/ 739140 h 739140"/>
                  <a:gd name="connsiteX1" fmla="*/ 701040 w 4396740"/>
                  <a:gd name="connsiteY1" fmla="*/ 0 h 739140"/>
                  <a:gd name="connsiteX2" fmla="*/ 4396740 w 4396740"/>
                  <a:gd name="connsiteY2" fmla="*/ 0 h 7391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396740" h="739140">
                    <a:moveTo>
                      <a:pt x="0" y="739140"/>
                    </a:moveTo>
                    <a:lnTo>
                      <a:pt x="701040" y="0"/>
                    </a:lnTo>
                    <a:lnTo>
                      <a:pt x="4396740" y="0"/>
                    </a:lnTo>
                  </a:path>
                </a:pathLst>
              </a:custGeom>
              <a:noFill/>
              <a:ln>
                <a:solidFill>
                  <a:srgbClr val="00B050"/>
                </a:solidFill>
                <a:prstDash val="dash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00B050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</p:grpSp>
        <p:grpSp>
          <p:nvGrpSpPr>
            <p:cNvPr id="2" name="组合 1"/>
            <p:cNvGrpSpPr/>
            <p:nvPr/>
          </p:nvGrpSpPr>
          <p:grpSpPr>
            <a:xfrm>
              <a:off x="14817" y="2172"/>
              <a:ext cx="3198" cy="582"/>
              <a:chOff x="2021" y="7590"/>
              <a:chExt cx="3198" cy="582"/>
            </a:xfrm>
          </p:grpSpPr>
          <p:sp>
            <p:nvSpPr>
              <p:cNvPr id="18" name="圆角矩形 17"/>
              <p:cNvSpPr/>
              <p:nvPr/>
            </p:nvSpPr>
            <p:spPr>
              <a:xfrm>
                <a:off x="2335" y="7590"/>
                <a:ext cx="2569" cy="582"/>
              </a:xfrm>
              <a:prstGeom prst="roundRect">
                <a:avLst>
                  <a:gd name="adj" fmla="val 37533"/>
                </a:avLst>
              </a:prstGeom>
              <a:solidFill>
                <a:srgbClr val="00B050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kumimoji="1" lang="zh-CN" altLang="en-US" sz="2400" dirty="0">
                  <a:latin typeface="Source Han Sans CN Regular" panose="020B0500000000000000" pitchFamily="34" charset="-128"/>
                </a:endParaRPr>
              </a:p>
            </p:txBody>
          </p:sp>
          <p:sp>
            <p:nvSpPr>
              <p:cNvPr id="21" name="文本框 20"/>
              <p:cNvSpPr txBox="1"/>
              <p:nvPr/>
            </p:nvSpPr>
            <p:spPr>
              <a:xfrm>
                <a:off x="2021" y="7595"/>
                <a:ext cx="3198" cy="5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ctr"/>
                <a:r>
                  <a:rPr kumimoji="1" lang="zh-CN" altLang="en-US" sz="1600" b="1" dirty="0">
                    <a:solidFill>
                      <a:schemeClr val="bg1"/>
                    </a:solidFill>
                    <a:latin typeface="Times New Roman Bold" panose="02020603050405020304" charset="0"/>
                    <a:ea typeface="Source Han Sans CN Regular" panose="020B0500000000000000" pitchFamily="34" charset="-128"/>
                    <a:cs typeface="Times New Roman Bold" panose="02020603050405020304" charset="0"/>
                  </a:rPr>
                  <a:t>CSA Module</a:t>
                </a:r>
                <a:endParaRPr kumimoji="1" lang="zh-CN" altLang="en-US" sz="1600" b="1" dirty="0">
                  <a:solidFill>
                    <a:schemeClr val="bg1"/>
                  </a:solidFill>
                  <a:latin typeface="Times New Roman Bold" panose="02020603050405020304" charset="0"/>
                  <a:ea typeface="Source Han Sans CN Regular" panose="020B0500000000000000" pitchFamily="34" charset="-128"/>
                  <a:cs typeface="Times New Roman Bold" panose="02020603050405020304" charset="0"/>
                </a:endParaRPr>
              </a:p>
            </p:txBody>
          </p:sp>
        </p:grpSp>
      </p:grpSp>
      <p:grpSp>
        <p:nvGrpSpPr>
          <p:cNvPr id="53" name="组合 52"/>
          <p:cNvGrpSpPr/>
          <p:nvPr/>
        </p:nvGrpSpPr>
        <p:grpSpPr>
          <a:xfrm>
            <a:off x="6516370" y="2357120"/>
            <a:ext cx="5437505" cy="771525"/>
            <a:chOff x="10262" y="3712"/>
            <a:chExt cx="8563" cy="1215"/>
          </a:xfrm>
        </p:grpSpPr>
        <p:grpSp>
          <p:nvGrpSpPr>
            <p:cNvPr id="11" name="组合 10"/>
            <p:cNvGrpSpPr/>
            <p:nvPr/>
          </p:nvGrpSpPr>
          <p:grpSpPr>
            <a:xfrm>
              <a:off x="10262" y="4025"/>
              <a:ext cx="4901" cy="903"/>
              <a:chOff x="3298140" y="2478405"/>
              <a:chExt cx="3112135" cy="573330"/>
            </a:xfrm>
          </p:grpSpPr>
          <p:grpSp>
            <p:nvGrpSpPr>
              <p:cNvPr id="12" name="组合 11"/>
              <p:cNvGrpSpPr/>
              <p:nvPr/>
            </p:nvGrpSpPr>
            <p:grpSpPr>
              <a:xfrm>
                <a:off x="3298140" y="2966120"/>
                <a:ext cx="85615" cy="85615"/>
                <a:chOff x="3193366" y="2954215"/>
                <a:chExt cx="211016" cy="211016"/>
              </a:xfrm>
            </p:grpSpPr>
            <p:sp>
              <p:nvSpPr>
                <p:cNvPr id="17" name="椭圆 16"/>
                <p:cNvSpPr/>
                <p:nvPr/>
              </p:nvSpPr>
              <p:spPr>
                <a:xfrm>
                  <a:off x="3193366" y="2954215"/>
                  <a:ext cx="211016" cy="211016"/>
                </a:xfrm>
                <a:prstGeom prst="ellipse">
                  <a:avLst/>
                </a:prstGeom>
                <a:noFill/>
                <a:ln>
                  <a:solidFill>
                    <a:srgbClr val="00B050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00B050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  <p:sp>
              <p:nvSpPr>
                <p:cNvPr id="19" name="椭圆 18"/>
                <p:cNvSpPr/>
                <p:nvPr/>
              </p:nvSpPr>
              <p:spPr>
                <a:xfrm>
                  <a:off x="3235423" y="2996272"/>
                  <a:ext cx="126902" cy="126902"/>
                </a:xfrm>
                <a:prstGeom prst="ellipse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00B050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</p:grpSp>
          <p:sp>
            <p:nvSpPr>
              <p:cNvPr id="20" name="任意多边形: 形状 15"/>
              <p:cNvSpPr/>
              <p:nvPr/>
            </p:nvSpPr>
            <p:spPr>
              <a:xfrm>
                <a:off x="3360370" y="2478405"/>
                <a:ext cx="3049905" cy="508635"/>
              </a:xfrm>
              <a:custGeom>
                <a:avLst/>
                <a:gdLst>
                  <a:gd name="connsiteX0" fmla="*/ 0 w 4396740"/>
                  <a:gd name="connsiteY0" fmla="*/ 739140 h 739140"/>
                  <a:gd name="connsiteX1" fmla="*/ 701040 w 4396740"/>
                  <a:gd name="connsiteY1" fmla="*/ 0 h 739140"/>
                  <a:gd name="connsiteX2" fmla="*/ 4396740 w 4396740"/>
                  <a:gd name="connsiteY2" fmla="*/ 0 h 7391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396740" h="739140">
                    <a:moveTo>
                      <a:pt x="0" y="739140"/>
                    </a:moveTo>
                    <a:lnTo>
                      <a:pt x="701040" y="0"/>
                    </a:lnTo>
                    <a:lnTo>
                      <a:pt x="4396740" y="0"/>
                    </a:lnTo>
                  </a:path>
                </a:pathLst>
              </a:custGeom>
              <a:noFill/>
              <a:ln>
                <a:solidFill>
                  <a:srgbClr val="00B05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</p:grpSp>
        <p:grpSp>
          <p:nvGrpSpPr>
            <p:cNvPr id="32" name="组合 31"/>
            <p:cNvGrpSpPr/>
            <p:nvPr/>
          </p:nvGrpSpPr>
          <p:grpSpPr>
            <a:xfrm>
              <a:off x="15055" y="3712"/>
              <a:ext cx="3770" cy="582"/>
              <a:chOff x="8228" y="7590"/>
              <a:chExt cx="3770" cy="582"/>
            </a:xfrm>
          </p:grpSpPr>
          <p:sp>
            <p:nvSpPr>
              <p:cNvPr id="33" name="圆角矩形 32"/>
              <p:cNvSpPr/>
              <p:nvPr/>
            </p:nvSpPr>
            <p:spPr>
              <a:xfrm>
                <a:off x="8228" y="7590"/>
                <a:ext cx="3700" cy="582"/>
              </a:xfrm>
              <a:prstGeom prst="roundRect">
                <a:avLst>
                  <a:gd name="adj" fmla="val 37533"/>
                </a:avLst>
              </a:prstGeom>
              <a:solidFill>
                <a:srgbClr val="00B050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kumimoji="1" lang="zh-CN" altLang="en-US" sz="2400" dirty="0">
                  <a:latin typeface="Source Han Sans CN Regular" panose="020B0500000000000000" pitchFamily="34" charset="-128"/>
                </a:endParaRPr>
              </a:p>
            </p:txBody>
          </p:sp>
          <p:sp>
            <p:nvSpPr>
              <p:cNvPr id="34" name="文本框 33"/>
              <p:cNvSpPr txBox="1"/>
              <p:nvPr/>
            </p:nvSpPr>
            <p:spPr>
              <a:xfrm>
                <a:off x="8246" y="7615"/>
                <a:ext cx="3752" cy="5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ctr"/>
                <a:r>
                  <a:rPr kumimoji="1" lang="zh-CN" altLang="en-US" sz="1600" b="1" dirty="0">
                    <a:solidFill>
                      <a:schemeClr val="bg1"/>
                    </a:solidFill>
                    <a:latin typeface="Times New Roman Bold" panose="02020603050405020304" charset="0"/>
                    <a:ea typeface="Source Han Sans CN Regular" panose="020B0500000000000000" pitchFamily="34" charset="-128"/>
                    <a:cs typeface="Times New Roman Bold" panose="02020603050405020304" charset="0"/>
                  </a:rPr>
                  <a:t>Uncompute S Module</a:t>
                </a:r>
                <a:endParaRPr kumimoji="1" lang="zh-CN" altLang="en-US" sz="1600" b="1" dirty="0">
                  <a:solidFill>
                    <a:schemeClr val="bg1"/>
                  </a:solidFill>
                  <a:latin typeface="Times New Roman Bold" panose="02020603050405020304" charset="0"/>
                  <a:ea typeface="Source Han Sans CN Regular" panose="020B0500000000000000" pitchFamily="34" charset="-128"/>
                  <a:cs typeface="Times New Roman Bold" panose="02020603050405020304" charset="0"/>
                </a:endParaRPr>
              </a:p>
            </p:txBody>
          </p:sp>
        </p:grpSp>
      </p:grpSp>
      <p:grpSp>
        <p:nvGrpSpPr>
          <p:cNvPr id="54" name="组合 53"/>
          <p:cNvGrpSpPr/>
          <p:nvPr/>
        </p:nvGrpSpPr>
        <p:grpSpPr>
          <a:xfrm>
            <a:off x="5056505" y="3332480"/>
            <a:ext cx="6319520" cy="1388110"/>
            <a:chOff x="7963" y="5248"/>
            <a:chExt cx="9952" cy="2186"/>
          </a:xfrm>
        </p:grpSpPr>
        <p:grpSp>
          <p:nvGrpSpPr>
            <p:cNvPr id="42" name="组合 41"/>
            <p:cNvGrpSpPr/>
            <p:nvPr/>
          </p:nvGrpSpPr>
          <p:grpSpPr>
            <a:xfrm>
              <a:off x="14889" y="5248"/>
              <a:ext cx="3027" cy="586"/>
              <a:chOff x="13884" y="7586"/>
              <a:chExt cx="3027" cy="586"/>
            </a:xfrm>
          </p:grpSpPr>
          <p:sp>
            <p:nvSpPr>
              <p:cNvPr id="43" name="圆角矩形 42"/>
              <p:cNvSpPr/>
              <p:nvPr/>
            </p:nvSpPr>
            <p:spPr>
              <a:xfrm>
                <a:off x="14122" y="7590"/>
                <a:ext cx="2432" cy="582"/>
              </a:xfrm>
              <a:prstGeom prst="roundRect">
                <a:avLst>
                  <a:gd name="adj" fmla="val 37533"/>
                </a:avLst>
              </a:prstGeom>
              <a:solidFill>
                <a:srgbClr val="00B050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kumimoji="1" lang="zh-CN" altLang="en-US" sz="2400" dirty="0">
                  <a:latin typeface="Source Han Sans CN Regular" panose="020B0500000000000000" pitchFamily="34" charset="-128"/>
                </a:endParaRPr>
              </a:p>
            </p:txBody>
          </p:sp>
          <p:sp>
            <p:nvSpPr>
              <p:cNvPr id="44" name="文本框 43"/>
              <p:cNvSpPr txBox="1"/>
              <p:nvPr/>
            </p:nvSpPr>
            <p:spPr>
              <a:xfrm>
                <a:off x="13884" y="7586"/>
                <a:ext cx="3027" cy="5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ctr"/>
                <a:r>
                  <a:rPr kumimoji="1" lang="zh-CN" altLang="en-US" sz="1600" b="1" dirty="0">
                    <a:solidFill>
                      <a:schemeClr val="bg1"/>
                    </a:solidFill>
                    <a:latin typeface="Times New Roman Bold" panose="02020603050405020304" charset="0"/>
                    <a:ea typeface="Source Han Sans CN Regular" panose="020B0500000000000000" pitchFamily="34" charset="-128"/>
                    <a:cs typeface="Times New Roman Bold" panose="02020603050405020304" charset="0"/>
                  </a:rPr>
                  <a:t>Set 0 Module</a:t>
                </a:r>
                <a:endParaRPr kumimoji="1" lang="zh-CN" altLang="en-US" sz="1600" b="1" dirty="0">
                  <a:solidFill>
                    <a:schemeClr val="bg1"/>
                  </a:solidFill>
                  <a:latin typeface="Times New Roman Bold" panose="02020603050405020304" charset="0"/>
                  <a:ea typeface="Source Han Sans CN Regular" panose="020B0500000000000000" pitchFamily="34" charset="-128"/>
                  <a:cs typeface="Times New Roman Bold" panose="02020603050405020304" charset="0"/>
                </a:endParaRPr>
              </a:p>
            </p:txBody>
          </p:sp>
        </p:grpSp>
        <p:grpSp>
          <p:nvGrpSpPr>
            <p:cNvPr id="45" name="组合 44"/>
            <p:cNvGrpSpPr/>
            <p:nvPr/>
          </p:nvGrpSpPr>
          <p:grpSpPr>
            <a:xfrm>
              <a:off x="7963" y="5568"/>
              <a:ext cx="7291" cy="1867"/>
              <a:chOff x="3298140" y="1866265"/>
              <a:chExt cx="4629785" cy="1185470"/>
            </a:xfrm>
          </p:grpSpPr>
          <p:grpSp>
            <p:nvGrpSpPr>
              <p:cNvPr id="46" name="组合 45"/>
              <p:cNvGrpSpPr/>
              <p:nvPr/>
            </p:nvGrpSpPr>
            <p:grpSpPr>
              <a:xfrm>
                <a:off x="3298140" y="2966120"/>
                <a:ext cx="85615" cy="85615"/>
                <a:chOff x="3193366" y="2954215"/>
                <a:chExt cx="211016" cy="211016"/>
              </a:xfrm>
            </p:grpSpPr>
            <p:sp>
              <p:nvSpPr>
                <p:cNvPr id="47" name="椭圆 46"/>
                <p:cNvSpPr/>
                <p:nvPr/>
              </p:nvSpPr>
              <p:spPr>
                <a:xfrm>
                  <a:off x="3193366" y="2954215"/>
                  <a:ext cx="211016" cy="211016"/>
                </a:xfrm>
                <a:prstGeom prst="ellipse">
                  <a:avLst/>
                </a:prstGeom>
                <a:noFill/>
                <a:ln>
                  <a:solidFill>
                    <a:srgbClr val="00B050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00B050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  <p:sp>
              <p:nvSpPr>
                <p:cNvPr id="48" name="椭圆 47"/>
                <p:cNvSpPr/>
                <p:nvPr/>
              </p:nvSpPr>
              <p:spPr>
                <a:xfrm>
                  <a:off x="3235423" y="2996272"/>
                  <a:ext cx="126902" cy="126902"/>
                </a:xfrm>
                <a:prstGeom prst="ellipse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00B050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</p:grpSp>
          <p:sp>
            <p:nvSpPr>
              <p:cNvPr id="49" name="任意多边形: 形状 15"/>
              <p:cNvSpPr/>
              <p:nvPr/>
            </p:nvSpPr>
            <p:spPr>
              <a:xfrm>
                <a:off x="3360370" y="1866265"/>
                <a:ext cx="4567555" cy="1120775"/>
              </a:xfrm>
              <a:custGeom>
                <a:avLst/>
                <a:gdLst>
                  <a:gd name="connsiteX0" fmla="*/ 0 w 4396740"/>
                  <a:gd name="connsiteY0" fmla="*/ 739140 h 739140"/>
                  <a:gd name="connsiteX1" fmla="*/ 701040 w 4396740"/>
                  <a:gd name="connsiteY1" fmla="*/ 0 h 739140"/>
                  <a:gd name="connsiteX2" fmla="*/ 4396740 w 4396740"/>
                  <a:gd name="connsiteY2" fmla="*/ 0 h 7391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396740" h="739140">
                    <a:moveTo>
                      <a:pt x="0" y="739140"/>
                    </a:moveTo>
                    <a:lnTo>
                      <a:pt x="701040" y="0"/>
                    </a:lnTo>
                    <a:lnTo>
                      <a:pt x="4396740" y="0"/>
                    </a:lnTo>
                  </a:path>
                </a:pathLst>
              </a:custGeom>
              <a:noFill/>
              <a:ln>
                <a:solidFill>
                  <a:srgbClr val="00B05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</p:grpSp>
      </p:grpSp>
      <p:grpSp>
        <p:nvGrpSpPr>
          <p:cNvPr id="57" name="组合 56"/>
          <p:cNvGrpSpPr/>
          <p:nvPr/>
        </p:nvGrpSpPr>
        <p:grpSpPr>
          <a:xfrm>
            <a:off x="3488055" y="3792855"/>
            <a:ext cx="7793355" cy="815340"/>
            <a:chOff x="5493" y="5973"/>
            <a:chExt cx="12273" cy="1284"/>
          </a:xfrm>
        </p:grpSpPr>
        <p:grpSp>
          <p:nvGrpSpPr>
            <p:cNvPr id="55" name="组合 54"/>
            <p:cNvGrpSpPr/>
            <p:nvPr/>
          </p:nvGrpSpPr>
          <p:grpSpPr>
            <a:xfrm>
              <a:off x="5564" y="5979"/>
              <a:ext cx="12203" cy="1278"/>
              <a:chOff x="5564" y="5979"/>
              <a:chExt cx="12203" cy="1278"/>
            </a:xfrm>
          </p:grpSpPr>
          <p:sp>
            <p:nvSpPr>
              <p:cNvPr id="26" name="任意多边形: 形状 15"/>
              <p:cNvSpPr/>
              <p:nvPr/>
            </p:nvSpPr>
            <p:spPr>
              <a:xfrm flipV="1">
                <a:off x="5564" y="5979"/>
                <a:ext cx="9598" cy="933"/>
              </a:xfrm>
              <a:custGeom>
                <a:avLst/>
                <a:gdLst>
                  <a:gd name="connsiteX0" fmla="*/ 0 w 4396740"/>
                  <a:gd name="connsiteY0" fmla="*/ 739140 h 739140"/>
                  <a:gd name="connsiteX1" fmla="*/ 701040 w 4396740"/>
                  <a:gd name="connsiteY1" fmla="*/ 0 h 739140"/>
                  <a:gd name="connsiteX2" fmla="*/ 4396740 w 4396740"/>
                  <a:gd name="connsiteY2" fmla="*/ 0 h 7391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396740" h="739140">
                    <a:moveTo>
                      <a:pt x="0" y="739140"/>
                    </a:moveTo>
                    <a:lnTo>
                      <a:pt x="701040" y="0"/>
                    </a:lnTo>
                    <a:lnTo>
                      <a:pt x="4396740" y="0"/>
                    </a:lnTo>
                  </a:path>
                </a:pathLst>
              </a:custGeom>
              <a:noFill/>
              <a:ln>
                <a:solidFill>
                  <a:srgbClr val="00B0F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grpSp>
            <p:nvGrpSpPr>
              <p:cNvPr id="36" name="组合 35"/>
              <p:cNvGrpSpPr/>
              <p:nvPr/>
            </p:nvGrpSpPr>
            <p:grpSpPr>
              <a:xfrm>
                <a:off x="14817" y="6675"/>
                <a:ext cx="2951" cy="582"/>
                <a:chOff x="7147" y="1364"/>
                <a:chExt cx="2951" cy="582"/>
              </a:xfrm>
            </p:grpSpPr>
            <p:sp>
              <p:nvSpPr>
                <p:cNvPr id="37" name="圆角矩形 36"/>
                <p:cNvSpPr/>
                <p:nvPr/>
              </p:nvSpPr>
              <p:spPr>
                <a:xfrm>
                  <a:off x="7433" y="1364"/>
                  <a:ext cx="2371" cy="582"/>
                </a:xfrm>
                <a:prstGeom prst="roundRect">
                  <a:avLst>
                    <a:gd name="adj" fmla="val 37533"/>
                  </a:avLst>
                </a:prstGeom>
                <a:solidFill>
                  <a:srgbClr val="00B0F0"/>
                </a:solidFill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kumimoji="1" lang="zh-CN" altLang="en-US" sz="2400" dirty="0">
                    <a:latin typeface="Source Han Sans CN Regular" panose="020B0500000000000000" pitchFamily="34" charset="-128"/>
                  </a:endParaRPr>
                </a:p>
              </p:txBody>
            </p:sp>
            <p:sp>
              <p:nvSpPr>
                <p:cNvPr id="38" name="文本框 37"/>
                <p:cNvSpPr txBox="1"/>
                <p:nvPr/>
              </p:nvSpPr>
              <p:spPr>
                <a:xfrm>
                  <a:off x="7147" y="1364"/>
                  <a:ext cx="2951" cy="5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p>
                  <a:pPr algn="ctr"/>
                  <a:r>
                    <a:rPr kumimoji="1" lang="zh-CN" altLang="en-US" sz="1600" b="1" dirty="0">
                      <a:solidFill>
                        <a:schemeClr val="bg1"/>
                      </a:solidFill>
                      <a:latin typeface="Times New Roman Bold" panose="02020603050405020304" charset="0"/>
                      <a:ea typeface="Source Han Sans CN Regular" panose="020B0500000000000000" pitchFamily="34" charset="-128"/>
                      <a:cs typeface="Times New Roman Bold" panose="02020603050405020304" charset="0"/>
                    </a:rPr>
                    <a:t>Add Module</a:t>
                  </a:r>
                  <a:endParaRPr kumimoji="1" lang="zh-CN" altLang="en-US" sz="1600" b="1" dirty="0">
                    <a:solidFill>
                      <a:schemeClr val="bg1"/>
                    </a:solidFill>
                    <a:latin typeface="Times New Roman Bold" panose="02020603050405020304" charset="0"/>
                    <a:ea typeface="Source Han Sans CN Regular" panose="020B0500000000000000" pitchFamily="34" charset="-128"/>
                    <a:cs typeface="Times New Roman Bold" panose="02020603050405020304" charset="0"/>
                  </a:endParaRPr>
                </a:p>
              </p:txBody>
            </p:sp>
          </p:grpSp>
        </p:grpSp>
        <p:sp>
          <p:nvSpPr>
            <p:cNvPr id="50" name="椭圆 49"/>
            <p:cNvSpPr/>
            <p:nvPr/>
          </p:nvSpPr>
          <p:spPr>
            <a:xfrm>
              <a:off x="5493" y="5973"/>
              <a:ext cx="81" cy="81"/>
            </a:xfrm>
            <a:prstGeom prst="ellipse">
              <a:avLst/>
            </a:prstGeom>
            <a:solidFill>
              <a:srgbClr val="F5F2EA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grpSp>
        <p:nvGrpSpPr>
          <p:cNvPr id="58" name="组合 57"/>
          <p:cNvGrpSpPr/>
          <p:nvPr/>
        </p:nvGrpSpPr>
        <p:grpSpPr>
          <a:xfrm>
            <a:off x="4673600" y="4864100"/>
            <a:ext cx="6583045" cy="756920"/>
            <a:chOff x="7360" y="7660"/>
            <a:chExt cx="10367" cy="1192"/>
          </a:xfrm>
        </p:grpSpPr>
        <p:grpSp>
          <p:nvGrpSpPr>
            <p:cNvPr id="56" name="组合 55"/>
            <p:cNvGrpSpPr/>
            <p:nvPr/>
          </p:nvGrpSpPr>
          <p:grpSpPr>
            <a:xfrm>
              <a:off x="7431" y="7666"/>
              <a:ext cx="10296" cy="1186"/>
              <a:chOff x="7431" y="7666"/>
              <a:chExt cx="10296" cy="1186"/>
            </a:xfrm>
          </p:grpSpPr>
          <p:sp>
            <p:nvSpPr>
              <p:cNvPr id="31" name="任意多边形: 形状 15"/>
              <p:cNvSpPr/>
              <p:nvPr/>
            </p:nvSpPr>
            <p:spPr>
              <a:xfrm flipV="1">
                <a:off x="7431" y="7666"/>
                <a:ext cx="7696" cy="934"/>
              </a:xfrm>
              <a:custGeom>
                <a:avLst/>
                <a:gdLst>
                  <a:gd name="connsiteX0" fmla="*/ 0 w 4396740"/>
                  <a:gd name="connsiteY0" fmla="*/ 739140 h 739140"/>
                  <a:gd name="connsiteX1" fmla="*/ 701040 w 4396740"/>
                  <a:gd name="connsiteY1" fmla="*/ 0 h 739140"/>
                  <a:gd name="connsiteX2" fmla="*/ 4396740 w 4396740"/>
                  <a:gd name="connsiteY2" fmla="*/ 0 h 7391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396740" h="739140">
                    <a:moveTo>
                      <a:pt x="0" y="739140"/>
                    </a:moveTo>
                    <a:lnTo>
                      <a:pt x="701040" y="0"/>
                    </a:lnTo>
                    <a:lnTo>
                      <a:pt x="4396740" y="0"/>
                    </a:lnTo>
                  </a:path>
                </a:pathLst>
              </a:custGeom>
              <a:noFill/>
              <a:ln>
                <a:solidFill>
                  <a:srgbClr val="00B0F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grpSp>
            <p:nvGrpSpPr>
              <p:cNvPr id="39" name="组合 38"/>
              <p:cNvGrpSpPr/>
              <p:nvPr/>
            </p:nvGrpSpPr>
            <p:grpSpPr>
              <a:xfrm>
                <a:off x="14777" y="8270"/>
                <a:ext cx="2951" cy="583"/>
                <a:chOff x="7122" y="1363"/>
                <a:chExt cx="2951" cy="583"/>
              </a:xfrm>
            </p:grpSpPr>
            <p:sp>
              <p:nvSpPr>
                <p:cNvPr id="40" name="圆角矩形 39"/>
                <p:cNvSpPr/>
                <p:nvPr/>
              </p:nvSpPr>
              <p:spPr>
                <a:xfrm>
                  <a:off x="7433" y="1364"/>
                  <a:ext cx="2371" cy="582"/>
                </a:xfrm>
                <a:prstGeom prst="roundRect">
                  <a:avLst>
                    <a:gd name="adj" fmla="val 37533"/>
                  </a:avLst>
                </a:prstGeom>
                <a:solidFill>
                  <a:srgbClr val="00B0F0"/>
                </a:solidFill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kumimoji="1" lang="zh-CN" altLang="en-US" sz="2400" dirty="0">
                    <a:latin typeface="Source Han Sans CN Regular" panose="020B0500000000000000" pitchFamily="34" charset="-128"/>
                  </a:endParaRPr>
                </a:p>
              </p:txBody>
            </p:sp>
            <p:sp>
              <p:nvSpPr>
                <p:cNvPr id="41" name="文本框 40"/>
                <p:cNvSpPr txBox="1"/>
                <p:nvPr/>
              </p:nvSpPr>
              <p:spPr>
                <a:xfrm>
                  <a:off x="7122" y="1363"/>
                  <a:ext cx="2951" cy="5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p>
                  <a:pPr algn="ctr"/>
                  <a:r>
                    <a:rPr kumimoji="1" lang="en-US" altLang="zh-CN" sz="1600" b="1" dirty="0">
                      <a:solidFill>
                        <a:schemeClr val="bg1"/>
                      </a:solidFill>
                      <a:latin typeface="Times New Roman Bold" panose="02020603050405020304" charset="0"/>
                      <a:ea typeface="Source Han Sans CN Regular" panose="020B0500000000000000" pitchFamily="34" charset="-128"/>
                      <a:cs typeface="Times New Roman Bold" panose="02020603050405020304" charset="0"/>
                    </a:rPr>
                    <a:t>Sub</a:t>
                  </a:r>
                  <a:r>
                    <a:rPr kumimoji="1" lang="zh-CN" altLang="en-US" sz="1600" b="1" dirty="0">
                      <a:solidFill>
                        <a:schemeClr val="bg1"/>
                      </a:solidFill>
                      <a:latin typeface="Times New Roman Bold" panose="02020603050405020304" charset="0"/>
                      <a:ea typeface="Source Han Sans CN Regular" panose="020B0500000000000000" pitchFamily="34" charset="-128"/>
                      <a:cs typeface="Times New Roman Bold" panose="02020603050405020304" charset="0"/>
                    </a:rPr>
                    <a:t> Module</a:t>
                  </a:r>
                  <a:endParaRPr kumimoji="1" lang="zh-CN" altLang="en-US" sz="1600" b="1" dirty="0">
                    <a:solidFill>
                      <a:schemeClr val="bg1"/>
                    </a:solidFill>
                    <a:latin typeface="Times New Roman Bold" panose="02020603050405020304" charset="0"/>
                    <a:ea typeface="Source Han Sans CN Regular" panose="020B0500000000000000" pitchFamily="34" charset="-128"/>
                    <a:cs typeface="Times New Roman Bold" panose="02020603050405020304" charset="0"/>
                  </a:endParaRPr>
                </a:p>
              </p:txBody>
            </p:sp>
          </p:grpSp>
        </p:grpSp>
        <p:sp>
          <p:nvSpPr>
            <p:cNvPr id="51" name="椭圆 50"/>
            <p:cNvSpPr/>
            <p:nvPr/>
          </p:nvSpPr>
          <p:spPr>
            <a:xfrm>
              <a:off x="7360" y="7660"/>
              <a:ext cx="81" cy="81"/>
            </a:xfrm>
            <a:prstGeom prst="ellipse">
              <a:avLst/>
            </a:prstGeom>
            <a:solidFill>
              <a:srgbClr val="F5F2EA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sp>
        <p:nvSpPr>
          <p:cNvPr id="5" name="文本框 4"/>
          <p:cNvSpPr txBox="1"/>
          <p:nvPr/>
        </p:nvSpPr>
        <p:spPr>
          <a:xfrm>
            <a:off x="812699" y="264705"/>
            <a:ext cx="3717290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sz="6000">
                <a:gradFill>
                  <a:gsLst>
                    <a:gs pos="0">
                      <a:schemeClr val="accent1">
                        <a:lumMod val="75000"/>
                      </a:schemeClr>
                    </a:gs>
                    <a:gs pos="100000">
                      <a:schemeClr val="accent4">
                        <a:lumMod val="25000"/>
                      </a:schemeClr>
                    </a:gs>
                  </a:gsLst>
                  <a:lin ang="2700000" scaled="1"/>
                </a:gradFill>
                <a:latin typeface="+mj-ea"/>
                <a:ea typeface="+mj-ea"/>
              </a:defRPr>
            </a:lvl1pPr>
          </a:lstStyle>
          <a:p>
            <a:pPr algn="l"/>
            <a:r>
              <a:rPr lang="en-US" altLang="zh-CN" sz="3600" b="1">
                <a:solidFill>
                  <a:srgbClr val="000090"/>
                </a:solidFill>
                <a:latin typeface="Times New Roman Bold" panose="02020603050405020304" charset="0"/>
                <a:cs typeface="Times New Roman Bold" panose="02020603050405020304" charset="0"/>
              </a:rPr>
              <a:t>Modular Addition</a:t>
            </a:r>
            <a:endParaRPr lang="en-US" altLang="zh-CN" sz="3600" b="1">
              <a:solidFill>
                <a:srgbClr val="000090"/>
              </a:solidFill>
              <a:latin typeface="Times New Roman Bold" panose="02020603050405020304" charset="0"/>
              <a:cs typeface="Times New Roman Bold" panose="02020603050405020304" charset="0"/>
            </a:endParaRP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组合 35"/>
          <p:cNvGrpSpPr/>
          <p:nvPr/>
        </p:nvGrpSpPr>
        <p:grpSpPr>
          <a:xfrm>
            <a:off x="69215" y="1407160"/>
            <a:ext cx="4150360" cy="4664075"/>
            <a:chOff x="109" y="2216"/>
            <a:chExt cx="6536" cy="7345"/>
          </a:xfrm>
        </p:grpSpPr>
        <p:sp>
          <p:nvSpPr>
            <p:cNvPr id="9" name="文本框 8"/>
            <p:cNvSpPr txBox="1"/>
            <p:nvPr/>
          </p:nvSpPr>
          <p:spPr>
            <a:xfrm>
              <a:off x="109" y="8411"/>
              <a:ext cx="6536" cy="11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kumimoji="1" sz="1600" dirty="0">
                  <a:solidFill>
                    <a:schemeClr val="tx1">
                      <a:alpha val="75000"/>
                    </a:schemeClr>
                  </a:solidFill>
                  <a:latin typeface="Times New Roman Regular" panose="02020603050405020304" charset="0"/>
                  <a:ea typeface="Source Han Sans CN Regular" panose="020B0500000000000000" pitchFamily="34" charset="-128"/>
                  <a:cs typeface="Times New Roman Regular" panose="02020603050405020304" charset="0"/>
                </a:rPr>
                <a:t>represents the carry-save architecture, consisting of a series of full adders operating in parallel.</a:t>
              </a:r>
              <a:endParaRPr kumimoji="1" sz="1600" dirty="0">
                <a:solidFill>
                  <a:schemeClr val="tx1">
                    <a:alpha val="75000"/>
                  </a:schemeClr>
                </a:solidFill>
                <a:latin typeface="Times New Roman Regular" panose="02020603050405020304" charset="0"/>
                <a:ea typeface="Source Han Sans CN Regular" panose="020B0500000000000000" pitchFamily="34" charset="-128"/>
                <a:cs typeface="Times New Roman Regular" panose="02020603050405020304" charset="0"/>
              </a:endParaRPr>
            </a:p>
          </p:txBody>
        </p:sp>
        <p:grpSp>
          <p:nvGrpSpPr>
            <p:cNvPr id="22" name="组合 21"/>
            <p:cNvGrpSpPr/>
            <p:nvPr/>
          </p:nvGrpSpPr>
          <p:grpSpPr>
            <a:xfrm>
              <a:off x="1861" y="7550"/>
              <a:ext cx="3198" cy="582"/>
              <a:chOff x="2021" y="7590"/>
              <a:chExt cx="3198" cy="582"/>
            </a:xfrm>
          </p:grpSpPr>
          <p:sp>
            <p:nvSpPr>
              <p:cNvPr id="12" name="圆角矩形 11"/>
              <p:cNvSpPr/>
              <p:nvPr/>
            </p:nvSpPr>
            <p:spPr>
              <a:xfrm>
                <a:off x="2335" y="7590"/>
                <a:ext cx="2569" cy="582"/>
              </a:xfrm>
              <a:prstGeom prst="roundRect">
                <a:avLst>
                  <a:gd name="adj" fmla="val 37533"/>
                </a:avLst>
              </a:prstGeom>
              <a:solidFill>
                <a:srgbClr val="00B050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 sz="2400" dirty="0">
                  <a:latin typeface="Source Han Sans CN Regular" panose="020B0500000000000000" pitchFamily="34" charset="-128"/>
                </a:endParaRPr>
              </a:p>
            </p:txBody>
          </p:sp>
          <p:sp>
            <p:nvSpPr>
              <p:cNvPr id="19" name="文本框 18"/>
              <p:cNvSpPr txBox="1"/>
              <p:nvPr/>
            </p:nvSpPr>
            <p:spPr>
              <a:xfrm>
                <a:off x="2021" y="7611"/>
                <a:ext cx="3198" cy="5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zh-CN" altLang="en-US" sz="1600" b="1" dirty="0">
                    <a:solidFill>
                      <a:schemeClr val="bg1"/>
                    </a:solidFill>
                    <a:latin typeface="Times New Roman Bold" panose="02020603050405020304" charset="0"/>
                    <a:ea typeface="Source Han Sans CN Regular" panose="020B0500000000000000" pitchFamily="34" charset="-128"/>
                    <a:cs typeface="Times New Roman Bold" panose="02020603050405020304" charset="0"/>
                  </a:rPr>
                  <a:t>CSA Module</a:t>
                </a:r>
                <a:endParaRPr kumimoji="1" lang="zh-CN" altLang="en-US" sz="1600" b="1" dirty="0">
                  <a:solidFill>
                    <a:schemeClr val="bg1"/>
                  </a:solidFill>
                  <a:latin typeface="Times New Roman Bold" panose="02020603050405020304" charset="0"/>
                  <a:ea typeface="Source Han Sans CN Regular" panose="020B0500000000000000" pitchFamily="34" charset="-128"/>
                  <a:cs typeface="Times New Roman Bold" panose="02020603050405020304" charset="0"/>
                </a:endParaRPr>
              </a:p>
            </p:txBody>
          </p:sp>
        </p:grpSp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1"/>
            <a:srcRect b="10914"/>
            <a:stretch>
              <a:fillRect/>
            </a:stretch>
          </p:blipFill>
          <p:spPr>
            <a:xfrm>
              <a:off x="782" y="2216"/>
              <a:ext cx="5653" cy="5075"/>
            </a:xfrm>
            <a:prstGeom prst="rect">
              <a:avLst/>
            </a:prstGeom>
          </p:spPr>
        </p:pic>
      </p:grpSp>
      <p:grpSp>
        <p:nvGrpSpPr>
          <p:cNvPr id="37" name="组合 36"/>
          <p:cNvGrpSpPr/>
          <p:nvPr/>
        </p:nvGrpSpPr>
        <p:grpSpPr>
          <a:xfrm>
            <a:off x="4302125" y="3197225"/>
            <a:ext cx="3691890" cy="2923540"/>
            <a:chOff x="6775" y="5035"/>
            <a:chExt cx="5814" cy="4604"/>
          </a:xfrm>
        </p:grpSpPr>
        <p:sp>
          <p:nvSpPr>
            <p:cNvPr id="10" name="文本框 9"/>
            <p:cNvSpPr txBox="1"/>
            <p:nvPr/>
          </p:nvSpPr>
          <p:spPr>
            <a:xfrm>
              <a:off x="6841" y="8333"/>
              <a:ext cx="5749" cy="13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kumimoji="1" sz="1600" dirty="0">
                  <a:solidFill>
                    <a:schemeClr val="tx1">
                      <a:alpha val="75000"/>
                    </a:schemeClr>
                  </a:solidFill>
                  <a:latin typeface="Times New Roman Regular" panose="02020603050405020304" charset="0"/>
                  <a:ea typeface="Source Han Sans CN Regular" panose="020B0500000000000000" pitchFamily="34" charset="-128"/>
                  <a:cs typeface="Times New Roman Regular" panose="02020603050405020304" charset="0"/>
                </a:rPr>
                <a:t>uncompute the partial sum S, </a:t>
              </a:r>
              <a:endParaRPr kumimoji="1" sz="1600" dirty="0">
                <a:solidFill>
                  <a:schemeClr val="tx1">
                    <a:alpha val="75000"/>
                  </a:schemeClr>
                </a:solidFill>
                <a:latin typeface="Times New Roman Regular" panose="02020603050405020304" charset="0"/>
                <a:ea typeface="Source Han Sans CN Regular" panose="020B0500000000000000" pitchFamily="34" charset="-128"/>
                <a:cs typeface="Times New Roman Regular" panose="02020603050405020304" charset="0"/>
              </a:endParaRPr>
            </a:p>
            <a:p>
              <a:pPr algn="ctr">
                <a:lnSpc>
                  <a:spcPct val="150000"/>
                </a:lnSpc>
              </a:pPr>
              <a:r>
                <a:rPr kumimoji="1" sz="1600" dirty="0">
                  <a:solidFill>
                    <a:schemeClr val="tx1">
                      <a:alpha val="75000"/>
                    </a:schemeClr>
                  </a:solidFill>
                  <a:latin typeface="Times New Roman Regular" panose="02020603050405020304" charset="0"/>
                  <a:ea typeface="Source Han Sans CN Regular" panose="020B0500000000000000" pitchFamily="34" charset="-128"/>
                  <a:cs typeface="Times New Roman Regular" panose="02020603050405020304" charset="0"/>
                </a:rPr>
                <a:t>which can be achieved through CNOTs.</a:t>
              </a:r>
              <a:endParaRPr kumimoji="1" sz="1600" dirty="0">
                <a:solidFill>
                  <a:schemeClr val="tx1">
                    <a:alpha val="75000"/>
                  </a:schemeClr>
                </a:solidFill>
                <a:latin typeface="Times New Roman Regular" panose="02020603050405020304" charset="0"/>
                <a:ea typeface="Source Han Sans CN Regular" panose="020B0500000000000000" pitchFamily="34" charset="-128"/>
                <a:cs typeface="Times New Roman Regular" panose="02020603050405020304" charset="0"/>
              </a:endParaRPr>
            </a:p>
          </p:txBody>
        </p:sp>
        <p:grpSp>
          <p:nvGrpSpPr>
            <p:cNvPr id="26" name="组合 25"/>
            <p:cNvGrpSpPr/>
            <p:nvPr/>
          </p:nvGrpSpPr>
          <p:grpSpPr>
            <a:xfrm>
              <a:off x="7538" y="7560"/>
              <a:ext cx="4265" cy="582"/>
              <a:chOff x="7866" y="7590"/>
              <a:chExt cx="4265" cy="582"/>
            </a:xfrm>
          </p:grpSpPr>
          <p:sp>
            <p:nvSpPr>
              <p:cNvPr id="13" name="圆角矩形 12"/>
              <p:cNvSpPr/>
              <p:nvPr/>
            </p:nvSpPr>
            <p:spPr>
              <a:xfrm>
                <a:off x="8228" y="7590"/>
                <a:ext cx="3540" cy="582"/>
              </a:xfrm>
              <a:prstGeom prst="roundRect">
                <a:avLst>
                  <a:gd name="adj" fmla="val 37533"/>
                </a:avLst>
              </a:prstGeom>
              <a:solidFill>
                <a:srgbClr val="00B050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 sz="2400" dirty="0">
                  <a:latin typeface="Source Han Sans CN Regular" panose="020B0500000000000000" pitchFamily="34" charset="-128"/>
                </a:endParaRPr>
              </a:p>
            </p:txBody>
          </p:sp>
          <p:sp>
            <p:nvSpPr>
              <p:cNvPr id="20" name="文本框 19"/>
              <p:cNvSpPr txBox="1"/>
              <p:nvPr/>
            </p:nvSpPr>
            <p:spPr>
              <a:xfrm>
                <a:off x="7866" y="7590"/>
                <a:ext cx="4265" cy="5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zh-CN" altLang="en-US" sz="1600" b="1" dirty="0">
                    <a:solidFill>
                      <a:schemeClr val="bg1"/>
                    </a:solidFill>
                    <a:latin typeface="Times New Roman Bold" panose="02020603050405020304" charset="0"/>
                    <a:ea typeface="Source Han Sans CN Regular" panose="020B0500000000000000" pitchFamily="34" charset="-128"/>
                    <a:cs typeface="Times New Roman Bold" panose="02020603050405020304" charset="0"/>
                  </a:rPr>
                  <a:t>Uncompute S Module</a:t>
                </a:r>
                <a:endParaRPr kumimoji="1" lang="zh-CN" altLang="en-US" sz="1600" b="1" dirty="0">
                  <a:solidFill>
                    <a:schemeClr val="bg1"/>
                  </a:solidFill>
                  <a:latin typeface="Times New Roman Bold" panose="02020603050405020304" charset="0"/>
                  <a:ea typeface="Source Han Sans CN Regular" panose="020B0500000000000000" pitchFamily="34" charset="-128"/>
                  <a:cs typeface="Times New Roman Bold" panose="02020603050405020304" charset="0"/>
                </a:endParaRPr>
              </a:p>
            </p:txBody>
          </p:sp>
        </p:grpSp>
        <p:cxnSp>
          <p:nvCxnSpPr>
            <p:cNvPr id="23" name="直线连接符 22"/>
            <p:cNvCxnSpPr/>
            <p:nvPr/>
          </p:nvCxnSpPr>
          <p:spPr>
            <a:xfrm>
              <a:off x="6775" y="8598"/>
              <a:ext cx="0" cy="94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2"/>
            <a:srcRect b="24487"/>
            <a:stretch>
              <a:fillRect/>
            </a:stretch>
          </p:blipFill>
          <p:spPr>
            <a:xfrm>
              <a:off x="7905" y="5035"/>
              <a:ext cx="3390" cy="2027"/>
            </a:xfrm>
            <a:prstGeom prst="rect">
              <a:avLst/>
            </a:prstGeom>
          </p:spPr>
        </p:pic>
      </p:grpSp>
      <p:grpSp>
        <p:nvGrpSpPr>
          <p:cNvPr id="38" name="组合 37"/>
          <p:cNvGrpSpPr/>
          <p:nvPr/>
        </p:nvGrpSpPr>
        <p:grpSpPr>
          <a:xfrm>
            <a:off x="7924800" y="3573145"/>
            <a:ext cx="3662045" cy="2487295"/>
            <a:chOff x="12480" y="5627"/>
            <a:chExt cx="5767" cy="3917"/>
          </a:xfrm>
        </p:grpSpPr>
        <p:sp>
          <p:nvSpPr>
            <p:cNvPr id="11" name="文本框 10"/>
            <p:cNvSpPr txBox="1"/>
            <p:nvPr/>
          </p:nvSpPr>
          <p:spPr>
            <a:xfrm>
              <a:off x="13123" y="8598"/>
              <a:ext cx="5124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  <a:buClrTx/>
                <a:buSzTx/>
                <a:buNone/>
              </a:pPr>
              <a:r>
                <a:rPr kumimoji="1" sz="1600" dirty="0">
                  <a:solidFill>
                    <a:schemeClr val="tx1">
                      <a:alpha val="75000"/>
                    </a:schemeClr>
                  </a:solidFill>
                  <a:latin typeface="Times New Roman Regular" panose="02020603050405020304" charset="0"/>
                  <a:ea typeface="Source Han Sans CN Regular" panose="020B0500000000000000" pitchFamily="34" charset="-128"/>
                  <a:cs typeface="Times New Roman Regular" panose="02020603050405020304" charset="0"/>
                </a:rPr>
                <a:t>can be implemented using CNOTs. </a:t>
              </a:r>
              <a:endParaRPr kumimoji="1" sz="1600" dirty="0">
                <a:solidFill>
                  <a:schemeClr val="tx1">
                    <a:alpha val="75000"/>
                  </a:schemeClr>
                </a:solidFill>
                <a:latin typeface="Times New Roman Regular" panose="02020603050405020304" charset="0"/>
                <a:ea typeface="Source Han Sans CN Regular" panose="020B0500000000000000" pitchFamily="34" charset="-128"/>
                <a:cs typeface="Times New Roman Regular" panose="02020603050405020304" charset="0"/>
              </a:endParaRPr>
            </a:p>
          </p:txBody>
        </p:sp>
        <p:grpSp>
          <p:nvGrpSpPr>
            <p:cNvPr id="31" name="组合 30"/>
            <p:cNvGrpSpPr/>
            <p:nvPr/>
          </p:nvGrpSpPr>
          <p:grpSpPr>
            <a:xfrm>
              <a:off x="13901" y="7590"/>
              <a:ext cx="3027" cy="582"/>
              <a:chOff x="13861" y="7590"/>
              <a:chExt cx="3027" cy="582"/>
            </a:xfrm>
          </p:grpSpPr>
          <p:sp>
            <p:nvSpPr>
              <p:cNvPr id="14" name="圆角矩形 13"/>
              <p:cNvSpPr/>
              <p:nvPr/>
            </p:nvSpPr>
            <p:spPr>
              <a:xfrm>
                <a:off x="14122" y="7590"/>
                <a:ext cx="2432" cy="582"/>
              </a:xfrm>
              <a:prstGeom prst="roundRect">
                <a:avLst>
                  <a:gd name="adj" fmla="val 37533"/>
                </a:avLst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 sz="2400" dirty="0">
                  <a:latin typeface="Source Han Sans CN Regular" panose="020B0500000000000000" pitchFamily="34" charset="-128"/>
                </a:endParaRPr>
              </a:p>
            </p:txBody>
          </p:sp>
          <p:sp>
            <p:nvSpPr>
              <p:cNvPr id="21" name="文本框 20"/>
              <p:cNvSpPr txBox="1"/>
              <p:nvPr/>
            </p:nvSpPr>
            <p:spPr>
              <a:xfrm>
                <a:off x="13861" y="7610"/>
                <a:ext cx="3027" cy="5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zh-CN" altLang="en-US" sz="1600" b="1" dirty="0">
                    <a:solidFill>
                      <a:schemeClr val="bg1"/>
                    </a:solidFill>
                    <a:latin typeface="Times New Roman Bold" panose="02020603050405020304" charset="0"/>
                    <a:ea typeface="Source Han Sans CN Regular" panose="020B0500000000000000" pitchFamily="34" charset="-128"/>
                    <a:cs typeface="Times New Roman Bold" panose="02020603050405020304" charset="0"/>
                  </a:rPr>
                  <a:t>Set 0 Module</a:t>
                </a:r>
                <a:endParaRPr kumimoji="1" lang="zh-CN" altLang="en-US" sz="1600" b="1" dirty="0">
                  <a:solidFill>
                    <a:schemeClr val="bg1"/>
                  </a:solidFill>
                  <a:latin typeface="Times New Roman Bold" panose="02020603050405020304" charset="0"/>
                  <a:ea typeface="Source Han Sans CN Regular" panose="020B0500000000000000" pitchFamily="34" charset="-128"/>
                  <a:cs typeface="Times New Roman Bold" panose="02020603050405020304" charset="0"/>
                </a:endParaRPr>
              </a:p>
            </p:txBody>
          </p:sp>
        </p:grpSp>
        <p:cxnSp>
          <p:nvCxnSpPr>
            <p:cNvPr id="25" name="直线连接符 24"/>
            <p:cNvCxnSpPr/>
            <p:nvPr/>
          </p:nvCxnSpPr>
          <p:spPr>
            <a:xfrm>
              <a:off x="12480" y="8598"/>
              <a:ext cx="0" cy="94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526" y="5627"/>
              <a:ext cx="1703" cy="1435"/>
            </a:xfrm>
            <a:prstGeom prst="rect">
              <a:avLst/>
            </a:prstGeom>
          </p:spPr>
        </p:pic>
      </p:grpSp>
      <p:grpSp>
        <p:nvGrpSpPr>
          <p:cNvPr id="39" name="组合 38"/>
          <p:cNvGrpSpPr/>
          <p:nvPr/>
        </p:nvGrpSpPr>
        <p:grpSpPr>
          <a:xfrm>
            <a:off x="4262755" y="1412875"/>
            <a:ext cx="3672840" cy="1377315"/>
            <a:chOff x="6713" y="2225"/>
            <a:chExt cx="5784" cy="2169"/>
          </a:xfrm>
        </p:grpSpPr>
        <p:sp>
          <p:nvSpPr>
            <p:cNvPr id="2" name="文本框 1"/>
            <p:cNvSpPr txBox="1"/>
            <p:nvPr/>
          </p:nvSpPr>
          <p:spPr>
            <a:xfrm>
              <a:off x="6713" y="3088"/>
              <a:ext cx="5784" cy="13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>
                <a:lnSpc>
                  <a:spcPct val="150000"/>
                </a:lnSpc>
                <a:buClrTx/>
                <a:buSzTx/>
                <a:buNone/>
              </a:pPr>
              <a:r>
                <a:rPr kumimoji="1" lang="en-US" altLang="zh-CN" sz="1065" dirty="0">
                  <a:solidFill>
                    <a:schemeClr val="tx1">
                      <a:alpha val="75000"/>
                    </a:schemeClr>
                  </a:solidFill>
                  <a:latin typeface="Source Han Sans CN Regular" panose="020B0500000000000000" pitchFamily="34" charset="-128"/>
                  <a:ea typeface="Source Han Sans CN Regular" panose="020B0500000000000000" pitchFamily="34" charset="-128"/>
                </a:rPr>
                <a:t> </a:t>
              </a:r>
              <a:r>
                <a:rPr kumimoji="1" sz="1600" dirty="0">
                  <a:solidFill>
                    <a:schemeClr val="tx1">
                      <a:alpha val="75000"/>
                    </a:schemeClr>
                  </a:solidFill>
                  <a:latin typeface="Times New Roman Regular" panose="02020603050405020304" charset="0"/>
                  <a:ea typeface="Source Han Sans CN Regular" panose="020B0500000000000000" pitchFamily="34" charset="-128"/>
                  <a:cs typeface="Times New Roman Regular" panose="02020603050405020304" charset="0"/>
                </a:rPr>
                <a:t>represents a quantum adder. </a:t>
              </a:r>
              <a:endParaRPr kumimoji="1" sz="1600" dirty="0">
                <a:solidFill>
                  <a:schemeClr val="tx1">
                    <a:alpha val="75000"/>
                  </a:schemeClr>
                </a:solidFill>
                <a:latin typeface="Times New Roman Regular" panose="02020603050405020304" charset="0"/>
                <a:ea typeface="Source Han Sans CN Regular" panose="020B0500000000000000" pitchFamily="34" charset="-128"/>
                <a:cs typeface="Times New Roman Regular" panose="02020603050405020304" charset="0"/>
              </a:endParaRPr>
            </a:p>
            <a:p>
              <a:pPr algn="ctr">
                <a:lnSpc>
                  <a:spcPct val="150000"/>
                </a:lnSpc>
                <a:buClrTx/>
                <a:buSzTx/>
                <a:buNone/>
              </a:pPr>
              <a:r>
                <a:rPr kumimoji="1" lang="en-US" sz="1600" dirty="0">
                  <a:solidFill>
                    <a:schemeClr val="tx1">
                      <a:alpha val="75000"/>
                    </a:schemeClr>
                  </a:solidFill>
                  <a:latin typeface="Times New Roman Regular" panose="02020603050405020304" charset="0"/>
                  <a:ea typeface="Source Han Sans CN Regular" panose="020B0500000000000000" pitchFamily="34" charset="-128"/>
                  <a:cs typeface="Times New Roman Regular" panose="02020603050405020304" charset="0"/>
                </a:rPr>
                <a:t>T</a:t>
              </a:r>
              <a:r>
                <a:rPr kumimoji="1" sz="1600" dirty="0">
                  <a:solidFill>
                    <a:schemeClr val="tx1">
                      <a:alpha val="75000"/>
                    </a:schemeClr>
                  </a:solidFill>
                  <a:latin typeface="Times New Roman Regular" panose="02020603050405020304" charset="0"/>
                  <a:ea typeface="Source Han Sans CN Regular" panose="020B0500000000000000" pitchFamily="34" charset="-128"/>
                  <a:cs typeface="Times New Roman Regular" panose="02020603050405020304" charset="0"/>
                </a:rPr>
                <a:t>here are various </a:t>
              </a:r>
              <a:r>
                <a:rPr kumimoji="1" lang="en-US" sz="1600" dirty="0">
                  <a:solidFill>
                    <a:schemeClr val="tx1">
                      <a:alpha val="75000"/>
                    </a:schemeClr>
                  </a:solidFill>
                  <a:latin typeface="Times New Roman Regular" panose="02020603050405020304" charset="0"/>
                  <a:ea typeface="Source Han Sans CN Regular" panose="020B0500000000000000" pitchFamily="34" charset="-128"/>
                  <a:cs typeface="Times New Roman Regular" panose="02020603050405020304" charset="0"/>
                </a:rPr>
                <a:t>quantum </a:t>
              </a:r>
              <a:r>
                <a:rPr kumimoji="1" sz="1600" dirty="0">
                  <a:solidFill>
                    <a:schemeClr val="tx1">
                      <a:alpha val="75000"/>
                    </a:schemeClr>
                  </a:solidFill>
                  <a:latin typeface="Times New Roman Regular" panose="02020603050405020304" charset="0"/>
                  <a:ea typeface="Source Han Sans CN Regular" panose="020B0500000000000000" pitchFamily="34" charset="-128"/>
                  <a:cs typeface="Times New Roman Regular" panose="02020603050405020304" charset="0"/>
                </a:rPr>
                <a:t>adders.</a:t>
              </a:r>
              <a:endParaRPr kumimoji="1" sz="1600" dirty="0">
                <a:solidFill>
                  <a:schemeClr val="tx1">
                    <a:alpha val="75000"/>
                  </a:schemeClr>
                </a:solidFill>
                <a:latin typeface="Times New Roman Regular" panose="02020603050405020304" charset="0"/>
                <a:ea typeface="Source Han Sans CN Regular" panose="020B0500000000000000" pitchFamily="34" charset="-128"/>
                <a:cs typeface="Times New Roman Regular" panose="02020603050405020304" charset="0"/>
              </a:endParaRPr>
            </a:p>
          </p:txBody>
        </p:sp>
        <p:grpSp>
          <p:nvGrpSpPr>
            <p:cNvPr id="27" name="组合 26"/>
            <p:cNvGrpSpPr/>
            <p:nvPr/>
          </p:nvGrpSpPr>
          <p:grpSpPr>
            <a:xfrm>
              <a:off x="8195" y="2225"/>
              <a:ext cx="2951" cy="582"/>
              <a:chOff x="7143" y="1364"/>
              <a:chExt cx="2951" cy="582"/>
            </a:xfrm>
          </p:grpSpPr>
          <p:sp>
            <p:nvSpPr>
              <p:cNvPr id="6" name="圆角矩形 5"/>
              <p:cNvSpPr/>
              <p:nvPr/>
            </p:nvSpPr>
            <p:spPr>
              <a:xfrm>
                <a:off x="7433" y="1364"/>
                <a:ext cx="2371" cy="582"/>
              </a:xfrm>
              <a:prstGeom prst="roundRect">
                <a:avLst>
                  <a:gd name="adj" fmla="val 37533"/>
                </a:avLst>
              </a:prstGeom>
              <a:solidFill>
                <a:srgbClr val="00B0F0"/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kumimoji="1" lang="zh-CN" altLang="en-US" sz="2400" dirty="0">
                  <a:latin typeface="Source Han Sans CN Regular" panose="020B0500000000000000" pitchFamily="34" charset="-128"/>
                </a:endParaRPr>
              </a:p>
            </p:txBody>
          </p:sp>
          <p:sp>
            <p:nvSpPr>
              <p:cNvPr id="16" name="文本框 15"/>
              <p:cNvSpPr txBox="1"/>
              <p:nvPr/>
            </p:nvSpPr>
            <p:spPr>
              <a:xfrm>
                <a:off x="7143" y="1390"/>
                <a:ext cx="2951" cy="5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ctr"/>
                <a:r>
                  <a:rPr kumimoji="1" lang="zh-CN" altLang="en-US" sz="1600" b="1" dirty="0">
                    <a:solidFill>
                      <a:schemeClr val="bg1"/>
                    </a:solidFill>
                    <a:latin typeface="Times New Roman Bold" panose="02020603050405020304" charset="0"/>
                    <a:ea typeface="Source Han Sans CN Regular" panose="020B0500000000000000" pitchFamily="34" charset="-128"/>
                    <a:cs typeface="Times New Roman Bold" panose="02020603050405020304" charset="0"/>
                  </a:rPr>
                  <a:t>Add Module</a:t>
                </a:r>
                <a:endParaRPr kumimoji="1" lang="zh-CN" altLang="en-US" sz="1600" b="1" dirty="0">
                  <a:solidFill>
                    <a:schemeClr val="bg1"/>
                  </a:solidFill>
                  <a:latin typeface="Times New Roman Bold" panose="02020603050405020304" charset="0"/>
                  <a:ea typeface="Source Han Sans CN Regular" panose="020B0500000000000000" pitchFamily="34" charset="-128"/>
                  <a:cs typeface="Times New Roman Bold" panose="02020603050405020304" charset="0"/>
                </a:endParaRPr>
              </a:p>
            </p:txBody>
          </p:sp>
        </p:grpSp>
      </p:grpSp>
      <p:sp>
        <p:nvSpPr>
          <p:cNvPr id="32" name="文本框 31"/>
          <p:cNvSpPr txBox="1"/>
          <p:nvPr/>
        </p:nvSpPr>
        <p:spPr>
          <a:xfrm>
            <a:off x="727750" y="378393"/>
            <a:ext cx="3141297" cy="8248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665" b="1">
                <a:solidFill>
                  <a:srgbClr val="000090"/>
                </a:solidFill>
                <a:latin typeface="Times New Roman Bold" panose="02020603050405020304" charset="0"/>
                <a:cs typeface="Times New Roman Bold" panose="02020603050405020304" charset="0"/>
                <a:sym typeface="+mn-ea"/>
              </a:rPr>
              <a:t>Method</a:t>
            </a:r>
            <a:endParaRPr lang="en-US" altLang="zh-CN" sz="2665" b="1">
              <a:solidFill>
                <a:srgbClr val="000090"/>
              </a:solidFill>
              <a:latin typeface="Times New Roman Bold" panose="02020603050405020304" charset="0"/>
              <a:cs typeface="Times New Roman Bold" panose="02020603050405020304" charset="0"/>
            </a:endParaRPr>
          </a:p>
          <a:p>
            <a:r>
              <a:rPr lang="en-US" altLang="zh-CN" sz="2100" b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 Bold" panose="02020603050405020304" charset="0"/>
                <a:cs typeface="Times New Roman Bold" panose="02020603050405020304" charset="0"/>
                <a:sym typeface="+mn-ea"/>
              </a:rPr>
              <a:t>Main Modules</a:t>
            </a:r>
            <a:endParaRPr kumimoji="1" lang="en-US" altLang="zh-CN" sz="2100" b="1" dirty="0">
              <a:latin typeface="Source Han Sans CN Bold" panose="020B0800000000000000" pitchFamily="34" charset="-128"/>
              <a:ea typeface="Source Han Sans CN Bold" panose="020B0800000000000000" pitchFamily="34" charset="-128"/>
            </a:endParaRPr>
          </a:p>
        </p:txBody>
      </p:sp>
      <p:grpSp>
        <p:nvGrpSpPr>
          <p:cNvPr id="40" name="组合 39"/>
          <p:cNvGrpSpPr/>
          <p:nvPr/>
        </p:nvGrpSpPr>
        <p:grpSpPr>
          <a:xfrm>
            <a:off x="7754620" y="1391285"/>
            <a:ext cx="4019550" cy="2135505"/>
            <a:chOff x="12212" y="2191"/>
            <a:chExt cx="6330" cy="3363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4" name="文本框 3"/>
                <p:cNvSpPr txBox="1"/>
                <p:nvPr/>
              </p:nvSpPr>
              <p:spPr>
                <a:xfrm>
                  <a:off x="12212" y="3088"/>
                  <a:ext cx="6330" cy="246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p>
                  <a:pPr algn="ctr">
                    <a:lnSpc>
                      <a:spcPct val="150000"/>
                    </a:lnSpc>
                    <a:buClrTx/>
                    <a:buSzTx/>
                    <a:buNone/>
                  </a:pPr>
                  <a:r>
                    <a:rPr kumimoji="1" sz="1600" dirty="0">
                      <a:solidFill>
                        <a:schemeClr val="tx1">
                          <a:alpha val="75000"/>
                        </a:schemeClr>
                      </a:solidFill>
                      <a:latin typeface="Times New Roman Regular" panose="02020603050405020304" charset="0"/>
                      <a:ea typeface="Source Han Sans CN Regular" panose="020B0500000000000000" pitchFamily="34" charset="-128"/>
                      <a:cs typeface="Times New Roman Regular" panose="02020603050405020304" charset="0"/>
                    </a:rPr>
                    <a:t>denotes a quantum subtractor, </a:t>
                  </a:r>
                  <a:endParaRPr kumimoji="1" sz="1600" dirty="0">
                    <a:solidFill>
                      <a:schemeClr val="tx1">
                        <a:alpha val="75000"/>
                      </a:schemeClr>
                    </a:solidFill>
                    <a:latin typeface="Times New Roman Regular" panose="02020603050405020304" charset="0"/>
                    <a:ea typeface="Source Han Sans CN Regular" panose="020B0500000000000000" pitchFamily="34" charset="-128"/>
                    <a:cs typeface="Times New Roman Regular" panose="02020603050405020304" charset="0"/>
                  </a:endParaRPr>
                </a:p>
                <a:p>
                  <a:pPr algn="ctr">
                    <a:lnSpc>
                      <a:spcPct val="150000"/>
                    </a:lnSpc>
                    <a:buClrTx/>
                    <a:buSzTx/>
                    <a:buNone/>
                  </a:pPr>
                  <a:r>
                    <a:rPr kumimoji="1" sz="1600" dirty="0">
                      <a:solidFill>
                        <a:schemeClr val="tx1">
                          <a:alpha val="75000"/>
                        </a:schemeClr>
                      </a:solidFill>
                      <a:latin typeface="Times New Roman Regular" panose="02020603050405020304" charset="0"/>
                      <a:ea typeface="Source Han Sans CN Regular" panose="020B0500000000000000" pitchFamily="34" charset="-128"/>
                      <a:cs typeface="Times New Roman Regular" panose="02020603050405020304" charset="0"/>
                    </a:rPr>
                    <a:t>which is a direct application of </a:t>
                  </a:r>
                  <a:r>
                    <a:rPr kumimoji="1" lang="en-US" sz="1600" dirty="0">
                      <a:solidFill>
                        <a:schemeClr val="tx1">
                          <a:alpha val="75000"/>
                        </a:schemeClr>
                      </a:solidFill>
                      <a:latin typeface="Times New Roman Regular" panose="02020603050405020304" charset="0"/>
                      <a:ea typeface="Source Han Sans CN Regular" panose="020B0500000000000000" pitchFamily="34" charset="-128"/>
                      <a:cs typeface="Times New Roman Regular" panose="02020603050405020304" charset="0"/>
                    </a:rPr>
                    <a:t>Add</a:t>
                  </a:r>
                  <a:r>
                    <a:rPr kumimoji="1" sz="1600" dirty="0">
                      <a:solidFill>
                        <a:schemeClr val="tx1">
                          <a:alpha val="75000"/>
                        </a:schemeClr>
                      </a:solidFill>
                      <a:latin typeface="Times New Roman Regular" panose="02020603050405020304" charset="0"/>
                      <a:ea typeface="Source Han Sans CN Regular" panose="020B0500000000000000" pitchFamily="34" charset="-128"/>
                      <a:cs typeface="Times New Roman Regular" panose="02020603050405020304" charset="0"/>
                    </a:rPr>
                    <a:t>.</a:t>
                  </a:r>
                  <a:endParaRPr kumimoji="1" sz="1600" dirty="0">
                    <a:solidFill>
                      <a:schemeClr val="tx1">
                        <a:alpha val="75000"/>
                      </a:schemeClr>
                    </a:solidFill>
                    <a:latin typeface="Times New Roman Regular" panose="02020603050405020304" charset="0"/>
                    <a:ea typeface="Source Han Sans CN Regular" panose="020B0500000000000000" pitchFamily="34" charset="-128"/>
                    <a:cs typeface="Times New Roman Regular" panose="02020603050405020304" charset="0"/>
                  </a:endParaRPr>
                </a:p>
                <a:p>
                  <a:pPr algn="ctr">
                    <a:lnSpc>
                      <a:spcPct val="150000"/>
                    </a:lnSpc>
                    <a:buClrTx/>
                    <a:buSzTx/>
                    <a:buNone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sz="1600" i="1">
                            <a:latin typeface="DejaVu Math TeX Gyre" panose="02000503000000000000" charset="0"/>
                            <a:cs typeface="DejaVu Math TeX Gyre" panose="02000503000000000000" charset="0"/>
                          </a:rPr>
                          <m:t>𝑎</m:t>
                        </m:r>
                        <m:r>
                          <a:rPr lang="en-US" altLang="zh-CN" sz="1600" i="1">
                            <a:latin typeface="DejaVu Math TeX Gyre" panose="02000503000000000000" charset="0"/>
                            <a:cs typeface="DejaVu Math TeX Gyre" panose="02000503000000000000" charset="0"/>
                          </a:rPr>
                          <m:t>−</m:t>
                        </m:r>
                        <m:r>
                          <a:rPr lang="en-US" altLang="zh-CN" sz="1600" i="1">
                            <a:latin typeface="DejaVu Math TeX Gyre" panose="02000503000000000000" charset="0"/>
                            <a:cs typeface="DejaVu Math TeX Gyre" panose="02000503000000000000" charset="0"/>
                          </a:rPr>
                          <m:t>𝑏</m:t>
                        </m:r>
                        <m:r>
                          <a:rPr lang="en-US" altLang="zh-CN" sz="1600" i="1">
                            <a:latin typeface="DejaVu Math TeX Gyre" panose="02000503000000000000" charset="0"/>
                            <a:cs typeface="DejaVu Math TeX Gyre" panose="02000503000000000000" charset="0"/>
                          </a:rPr>
                          <m:t>=</m:t>
                        </m:r>
                        <m:sSup>
                          <m:sSupPr>
                            <m:ctrlPr>
                              <a:rPr lang="en-US" altLang="zh-CN" sz="1600" i="1">
                                <a:latin typeface="DejaVu Math TeX Gyre" panose="02000503000000000000" charset="0"/>
                                <a:cs typeface="DejaVu Math TeX Gyre" panose="02000503000000000000" charset="0"/>
                              </a:rPr>
                            </m:ctrlPr>
                          </m:sSupPr>
                          <m:e>
                            <m:r>
                              <a:rPr lang="en-US" altLang="zh-CN" sz="1600" i="1">
                                <a:latin typeface="DejaVu Math TeX Gyre" panose="02000503000000000000" charset="0"/>
                                <a:cs typeface="DejaVu Math TeX Gyre" panose="02000503000000000000" charset="0"/>
                              </a:rPr>
                              <m:t>(</m:t>
                            </m:r>
                            <m:sSup>
                              <m:sSupPr>
                                <m:ctrlPr>
                                  <a:rPr lang="en-US" altLang="zh-CN" sz="1600" i="1">
                                    <a:latin typeface="DejaVu Math TeX Gyre" panose="02000503000000000000" charset="0"/>
                                    <a:cs typeface="DejaVu Math TeX Gyre" panose="02000503000000000000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zh-CN" sz="1600" i="1">
                                    <a:latin typeface="DejaVu Math TeX Gyre" panose="02000503000000000000" charset="0"/>
                                    <a:cs typeface="DejaVu Math TeX Gyre" panose="02000503000000000000" charset="0"/>
                                  </a:rPr>
                                  <m:t>𝑎</m:t>
                                </m:r>
                              </m:e>
                              <m:sup>
                                <m:r>
                                  <a:rPr lang="en-US" altLang="zh-CN" sz="1600" i="1">
                                    <a:latin typeface="DejaVu Math TeX Gyre" panose="02000503000000000000" charset="0"/>
                                    <a:cs typeface="DejaVu Math TeX Gyre" panose="02000503000000000000" charset="0"/>
                                  </a:rPr>
                                  <m:t>’</m:t>
                                </m:r>
                              </m:sup>
                            </m:sSup>
                            <m:r>
                              <a:rPr lang="en-US" altLang="zh-CN" sz="1600" i="1">
                                <a:latin typeface="DejaVu Math TeX Gyre" panose="02000503000000000000" charset="0"/>
                                <a:cs typeface="DejaVu Math TeX Gyre" panose="02000503000000000000" charset="0"/>
                              </a:rPr>
                              <m:t>+</m:t>
                            </m:r>
                            <m:r>
                              <a:rPr lang="en-US" altLang="zh-CN" sz="1600" i="1">
                                <a:latin typeface="DejaVu Math TeX Gyre" panose="02000503000000000000" charset="0"/>
                                <a:cs typeface="DejaVu Math TeX Gyre" panose="02000503000000000000" charset="0"/>
                              </a:rPr>
                              <m:t>𝑏</m:t>
                            </m:r>
                            <m:r>
                              <a:rPr lang="en-US" altLang="zh-CN" sz="1600" i="1">
                                <a:latin typeface="DejaVu Math TeX Gyre" panose="02000503000000000000" charset="0"/>
                                <a:cs typeface="DejaVu Math TeX Gyre" panose="02000503000000000000" charset="0"/>
                              </a:rPr>
                              <m:t>)</m:t>
                            </m:r>
                          </m:e>
                          <m:sup>
                            <m:r>
                              <a:rPr lang="en-US" altLang="zh-CN" sz="1600" i="1">
                                <a:latin typeface="DejaVu Math TeX Gyre" panose="02000503000000000000" charset="0"/>
                                <a:cs typeface="DejaVu Math TeX Gyre" panose="02000503000000000000" charset="0"/>
                              </a:rPr>
                              <m:t>’</m:t>
                            </m:r>
                          </m:sup>
                        </m:sSup>
                      </m:oMath>
                    </m:oMathPara>
                  </a14:m>
                  <a:endParaRPr lang="zh-CN" altLang="en-US" sz="1600"/>
                </a:p>
                <a:p>
                  <a:pPr algn="ctr">
                    <a:lnSpc>
                      <a:spcPct val="150000"/>
                    </a:lnSpc>
                    <a:buClrTx/>
                    <a:buSzTx/>
                    <a:buNone/>
                  </a:pPr>
                  <a:endParaRPr kumimoji="1" sz="1600" dirty="0">
                    <a:solidFill>
                      <a:schemeClr val="tx1">
                        <a:alpha val="75000"/>
                      </a:schemeClr>
                    </a:solidFill>
                    <a:latin typeface="Times New Roman Regular" panose="02020603050405020304" charset="0"/>
                    <a:ea typeface="Source Han Sans CN Regular" panose="020B0500000000000000" pitchFamily="34" charset="-128"/>
                    <a:cs typeface="Times New Roman Regular" panose="02020603050405020304" charset="0"/>
                  </a:endParaRPr>
                </a:p>
              </p:txBody>
            </p:sp>
          </mc:Choice>
          <mc:Fallback>
            <p:sp>
              <p:nvSpPr>
                <p:cNvPr id="4" name="文本框 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212" y="3088"/>
                  <a:ext cx="6330" cy="2466"/>
                </a:xfrm>
                <a:prstGeom prst="rect">
                  <a:avLst/>
                </a:prstGeom>
                <a:blipFill rotWithShape="1">
                  <a:blip r:embed="rId4"/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8" name="直线连接符 24"/>
            <p:cNvCxnSpPr/>
            <p:nvPr/>
          </p:nvCxnSpPr>
          <p:spPr>
            <a:xfrm>
              <a:off x="12480" y="3226"/>
              <a:ext cx="0" cy="946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3" name="组合 32"/>
            <p:cNvGrpSpPr/>
            <p:nvPr/>
          </p:nvGrpSpPr>
          <p:grpSpPr>
            <a:xfrm>
              <a:off x="13643" y="2191"/>
              <a:ext cx="2951" cy="582"/>
              <a:chOff x="7143" y="1364"/>
              <a:chExt cx="2951" cy="582"/>
            </a:xfrm>
          </p:grpSpPr>
          <p:sp>
            <p:nvSpPr>
              <p:cNvPr id="34" name="圆角矩形 33"/>
              <p:cNvSpPr/>
              <p:nvPr/>
            </p:nvSpPr>
            <p:spPr>
              <a:xfrm>
                <a:off x="7433" y="1364"/>
                <a:ext cx="2371" cy="582"/>
              </a:xfrm>
              <a:prstGeom prst="roundRect">
                <a:avLst>
                  <a:gd name="adj" fmla="val 37533"/>
                </a:avLst>
              </a:prstGeom>
              <a:solidFill>
                <a:srgbClr val="00B0F0"/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kumimoji="1" lang="zh-CN" altLang="en-US" sz="2400" dirty="0">
                  <a:latin typeface="Source Han Sans CN Regular" panose="020B0500000000000000" pitchFamily="34" charset="-128"/>
                </a:endParaRPr>
              </a:p>
            </p:txBody>
          </p:sp>
          <p:sp>
            <p:nvSpPr>
              <p:cNvPr id="35" name="文本框 34"/>
              <p:cNvSpPr txBox="1"/>
              <p:nvPr/>
            </p:nvSpPr>
            <p:spPr>
              <a:xfrm>
                <a:off x="7143" y="1390"/>
                <a:ext cx="2951" cy="5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ctr"/>
                <a:r>
                  <a:rPr kumimoji="1" lang="en-US" altLang="zh-CN" sz="1600" b="1" dirty="0">
                    <a:solidFill>
                      <a:schemeClr val="bg1"/>
                    </a:solidFill>
                    <a:latin typeface="Times New Roman Bold" panose="02020603050405020304" charset="0"/>
                    <a:ea typeface="Source Han Sans CN Regular" panose="020B0500000000000000" pitchFamily="34" charset="-128"/>
                    <a:cs typeface="Times New Roman Bold" panose="02020603050405020304" charset="0"/>
                  </a:rPr>
                  <a:t>Sub</a:t>
                </a:r>
                <a:r>
                  <a:rPr kumimoji="1" lang="zh-CN" altLang="en-US" sz="1600" b="1" dirty="0">
                    <a:solidFill>
                      <a:schemeClr val="bg1"/>
                    </a:solidFill>
                    <a:latin typeface="Times New Roman Bold" panose="02020603050405020304" charset="0"/>
                    <a:ea typeface="Source Han Sans CN Regular" panose="020B0500000000000000" pitchFamily="34" charset="-128"/>
                    <a:cs typeface="Times New Roman Bold" panose="02020603050405020304" charset="0"/>
                  </a:rPr>
                  <a:t> Module</a:t>
                </a:r>
                <a:endParaRPr kumimoji="1" lang="zh-CN" altLang="en-US" sz="1600" b="1" dirty="0">
                  <a:solidFill>
                    <a:schemeClr val="bg1"/>
                  </a:solidFill>
                  <a:latin typeface="Times New Roman Bold" panose="02020603050405020304" charset="0"/>
                  <a:ea typeface="Source Han Sans CN Regular" panose="020B0500000000000000" pitchFamily="34" charset="-128"/>
                  <a:cs typeface="Times New Roman Bold" panose="02020603050405020304" charset="0"/>
                </a:endParaR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 dir="in"/>
      </p:transition>
    </mc:Choice>
    <mc:Fallback>
      <p:transition spd="slow">
        <p:split orient="vert" dir="in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图片 33"/>
          <p:cNvPicPr>
            <a:picLocks noChangeAspect="1"/>
          </p:cNvPicPr>
          <p:nvPr/>
        </p:nvPicPr>
        <p:blipFill>
          <a:blip r:embed="rId1"/>
          <a:srcRect b="541"/>
          <a:stretch>
            <a:fillRect/>
          </a:stretch>
        </p:blipFill>
        <p:spPr>
          <a:xfrm>
            <a:off x="33020" y="1091565"/>
            <a:ext cx="6301105" cy="513778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523915" y="262823"/>
            <a:ext cx="3141297" cy="8248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665" b="1">
                <a:solidFill>
                  <a:srgbClr val="000090"/>
                </a:solidFill>
                <a:latin typeface="Times New Roman Bold" panose="02020603050405020304" charset="0"/>
                <a:cs typeface="Times New Roman Bold" panose="02020603050405020304" charset="0"/>
                <a:sym typeface="+mn-ea"/>
              </a:rPr>
              <a:t>Method</a:t>
            </a:r>
            <a:endParaRPr lang="en-US" altLang="zh-CN" sz="2665" b="1">
              <a:solidFill>
                <a:srgbClr val="000090"/>
              </a:solidFill>
              <a:latin typeface="Times New Roman Bold" panose="02020603050405020304" charset="0"/>
              <a:cs typeface="Times New Roman Bold" panose="02020603050405020304" charset="0"/>
            </a:endParaRPr>
          </a:p>
          <a:p>
            <a:r>
              <a:rPr lang="en-US" altLang="zh-CN" sz="2100" b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 Bold" panose="02020603050405020304" charset="0"/>
                <a:cs typeface="Times New Roman Bold" panose="02020603050405020304" charset="0"/>
                <a:sym typeface="+mn-ea"/>
              </a:rPr>
              <a:t>Add/Sub Module</a:t>
            </a:r>
            <a:endParaRPr kumimoji="1" lang="en-US" altLang="zh-CN" sz="2100" b="1" dirty="0">
              <a:latin typeface="Source Han Sans CN Bold" panose="020B0800000000000000" pitchFamily="34" charset="-128"/>
              <a:ea typeface="Source Han Sans CN Bold" panose="020B0800000000000000" pitchFamily="34" charset="-128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5" name="表格 14"/>
              <p:cNvGraphicFramePr>
                <a:graphicFrameLocks noGrp="1"/>
              </p:cNvGraphicFramePr>
              <p:nvPr/>
            </p:nvGraphicFramePr>
            <p:xfrm>
              <a:off x="6626225" y="1367155"/>
              <a:ext cx="5351780" cy="3785235"/>
            </p:xfrm>
            <a:graphic>
              <a:graphicData uri="http://schemas.openxmlformats.org/drawingml/2006/table">
                <a:tbl>
                  <a:tblPr firstRow="1" firstCol="1" bandRow="1"/>
                  <a:tblGrid>
                    <a:gridCol w="1793240"/>
                    <a:gridCol w="1094740"/>
                    <a:gridCol w="917575"/>
                    <a:gridCol w="1546225"/>
                  </a:tblGrid>
                  <a:tr h="516890">
                    <a:tc>
                      <a:txBody>
                        <a:bodyPr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600" b="1">
                              <a:solidFill>
                                <a:srgbClr val="FFFFFF"/>
                              </a:solidFill>
                              <a:effectLst/>
                              <a:latin typeface="Times New Roman Bold" panose="02020603050405020304" charset="0"/>
                              <a:ea typeface="SimSun" pitchFamily="2" charset="-122"/>
                              <a:cs typeface="Times New Roman Bold" panose="02020603050405020304" charset="0"/>
                            </a:rPr>
                            <a:t>Add/Sub</a:t>
                          </a:r>
                          <a:endParaRPr lang="en-US" sz="1600" b="1">
                            <a:solidFill>
                              <a:srgbClr val="FFFFFF"/>
                            </a:solidFill>
                            <a:effectLst/>
                            <a:latin typeface="Times New Roman Bold" panose="02020603050405020304" charset="0"/>
                            <a:ea typeface="SimSun" pitchFamily="2" charset="-122"/>
                            <a:cs typeface="Times New Roman Bold" panose="02020603050405020304" charset="0"/>
                          </a:endParaRPr>
                        </a:p>
                      </a:txBody>
                      <a:tcPr marL="15418" marR="15418" marT="6250" marB="0" anchor="ctr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00B0F0"/>
                        </a:solidFill>
                      </a:tcPr>
                    </a:tc>
                    <a:tc>
                      <a:txBody>
                        <a:bodyPr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</a:pPr>
                          <a:r>
                            <a:rPr lang="en-US" sz="1600" b="1">
                              <a:solidFill>
                                <a:srgbClr val="FFFFFF"/>
                              </a:solidFill>
                              <a:effectLst/>
                              <a:latin typeface="Times New Roman Bold" panose="02020603050405020304" charset="0"/>
                              <a:ea typeface="SimSun" pitchFamily="2" charset="-122"/>
                              <a:cs typeface="Times New Roman Bold" panose="02020603050405020304" charset="0"/>
                            </a:rPr>
                            <a:t>TD</a:t>
                          </a:r>
                          <a:endParaRPr lang="en-US" sz="1600" b="1">
                            <a:solidFill>
                              <a:srgbClr val="FFFFFF"/>
                            </a:solidFill>
                            <a:effectLst/>
                            <a:latin typeface="Times New Roman Bold" panose="02020603050405020304" charset="0"/>
                            <a:ea typeface="SimSun" pitchFamily="2" charset="-122"/>
                            <a:cs typeface="Times New Roman Bold" panose="02020603050405020304" charset="0"/>
                          </a:endParaRPr>
                        </a:p>
                      </a:txBody>
                      <a:tcPr marL="15418" marR="15418" marT="6250" marB="0" anchor="ctr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00B0F0"/>
                        </a:solidFill>
                      </a:tcPr>
                    </a:tc>
                    <a:tc>
                      <a:txBody>
                        <a:bodyPr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</a:pPr>
                          <a:r>
                            <a:rPr lang="en-US" altLang="en-US" sz="1600" b="1">
                              <a:solidFill>
                                <a:srgbClr val="FFFFFF"/>
                              </a:solidFill>
                              <a:effectLst/>
                              <a:latin typeface="Times New Roman Bold" panose="02020603050405020304" charset="0"/>
                              <a:ea typeface="SimSun" pitchFamily="2" charset="-122"/>
                              <a:cs typeface="Times New Roman Bold" panose="02020603050405020304" charset="0"/>
                            </a:rPr>
                            <a:t>TC</a:t>
                          </a:r>
                          <a:endParaRPr lang="en-US" altLang="en-US" sz="1600" b="1">
                            <a:solidFill>
                              <a:srgbClr val="FFFFFF"/>
                            </a:solidFill>
                            <a:effectLst/>
                            <a:latin typeface="Times New Roman Bold" panose="02020603050405020304" charset="0"/>
                            <a:ea typeface="SimSun" pitchFamily="2" charset="-122"/>
                            <a:cs typeface="Times New Roman Bold" panose="02020603050405020304" charset="0"/>
                          </a:endParaRPr>
                        </a:p>
                      </a:txBody>
                      <a:tcPr marL="15418" marR="15418" marT="6250" marB="0" anchor="ctr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00B0F0"/>
                        </a:solidFill>
                      </a:tcPr>
                    </a:tc>
                    <a:tc>
                      <a:txBody>
                        <a:bodyPr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</a:pPr>
                          <a:r>
                            <a:rPr lang="en-US" altLang="en-US" sz="1600" b="1">
                              <a:solidFill>
                                <a:srgbClr val="FFFFFF"/>
                              </a:solidFill>
                              <a:effectLst/>
                              <a:latin typeface="Times New Roman Bold" panose="02020603050405020304" charset="0"/>
                              <a:ea typeface="SimSun" pitchFamily="2" charset="-122"/>
                              <a:cs typeface="Times New Roman Bold" panose="02020603050405020304" charset="0"/>
                            </a:rPr>
                            <a:t>QC</a:t>
                          </a:r>
                          <a:endParaRPr lang="en-US" altLang="en-US" sz="1600" b="1">
                            <a:solidFill>
                              <a:srgbClr val="FFFFFF"/>
                            </a:solidFill>
                            <a:effectLst/>
                            <a:latin typeface="Times New Roman Bold" panose="02020603050405020304" charset="0"/>
                            <a:ea typeface="SimSun" pitchFamily="2" charset="-122"/>
                            <a:cs typeface="Times New Roman Bold" panose="02020603050405020304" charset="0"/>
                          </a:endParaRPr>
                        </a:p>
                      </a:txBody>
                      <a:tcPr marL="15418" marR="15418" marT="6250" marB="0" anchor="ctr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00B0F0"/>
                        </a:solidFill>
                      </a:tcPr>
                    </a:tc>
                  </a:tr>
                  <a:tr h="1059815">
                    <a:tc>
                      <a:txBody>
                        <a:bodyPr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</a:pPr>
                          <a:r>
                            <a:rPr lang="en-US" sz="1600" b="1">
                              <a:solidFill>
                                <a:schemeClr val="tx1"/>
                              </a:solidFill>
                              <a:effectLst/>
                              <a:latin typeface="Times New Roman Bold" panose="02020603050405020304" charset="0"/>
                              <a:ea typeface="SimSun" pitchFamily="2" charset="-122"/>
                              <a:cs typeface="Times New Roman Bold" panose="02020603050405020304" charset="0"/>
                            </a:rPr>
                            <a:t>Gayathri[6]</a:t>
                          </a:r>
                          <a:endParaRPr lang="en-US" sz="1600" b="1" baseline="-25000">
                            <a:solidFill>
                              <a:schemeClr val="tx1"/>
                            </a:solidFill>
                            <a:effectLst/>
                            <a:latin typeface="Times New Roman Bold" panose="02020603050405020304" charset="0"/>
                            <a:ea typeface="SimSun" pitchFamily="2" charset="-122"/>
                            <a:cs typeface="Times New Roman Bold" panose="02020603050405020304" charset="0"/>
                          </a:endParaRPr>
                        </a:p>
                      </a:txBody>
                      <a:tcPr marL="15418" marR="15418" marT="6250" marB="0" anchor="ctr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600" b="1" i="1">
                                    <a:solidFill>
                                      <a:schemeClr val="tx1"/>
                                    </a:solidFill>
                                    <a:effectLst/>
                                    <a:latin typeface="DejaVu Math TeX Gyre" panose="02000503000000000000" charset="0"/>
                                    <a:ea typeface="SimSun" pitchFamily="2" charset="-122"/>
                                    <a:cs typeface="DejaVu Math TeX Gyre" panose="02000503000000000000" charset="0"/>
                                  </a:rPr>
                                  <m:t>𝒏</m:t>
                                </m:r>
                              </m:oMath>
                            </m:oMathPara>
                          </a14:m>
                          <a:endParaRPr lang="en-US" sz="1600" b="1" i="1">
                            <a:solidFill>
                              <a:schemeClr val="tx1"/>
                            </a:solidFill>
                            <a:effectLst/>
                            <a:latin typeface="Times New Roman Regular" panose="02020603050405020304" charset="0"/>
                            <a:ea typeface="SimSun" pitchFamily="2" charset="-122"/>
                            <a:cs typeface="DejaVu Math TeX Gyre" panose="02000503000000000000" charset="0"/>
                          </a:endParaRPr>
                        </a:p>
                      </a:txBody>
                      <a:tcPr marL="15418" marR="15418" marT="6250" marB="0" anchor="ctr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  <a:buNone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600" b="1" i="1">
                                    <a:solidFill>
                                      <a:srgbClr val="C00000"/>
                                    </a:solidFill>
                                    <a:effectLst/>
                                    <a:latin typeface="DejaVu Math TeX Gyre" panose="02000503000000000000" charset="0"/>
                                    <a:ea typeface="SimSun" pitchFamily="2" charset="-122"/>
                                    <a:cs typeface="DejaVu Math TeX Gyre" panose="02000503000000000000" charset="0"/>
                                  </a:rPr>
                                  <m:t>𝒏</m:t>
                                </m:r>
                              </m:oMath>
                            </m:oMathPara>
                          </a14:m>
                          <a:endParaRPr lang="en-US" altLang="en-US" sz="1600" b="1" i="1">
                            <a:solidFill>
                              <a:srgbClr val="C00000"/>
                            </a:solidFill>
                            <a:effectLst/>
                            <a:latin typeface="Times New Roman Regular" panose="02020603050405020304" charset="0"/>
                            <a:ea typeface="SimSun" pitchFamily="2" charset="-122"/>
                            <a:cs typeface="DejaVu Math TeX Gyre" panose="02000503000000000000" charset="0"/>
                          </a:endParaRPr>
                        </a:p>
                      </a:txBody>
                      <a:tcPr marL="15418" marR="15418" marT="6250" marB="0" anchor="ctr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  <a:buNone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en-US" sz="1600" b="1" i="1">
                                    <a:solidFill>
                                      <a:schemeClr val="tx1"/>
                                    </a:solidFill>
                                    <a:effectLst/>
                                    <a:latin typeface="DejaVu Math TeX Gyre" panose="02000503000000000000" charset="0"/>
                                    <a:ea typeface="SimSun" pitchFamily="2" charset="-122"/>
                                    <a:cs typeface="DejaVu Math TeX Gyre" panose="02000503000000000000" charset="0"/>
                                  </a:rPr>
                                  <m:t>𝟑</m:t>
                                </m:r>
                                <m:r>
                                  <a:rPr lang="en-US" altLang="en-US" sz="1600" b="1" i="1">
                                    <a:solidFill>
                                      <a:schemeClr val="tx1"/>
                                    </a:solidFill>
                                    <a:effectLst/>
                                    <a:latin typeface="DejaVu Math TeX Gyre" panose="02000503000000000000" charset="0"/>
                                    <a:ea typeface="SimSun" pitchFamily="2" charset="-122"/>
                                    <a:cs typeface="DejaVu Math TeX Gyre" panose="02000503000000000000" charset="0"/>
                                  </a:rPr>
                                  <m:t>𝒏</m:t>
                                </m:r>
                                <m:r>
                                  <a:rPr lang="en-US" altLang="en-US" sz="1600" b="1" i="1">
                                    <a:solidFill>
                                      <a:schemeClr val="tx1"/>
                                    </a:solidFill>
                                    <a:effectLst/>
                                    <a:latin typeface="DejaVu Math TeX Gyre" panose="02000503000000000000" charset="0"/>
                                    <a:ea typeface="SimSun" pitchFamily="2" charset="-122"/>
                                    <a:cs typeface="DejaVu Math TeX Gyre" panose="02000503000000000000" charset="0"/>
                                  </a:rPr>
                                  <m:t>+</m:t>
                                </m:r>
                                <m:r>
                                  <a:rPr lang="en-US" altLang="en-US" sz="1600" b="1" i="1">
                                    <a:solidFill>
                                      <a:schemeClr val="tx1"/>
                                    </a:solidFill>
                                    <a:effectLst/>
                                    <a:latin typeface="DejaVu Math TeX Gyre" panose="02000503000000000000" charset="0"/>
                                    <a:ea typeface="SimSun" pitchFamily="2" charset="-122"/>
                                    <a:cs typeface="DejaVu Math TeX Gyre" panose="02000503000000000000" charset="0"/>
                                  </a:rPr>
                                  <m:t>𝟏</m:t>
                                </m:r>
                              </m:oMath>
                            </m:oMathPara>
                          </a14:m>
                          <a:endParaRPr lang="en-US" altLang="en-US" sz="1600" b="1" i="1">
                            <a:solidFill>
                              <a:schemeClr val="tx1"/>
                            </a:solidFill>
                            <a:effectLst/>
                            <a:latin typeface="Times New Roman Regular" panose="02020603050405020304" charset="0"/>
                            <a:ea typeface="SimSun" pitchFamily="2" charset="-122"/>
                            <a:cs typeface="Times New Roman Regular" panose="02020603050405020304" charset="0"/>
                          </a:endParaRPr>
                        </a:p>
                      </a:txBody>
                      <a:tcPr marL="15418" marR="15418" marT="6250" marB="0" anchor="ctr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</a:tr>
                  <a:tr h="1042670">
                    <a:tc>
                      <a:txBody>
                        <a:bodyPr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</a:pPr>
                          <a:r>
                            <a:rPr lang="en-US" sz="1600" b="1">
                              <a:solidFill>
                                <a:schemeClr val="tx1"/>
                              </a:solidFill>
                              <a:effectLst/>
                              <a:latin typeface="Times New Roman Bold" panose="02020603050405020304" charset="0"/>
                              <a:ea typeface="SimSun" pitchFamily="2" charset="-122"/>
                              <a:cs typeface="Times New Roman Bold" panose="02020603050405020304" charset="0"/>
                            </a:rPr>
                            <a:t>Takahashi</a:t>
                          </a:r>
                          <a:r>
                            <a:rPr lang="en-US" sz="1600" b="1">
                              <a:solidFill>
                                <a:schemeClr val="tx1"/>
                              </a:solidFill>
                              <a:effectLst/>
                              <a:latin typeface="Times New Roman Bold" panose="02020603050405020304" charset="0"/>
                              <a:ea typeface="SimSun" pitchFamily="2" charset="-122"/>
                              <a:cs typeface="Times New Roman Bold" panose="02020603050405020304" charset="0"/>
                              <a:sym typeface="+mn-ea"/>
                            </a:rPr>
                            <a:t>[7]</a:t>
                          </a:r>
                          <a:endParaRPr lang="en-US" sz="1600" b="1">
                            <a:solidFill>
                              <a:schemeClr val="tx1"/>
                            </a:solidFill>
                            <a:effectLst/>
                            <a:latin typeface="Times New Roman Bold" panose="02020603050405020304" charset="0"/>
                            <a:ea typeface="SimSun" pitchFamily="2" charset="-122"/>
                            <a:cs typeface="Times New Roman Bold" panose="02020603050405020304" charset="0"/>
                            <a:sym typeface="+mn-ea"/>
                          </a:endParaRPr>
                        </a:p>
                      </a:txBody>
                      <a:tcPr marL="15418" marR="15418" marT="6250" marB="0" anchor="ctr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  <a:buNone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en-US" sz="1600" b="1" i="1">
                                    <a:solidFill>
                                      <a:schemeClr val="tx1"/>
                                    </a:solidFill>
                                    <a:effectLst/>
                                    <a:latin typeface="DejaVu Math TeX Gyre" panose="02000503000000000000" charset="0"/>
                                    <a:ea typeface="SimSun" pitchFamily="2" charset="-122"/>
                                    <a:cs typeface="DejaVu Math TeX Gyre" panose="02000503000000000000" charset="0"/>
                                  </a:rPr>
                                  <m:t>𝟐</m:t>
                                </m:r>
                                <m:r>
                                  <a:rPr lang="en-US" altLang="en-US" sz="1600" b="1" i="1">
                                    <a:solidFill>
                                      <a:schemeClr val="tx1"/>
                                    </a:solidFill>
                                    <a:effectLst/>
                                    <a:latin typeface="DejaVu Math TeX Gyre" panose="02000503000000000000" charset="0"/>
                                    <a:ea typeface="SimSun" pitchFamily="2" charset="-122"/>
                                    <a:cs typeface="DejaVu Math TeX Gyre" panose="02000503000000000000" charset="0"/>
                                  </a:rPr>
                                  <m:t>𝒏</m:t>
                                </m:r>
                                <m:r>
                                  <a:rPr lang="en-US" altLang="en-US" sz="1600" b="1" i="1">
                                    <a:solidFill>
                                      <a:schemeClr val="tx1"/>
                                    </a:solidFill>
                                    <a:effectLst/>
                                    <a:latin typeface="DejaVu Math TeX Gyre" panose="02000503000000000000" charset="0"/>
                                    <a:ea typeface="SimSun" pitchFamily="2" charset="-122"/>
                                    <a:cs typeface="DejaVu Math TeX Gyre" panose="02000503000000000000" charset="0"/>
                                  </a:rPr>
                                  <m:t>−</m:t>
                                </m:r>
                                <m:r>
                                  <a:rPr lang="en-US" altLang="en-US" sz="1600" b="1" i="1">
                                    <a:solidFill>
                                      <a:schemeClr val="tx1"/>
                                    </a:solidFill>
                                    <a:effectLst/>
                                    <a:latin typeface="DejaVu Math TeX Gyre" panose="02000503000000000000" charset="0"/>
                                    <a:ea typeface="SimSun" pitchFamily="2" charset="-122"/>
                                    <a:cs typeface="DejaVu Math TeX Gyre" panose="02000503000000000000" charset="0"/>
                                  </a:rPr>
                                  <m:t>𝟏</m:t>
                                </m:r>
                              </m:oMath>
                            </m:oMathPara>
                          </a14:m>
                          <a:endParaRPr lang="en-US" altLang="en-US" sz="1600" b="1" i="1">
                            <a:solidFill>
                              <a:schemeClr val="tx1"/>
                            </a:solidFill>
                            <a:effectLst/>
                            <a:latin typeface="Times New Roman Regular" panose="02020603050405020304" charset="0"/>
                            <a:ea typeface="SimSun" pitchFamily="2" charset="-122"/>
                            <a:cs typeface="Times New Roman Regular" panose="02020603050405020304" charset="0"/>
                          </a:endParaRPr>
                        </a:p>
                      </a:txBody>
                      <a:tcPr marL="15418" marR="15418" marT="6250" marB="0" anchor="ctr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  <a:buNone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en-US" sz="1600" b="1" i="1">
                                    <a:solidFill>
                                      <a:schemeClr val="tx1"/>
                                    </a:solidFill>
                                    <a:effectLst/>
                                    <a:latin typeface="DejaVu Math TeX Gyre" panose="02000503000000000000" charset="0"/>
                                    <a:ea typeface="SimSun" pitchFamily="2" charset="-122"/>
                                    <a:cs typeface="DejaVu Math TeX Gyre" panose="02000503000000000000" charset="0"/>
                                  </a:rPr>
                                  <m:t>𝟐</m:t>
                                </m:r>
                                <m:r>
                                  <a:rPr lang="en-US" altLang="en-US" sz="1600" b="1" i="1">
                                    <a:solidFill>
                                      <a:schemeClr val="tx1"/>
                                    </a:solidFill>
                                    <a:effectLst/>
                                    <a:latin typeface="DejaVu Math TeX Gyre" panose="02000503000000000000" charset="0"/>
                                    <a:ea typeface="SimSun" pitchFamily="2" charset="-122"/>
                                    <a:cs typeface="DejaVu Math TeX Gyre" panose="02000503000000000000" charset="0"/>
                                  </a:rPr>
                                  <m:t>𝒏</m:t>
                                </m:r>
                                <m:r>
                                  <a:rPr lang="en-US" altLang="en-US" sz="1600" b="1" i="1">
                                    <a:solidFill>
                                      <a:schemeClr val="tx1"/>
                                    </a:solidFill>
                                    <a:effectLst/>
                                    <a:latin typeface="DejaVu Math TeX Gyre" panose="02000503000000000000" charset="0"/>
                                    <a:ea typeface="SimSun" pitchFamily="2" charset="-122"/>
                                    <a:cs typeface="DejaVu Math TeX Gyre" panose="02000503000000000000" charset="0"/>
                                  </a:rPr>
                                  <m:t>−</m:t>
                                </m:r>
                                <m:r>
                                  <a:rPr lang="en-US" altLang="en-US" sz="1600" b="1" i="1">
                                    <a:solidFill>
                                      <a:schemeClr val="tx1"/>
                                    </a:solidFill>
                                    <a:effectLst/>
                                    <a:latin typeface="DejaVu Math TeX Gyre" panose="02000503000000000000" charset="0"/>
                                    <a:ea typeface="SimSun" pitchFamily="2" charset="-122"/>
                                    <a:cs typeface="DejaVu Math TeX Gyre" panose="02000503000000000000" charset="0"/>
                                  </a:rPr>
                                  <m:t>𝟏</m:t>
                                </m:r>
                              </m:oMath>
                            </m:oMathPara>
                          </a14:m>
                          <a:endParaRPr lang="en-US" altLang="en-US" sz="1600" b="1" i="1">
                            <a:solidFill>
                              <a:schemeClr val="tx1"/>
                            </a:solidFill>
                            <a:effectLst/>
                            <a:latin typeface="Times New Roman Regular" panose="02020603050405020304" charset="0"/>
                            <a:ea typeface="SimSun" pitchFamily="2" charset="-122"/>
                            <a:cs typeface="Times New Roman Regular" panose="02020603050405020304" charset="0"/>
                          </a:endParaRPr>
                        </a:p>
                      </a:txBody>
                      <a:tcPr marL="15418" marR="15418" marT="6250" marB="0" anchor="ctr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  <a:buNone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en-US" sz="1600" b="1" i="1">
                                    <a:solidFill>
                                      <a:srgbClr val="C00000"/>
                                    </a:solidFill>
                                    <a:effectLst/>
                                    <a:latin typeface="DejaVu Math TeX Gyre" panose="02000503000000000000" charset="0"/>
                                    <a:ea typeface="SimSun" pitchFamily="2" charset="-122"/>
                                    <a:cs typeface="DejaVu Math TeX Gyre" panose="02000503000000000000" charset="0"/>
                                  </a:rPr>
                                  <m:t>𝟐</m:t>
                                </m:r>
                                <m:r>
                                  <a:rPr lang="en-US" altLang="en-US" sz="1600" b="1" i="1">
                                    <a:solidFill>
                                      <a:srgbClr val="C00000"/>
                                    </a:solidFill>
                                    <a:effectLst/>
                                    <a:latin typeface="DejaVu Math TeX Gyre" panose="02000503000000000000" charset="0"/>
                                    <a:ea typeface="SimSun" pitchFamily="2" charset="-122"/>
                                    <a:cs typeface="DejaVu Math TeX Gyre" panose="02000503000000000000" charset="0"/>
                                  </a:rPr>
                                  <m:t>𝒏</m:t>
                                </m:r>
                                <m:r>
                                  <a:rPr lang="en-US" altLang="en-US" sz="1600" b="1" i="1">
                                    <a:solidFill>
                                      <a:srgbClr val="C00000"/>
                                    </a:solidFill>
                                    <a:effectLst/>
                                    <a:latin typeface="DejaVu Math TeX Gyre" panose="02000503000000000000" charset="0"/>
                                    <a:ea typeface="SimSun" pitchFamily="2" charset="-122"/>
                                    <a:cs typeface="DejaVu Math TeX Gyre" panose="02000503000000000000" charset="0"/>
                                  </a:rPr>
                                  <m:t>+</m:t>
                                </m:r>
                                <m:r>
                                  <a:rPr lang="en-US" altLang="en-US" sz="1600" b="1" i="1">
                                    <a:solidFill>
                                      <a:srgbClr val="C00000"/>
                                    </a:solidFill>
                                    <a:effectLst/>
                                    <a:latin typeface="DejaVu Math TeX Gyre" panose="02000503000000000000" charset="0"/>
                                    <a:ea typeface="SimSun" pitchFamily="2" charset="-122"/>
                                    <a:cs typeface="DejaVu Math TeX Gyre" panose="02000503000000000000" charset="0"/>
                                  </a:rPr>
                                  <m:t>𝟏</m:t>
                                </m:r>
                              </m:oMath>
                            </m:oMathPara>
                          </a14:m>
                          <a:endParaRPr lang="en-US" altLang="en-US" sz="1600" b="1" i="1">
                            <a:solidFill>
                              <a:srgbClr val="C00000"/>
                            </a:solidFill>
                            <a:effectLst/>
                            <a:latin typeface="Times New Roman Regular" panose="02020603050405020304" charset="0"/>
                            <a:ea typeface="SimSun" pitchFamily="2" charset="-122"/>
                            <a:cs typeface="Times New Roman Regular" panose="02020603050405020304" charset="0"/>
                          </a:endParaRPr>
                        </a:p>
                      </a:txBody>
                      <a:tcPr marL="15418" marR="15418" marT="6250" marB="0" anchor="ctr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</a:tr>
                  <a:tr h="1165860">
                    <a:tc>
                      <a:txBody>
                        <a:bodyPr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</a:pPr>
                          <a:r>
                            <a:rPr lang="en-US" sz="1600" b="1">
                              <a:solidFill>
                                <a:schemeClr val="tx1"/>
                              </a:solidFill>
                              <a:effectLst/>
                              <a:latin typeface="Times New Roman Bold" panose="02020603050405020304" charset="0"/>
                              <a:ea typeface="SimSun" pitchFamily="2" charset="-122"/>
                              <a:cs typeface="Times New Roman Bold" panose="02020603050405020304" charset="0"/>
                            </a:rPr>
                            <a:t>Optimal TD</a:t>
                          </a:r>
                          <a:r>
                            <a:rPr lang="en-US" sz="1600" b="1">
                              <a:solidFill>
                                <a:schemeClr val="tx1"/>
                              </a:solidFill>
                              <a:effectLst/>
                              <a:latin typeface="Times New Roman Bold" panose="02020603050405020304" charset="0"/>
                              <a:ea typeface="SimSun" pitchFamily="2" charset="-122"/>
                              <a:cs typeface="Times New Roman Bold" panose="02020603050405020304" charset="0"/>
                              <a:sym typeface="+mn-ea"/>
                            </a:rPr>
                            <a:t>[8]</a:t>
                          </a:r>
                          <a:endParaRPr lang="en-US" sz="1600" b="1">
                            <a:solidFill>
                              <a:schemeClr val="tx1"/>
                            </a:solidFill>
                            <a:effectLst/>
                            <a:latin typeface="Times New Roman Bold" panose="02020603050405020304" charset="0"/>
                            <a:ea typeface="SimSun" pitchFamily="2" charset="-122"/>
                            <a:cs typeface="Times New Roman Bold" panose="02020603050405020304" charset="0"/>
                            <a:sym typeface="+mn-ea"/>
                          </a:endParaRPr>
                        </a:p>
                      </a:txBody>
                      <a:tcPr marL="15418" marR="15418" marT="6250" marB="0" anchor="ctr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  <a:buNone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unc>
                                  <m:funcPr>
                                    <m:ctrlPr>
                                      <a:rPr lang="en-US" altLang="en-US" sz="1600" b="1">
                                        <a:solidFill>
                                          <a:srgbClr val="C00000"/>
                                        </a:solidFill>
                                        <a:effectLst/>
                                        <a:latin typeface="DejaVu Math TeX Gyre" panose="02000503000000000000" charset="0"/>
                                        <a:ea typeface="SimSun" pitchFamily="2" charset="-122"/>
                                        <a:cs typeface="DejaVu Math TeX Gyre" panose="02000503000000000000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a:rPr lang="en-US" altLang="en-US" sz="1600" b="1">
                                        <a:solidFill>
                                          <a:srgbClr val="C00000"/>
                                        </a:solidFill>
                                        <a:effectLst/>
                                        <a:latin typeface="DejaVu Math TeX Gyre" panose="02000503000000000000" charset="0"/>
                                        <a:ea typeface="SimSun" pitchFamily="2" charset="-122"/>
                                        <a:cs typeface="DejaVu Math TeX Gyre" panose="02000503000000000000" charset="0"/>
                                      </a:rPr>
                                      <m:t>𝐥𝐨𝐠</m:t>
                                    </m:r>
                                  </m:fName>
                                  <m:e>
                                    <m:r>
                                      <a:rPr lang="en-US" altLang="en-US" sz="1600" b="1" i="1">
                                        <a:solidFill>
                                          <a:srgbClr val="C00000"/>
                                        </a:solidFill>
                                        <a:effectLst/>
                                        <a:latin typeface="DejaVu Math TeX Gyre" panose="02000503000000000000" charset="0"/>
                                        <a:ea typeface="SimSun" pitchFamily="2" charset="-122"/>
                                        <a:cs typeface="DejaVu Math TeX Gyre" panose="02000503000000000000" charset="0"/>
                                      </a:rPr>
                                      <m:t>𝒏</m:t>
                                    </m:r>
                                  </m:e>
                                </m:func>
                                <m:r>
                                  <a:rPr lang="en-US" altLang="en-US" sz="1600" b="1" i="1">
                                    <a:solidFill>
                                      <a:srgbClr val="C00000"/>
                                    </a:solidFill>
                                    <a:effectLst/>
                                    <a:latin typeface="DejaVu Math TeX Gyre" panose="02000503000000000000" charset="0"/>
                                    <a:ea typeface="SimSun" pitchFamily="2" charset="-122"/>
                                    <a:cs typeface="DejaVu Math TeX Gyre" panose="02000503000000000000" charset="0"/>
                                  </a:rPr>
                                  <m:t>+</m:t>
                                </m:r>
                                <m:r>
                                  <a:rPr lang="en-US" altLang="en-US" sz="1600" b="1" i="1">
                                    <a:solidFill>
                                      <a:srgbClr val="C00000"/>
                                    </a:solidFill>
                                    <a:effectLst/>
                                    <a:latin typeface="DejaVu Math TeX Gyre" panose="02000503000000000000" charset="0"/>
                                    <a:ea typeface="SimSun" pitchFamily="2" charset="-122"/>
                                    <a:cs typeface="DejaVu Math TeX Gyre" panose="02000503000000000000" charset="0"/>
                                  </a:rPr>
                                  <m:t>𝟏</m:t>
                                </m:r>
                              </m:oMath>
                            </m:oMathPara>
                          </a14:m>
                          <a:endParaRPr lang="en-US" altLang="en-US" sz="1600" b="1" i="1">
                            <a:solidFill>
                              <a:srgbClr val="C00000"/>
                            </a:solidFill>
                            <a:effectLst/>
                            <a:latin typeface="Times New Roman Regular" panose="02020603050405020304" charset="0"/>
                            <a:ea typeface="SimSun" pitchFamily="2" charset="-122"/>
                            <a:cs typeface="Times New Roman Regular" panose="02020603050405020304" charset="0"/>
                          </a:endParaRPr>
                        </a:p>
                      </a:txBody>
                      <a:tcPr marL="15418" marR="15418" marT="6250" marB="0" anchor="ctr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  <a:buNone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altLang="en-US" sz="1600" b="1" i="1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DejaVu Math TeX Gyre" panose="02000503000000000000" charset="0"/>
                                        <a:ea typeface="SimSun" pitchFamily="2" charset="-122"/>
                                        <a:cs typeface="DejaVu Math TeX Gyre" panose="02000503000000000000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altLang="en-US" sz="1600" b="1" i="1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DejaVu Math TeX Gyre" panose="02000503000000000000" charset="0"/>
                                        <a:ea typeface="SimSun" pitchFamily="2" charset="-122"/>
                                        <a:cs typeface="DejaVu Math TeX Gyre" panose="02000503000000000000" charset="0"/>
                                      </a:rPr>
                                      <m:t>𝒏</m:t>
                                    </m:r>
                                    <m:func>
                                      <m:funcPr>
                                        <m:ctrlPr>
                                          <a:rPr lang="en-US" altLang="en-US" sz="1600" b="1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DejaVu Math TeX Gyre" panose="02000503000000000000" charset="0"/>
                                            <a:ea typeface="SimSun" pitchFamily="2" charset="-122"/>
                                            <a:cs typeface="DejaVu Math TeX Gyre" panose="02000503000000000000" charset="0"/>
                                          </a:rPr>
                                        </m:ctrlPr>
                                      </m:funcPr>
                                      <m:fName>
                                        <m:r>
                                          <a:rPr lang="en-US" altLang="en-US" sz="1600" b="1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DejaVu Math TeX Gyre" panose="02000503000000000000" charset="0"/>
                                            <a:ea typeface="SimSun" pitchFamily="2" charset="-122"/>
                                            <a:cs typeface="DejaVu Math TeX Gyre" panose="02000503000000000000" charset="0"/>
                                          </a:rPr>
                                          <m:t>𝐥𝐨𝐠</m:t>
                                        </m:r>
                                      </m:fName>
                                      <m:e>
                                        <m:r>
                                          <a:rPr lang="en-US" altLang="en-US" sz="1600" b="1" i="1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DejaVu Math TeX Gyre" panose="02000503000000000000" charset="0"/>
                                            <a:ea typeface="SimSun" pitchFamily="2" charset="-122"/>
                                            <a:cs typeface="DejaVu Math TeX Gyre" panose="02000503000000000000" charset="0"/>
                                          </a:rPr>
                                          <m:t>𝒏</m:t>
                                        </m:r>
                                      </m:e>
                                    </m:func>
                                  </m:num>
                                  <m:den>
                                    <m:r>
                                      <a:rPr lang="en-US" altLang="en-US" sz="1600" b="1" i="1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DejaVu Math TeX Gyre" panose="02000503000000000000" charset="0"/>
                                        <a:ea typeface="SimSun" pitchFamily="2" charset="-122"/>
                                        <a:cs typeface="DejaVu Math TeX Gyre" panose="02000503000000000000" charset="0"/>
                                      </a:rPr>
                                      <m:t>𝟐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 altLang="en-US" sz="1600" b="1" i="1">
                            <a:solidFill>
                              <a:schemeClr val="tx1"/>
                            </a:solidFill>
                            <a:effectLst/>
                            <a:latin typeface="Times New Roman Regular" panose="02020603050405020304" charset="0"/>
                            <a:ea typeface="SimSun" pitchFamily="2" charset="-122"/>
                            <a:cs typeface="Times New Roman Regular" panose="02020603050405020304" charset="0"/>
                          </a:endParaRPr>
                        </a:p>
                      </a:txBody>
                      <a:tcPr marL="15418" marR="15418" marT="6250" marB="0" anchor="ctr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  <a:buNone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en-US" sz="1600" b="1" i="1">
                                    <a:solidFill>
                                      <a:schemeClr val="tx1"/>
                                    </a:solidFill>
                                    <a:effectLst/>
                                    <a:latin typeface="DejaVu Math TeX Gyre" panose="02000503000000000000" charset="0"/>
                                    <a:ea typeface="SimSun" pitchFamily="2" charset="-122"/>
                                    <a:cs typeface="DejaVu Math TeX Gyre" panose="02000503000000000000" charset="0"/>
                                  </a:rPr>
                                  <m:t>𝒏</m:t>
                                </m:r>
                                <m:r>
                                  <a:rPr lang="en-US" altLang="en-US" sz="1600" b="1" i="1">
                                    <a:solidFill>
                                      <a:schemeClr val="tx1"/>
                                    </a:solidFill>
                                    <a:effectLst/>
                                    <a:latin typeface="DejaVu Math TeX Gyre" panose="02000503000000000000" charset="0"/>
                                    <a:ea typeface="SimSun" pitchFamily="2" charset="-122"/>
                                    <a:cs typeface="DejaVu Math TeX Gyre" panose="02000503000000000000" charset="0"/>
                                  </a:rPr>
                                  <m:t>+</m:t>
                                </m:r>
                                <m:r>
                                  <a:rPr lang="en-US" altLang="en-US" sz="1600" b="1" i="1">
                                    <a:solidFill>
                                      <a:schemeClr val="tx1"/>
                                    </a:solidFill>
                                    <a:effectLst/>
                                    <a:latin typeface="DejaVu Math TeX Gyre" panose="02000503000000000000" charset="0"/>
                                    <a:ea typeface="SimSun" pitchFamily="2" charset="-122"/>
                                    <a:cs typeface="DejaVu Math TeX Gyre" panose="02000503000000000000" charset="0"/>
                                  </a:rPr>
                                  <m:t>𝒏</m:t>
                                </m:r>
                                <m:func>
                                  <m:funcPr>
                                    <m:ctrlPr>
                                      <a:rPr lang="en-US" altLang="en-US" sz="1600" b="1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DejaVu Math TeX Gyre" panose="02000503000000000000" charset="0"/>
                                        <a:ea typeface="SimSun" pitchFamily="2" charset="-122"/>
                                        <a:cs typeface="DejaVu Math TeX Gyre" panose="02000503000000000000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a:rPr lang="en-US" altLang="en-US" sz="1600" b="1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DejaVu Math TeX Gyre" panose="02000503000000000000" charset="0"/>
                                        <a:ea typeface="SimSun" pitchFamily="2" charset="-122"/>
                                        <a:cs typeface="DejaVu Math TeX Gyre" panose="02000503000000000000" charset="0"/>
                                      </a:rPr>
                                      <m:t>𝐥𝐨𝐠</m:t>
                                    </m:r>
                                  </m:fName>
                                  <m:e>
                                    <m:r>
                                      <a:rPr lang="en-US" altLang="en-US" sz="1600" b="1" i="1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DejaVu Math TeX Gyre" panose="02000503000000000000" charset="0"/>
                                        <a:ea typeface="SimSun" pitchFamily="2" charset="-122"/>
                                        <a:cs typeface="DejaVu Math TeX Gyre" panose="02000503000000000000" charset="0"/>
                                      </a:rPr>
                                      <m:t>𝒏</m:t>
                                    </m:r>
                                  </m:e>
                                </m:func>
                              </m:oMath>
                            </m:oMathPara>
                          </a14:m>
                          <a:endParaRPr lang="en-US" altLang="en-US" sz="1600" b="1" i="1">
                            <a:solidFill>
                              <a:schemeClr val="tx1"/>
                            </a:solidFill>
                            <a:effectLst/>
                            <a:latin typeface="DejaVu Math TeX Gyre" panose="02000503000000000000" charset="0"/>
                            <a:ea typeface="SimSun" pitchFamily="2" charset="-122"/>
                            <a:cs typeface="DejaVu Math TeX Gyre" panose="02000503000000000000" charset="0"/>
                          </a:endParaRPr>
                        </a:p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  <a:buNone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en-US" sz="1600" b="1" i="1">
                                    <a:solidFill>
                                      <a:schemeClr val="tx1"/>
                                    </a:solidFill>
                                    <a:effectLst/>
                                    <a:latin typeface="DejaVu Math TeX Gyre" panose="02000503000000000000" charset="0"/>
                                    <a:ea typeface="SimSun" pitchFamily="2" charset="-122"/>
                                    <a:cs typeface="DejaVu Math TeX Gyre" panose="02000503000000000000" charset="0"/>
                                  </a:rPr>
                                  <m:t>+</m:t>
                                </m:r>
                                <m:d>
                                  <m:dPr>
                                    <m:begChr m:val="⌈"/>
                                    <m:endChr m:val="⌉"/>
                                    <m:ctrlPr>
                                      <a:rPr lang="en-US" altLang="en-US" sz="1600" b="1" i="1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DejaVu Math TeX Gyre" panose="02000503000000000000" charset="0"/>
                                        <a:ea typeface="SimSun" pitchFamily="2" charset="-122"/>
                                        <a:cs typeface="DejaVu Math TeX Gyre" panose="02000503000000000000" charset="0"/>
                                      </a:rPr>
                                    </m:ctrlPr>
                                  </m:dPr>
                                  <m:e>
                                    <m:func>
                                      <m:funcPr>
                                        <m:ctrlPr>
                                          <a:rPr lang="en-US" altLang="en-US" sz="1600" b="1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DejaVu Math TeX Gyre" panose="02000503000000000000" charset="0"/>
                                            <a:ea typeface="SimSun" pitchFamily="2" charset="-122"/>
                                            <a:cs typeface="DejaVu Math TeX Gyre" panose="02000503000000000000" charset="0"/>
                                          </a:rPr>
                                        </m:ctrlPr>
                                      </m:funcPr>
                                      <m:fName>
                                        <m:r>
                                          <a:rPr lang="en-US" altLang="en-US" sz="1600" b="1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DejaVu Math TeX Gyre" panose="02000503000000000000" charset="0"/>
                                            <a:ea typeface="SimSun" pitchFamily="2" charset="-122"/>
                                            <a:cs typeface="DejaVu Math TeX Gyre" panose="02000503000000000000" charset="0"/>
                                          </a:rPr>
                                          <m:t>𝐥𝐨𝐠</m:t>
                                        </m:r>
                                      </m:fName>
                                      <m:e>
                                        <m:r>
                                          <a:rPr lang="en-US" altLang="en-US" sz="1600" b="1" i="1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DejaVu Math TeX Gyre" panose="02000503000000000000" charset="0"/>
                                            <a:ea typeface="SimSun" pitchFamily="2" charset="-122"/>
                                            <a:cs typeface="DejaVu Math TeX Gyre" panose="02000503000000000000" charset="0"/>
                                          </a:rPr>
                                          <m:t>𝒏</m:t>
                                        </m:r>
                                      </m:e>
                                    </m:func>
                                  </m:e>
                                </m:d>
                                <m:r>
                                  <a:rPr lang="en-US" altLang="en-US" sz="1600" b="1" i="1">
                                    <a:solidFill>
                                      <a:schemeClr val="tx1"/>
                                    </a:solidFill>
                                    <a:effectLst/>
                                    <a:latin typeface="DejaVu Math TeX Gyre" panose="02000503000000000000" charset="0"/>
                                    <a:ea typeface="SimSun" pitchFamily="2" charset="-122"/>
                                    <a:cs typeface="DejaVu Math TeX Gyre" panose="02000503000000000000" charset="0"/>
                                  </a:rPr>
                                  <m:t>+</m:t>
                                </m:r>
                                <m:r>
                                  <a:rPr lang="en-US" altLang="en-US" sz="1600" b="1" i="1">
                                    <a:solidFill>
                                      <a:schemeClr val="tx1"/>
                                    </a:solidFill>
                                    <a:effectLst/>
                                    <a:latin typeface="DejaVu Math TeX Gyre" panose="02000503000000000000" charset="0"/>
                                    <a:ea typeface="SimSun" pitchFamily="2" charset="-122"/>
                                    <a:cs typeface="DejaVu Math TeX Gyre" panose="02000503000000000000" charset="0"/>
                                  </a:rPr>
                                  <m:t>𝟐</m:t>
                                </m:r>
                              </m:oMath>
                            </m:oMathPara>
                          </a14:m>
                          <a:endParaRPr lang="en-US" altLang="en-US" sz="1600" b="1" i="1">
                            <a:solidFill>
                              <a:schemeClr val="tx1"/>
                            </a:solidFill>
                            <a:effectLst/>
                            <a:latin typeface="Times New Roman Regular" panose="02020603050405020304" charset="0"/>
                            <a:ea typeface="SimSun" pitchFamily="2" charset="-122"/>
                            <a:cs typeface="Times New Roman Regular" panose="02020603050405020304" charset="0"/>
                          </a:endParaRPr>
                        </a:p>
                      </a:txBody>
                      <a:tcPr marL="15418" marR="15418" marT="6250" marB="0" anchor="ctr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15" name="表格 14"/>
              <p:cNvGraphicFramePr>
                <a:graphicFrameLocks noGrp="1"/>
              </p:cNvGraphicFramePr>
              <p:nvPr/>
            </p:nvGraphicFramePr>
            <p:xfrm>
              <a:off x="6626225" y="1367155"/>
              <a:ext cx="5351780" cy="3785235"/>
            </p:xfrm>
            <a:graphic>
              <a:graphicData uri="http://schemas.openxmlformats.org/drawingml/2006/table">
                <a:tbl>
                  <a:tblPr firstRow="1" firstCol="1" bandRow="1"/>
                  <a:tblGrid>
                    <a:gridCol w="1793240"/>
                    <a:gridCol w="1094740"/>
                    <a:gridCol w="917575"/>
                    <a:gridCol w="1546225"/>
                  </a:tblGrid>
                  <a:tr h="516890">
                    <a:tc>
                      <a:txBody>
                        <a:bodyPr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600" b="1">
                              <a:solidFill>
                                <a:srgbClr val="FFFFFF"/>
                              </a:solidFill>
                              <a:effectLst/>
                              <a:latin typeface="Times New Roman Bold" panose="02020603050405020304" charset="0"/>
                              <a:ea typeface="SimSun" pitchFamily="2" charset="-122"/>
                              <a:cs typeface="Times New Roman Bold" panose="02020603050405020304" charset="0"/>
                            </a:rPr>
                            <a:t>Add/Sub</a:t>
                          </a:r>
                          <a:endParaRPr lang="en-US" sz="1600" b="1">
                            <a:solidFill>
                              <a:srgbClr val="FFFFFF"/>
                            </a:solidFill>
                            <a:effectLst/>
                            <a:latin typeface="Times New Roman Bold" panose="02020603050405020304" charset="0"/>
                            <a:ea typeface="SimSun" pitchFamily="2" charset="-122"/>
                            <a:cs typeface="Times New Roman Bold" panose="02020603050405020304" charset="0"/>
                          </a:endParaRPr>
                        </a:p>
                      </a:txBody>
                      <a:tcPr marL="15418" marR="15418" marT="6250" marB="0" anchor="ctr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00B0F0"/>
                        </a:solidFill>
                      </a:tcPr>
                    </a:tc>
                    <a:tc>
                      <a:txBody>
                        <a:bodyPr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</a:pPr>
                          <a:r>
                            <a:rPr lang="en-US" sz="1600" b="1">
                              <a:solidFill>
                                <a:srgbClr val="FFFFFF"/>
                              </a:solidFill>
                              <a:effectLst/>
                              <a:latin typeface="Times New Roman Bold" panose="02020603050405020304" charset="0"/>
                              <a:ea typeface="SimSun" pitchFamily="2" charset="-122"/>
                              <a:cs typeface="Times New Roman Bold" panose="02020603050405020304" charset="0"/>
                            </a:rPr>
                            <a:t>TD</a:t>
                          </a:r>
                          <a:endParaRPr lang="en-US" sz="1600" b="1">
                            <a:solidFill>
                              <a:srgbClr val="FFFFFF"/>
                            </a:solidFill>
                            <a:effectLst/>
                            <a:latin typeface="Times New Roman Bold" panose="02020603050405020304" charset="0"/>
                            <a:ea typeface="SimSun" pitchFamily="2" charset="-122"/>
                            <a:cs typeface="Times New Roman Bold" panose="02020603050405020304" charset="0"/>
                          </a:endParaRPr>
                        </a:p>
                      </a:txBody>
                      <a:tcPr marL="15418" marR="15418" marT="6250" marB="0" anchor="ctr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00B0F0"/>
                        </a:solidFill>
                      </a:tcPr>
                    </a:tc>
                    <a:tc>
                      <a:txBody>
                        <a:bodyPr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</a:pPr>
                          <a:r>
                            <a:rPr lang="en-US" altLang="en-US" sz="1600" b="1">
                              <a:solidFill>
                                <a:srgbClr val="FFFFFF"/>
                              </a:solidFill>
                              <a:effectLst/>
                              <a:latin typeface="Times New Roman Bold" panose="02020603050405020304" charset="0"/>
                              <a:ea typeface="SimSun" pitchFamily="2" charset="-122"/>
                              <a:cs typeface="Times New Roman Bold" panose="02020603050405020304" charset="0"/>
                            </a:rPr>
                            <a:t>TC</a:t>
                          </a:r>
                          <a:endParaRPr lang="en-US" altLang="en-US" sz="1600" b="1">
                            <a:solidFill>
                              <a:srgbClr val="FFFFFF"/>
                            </a:solidFill>
                            <a:effectLst/>
                            <a:latin typeface="Times New Roman Bold" panose="02020603050405020304" charset="0"/>
                            <a:ea typeface="SimSun" pitchFamily="2" charset="-122"/>
                            <a:cs typeface="Times New Roman Bold" panose="02020603050405020304" charset="0"/>
                          </a:endParaRPr>
                        </a:p>
                      </a:txBody>
                      <a:tcPr marL="15418" marR="15418" marT="6250" marB="0" anchor="ctr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00B0F0"/>
                        </a:solidFill>
                      </a:tcPr>
                    </a:tc>
                    <a:tc>
                      <a:txBody>
                        <a:bodyPr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</a:pPr>
                          <a:r>
                            <a:rPr lang="en-US" altLang="en-US" sz="1600" b="1">
                              <a:solidFill>
                                <a:srgbClr val="FFFFFF"/>
                              </a:solidFill>
                              <a:effectLst/>
                              <a:latin typeface="Times New Roman Bold" panose="02020603050405020304" charset="0"/>
                              <a:ea typeface="SimSun" pitchFamily="2" charset="-122"/>
                              <a:cs typeface="Times New Roman Bold" panose="02020603050405020304" charset="0"/>
                            </a:rPr>
                            <a:t>QC</a:t>
                          </a:r>
                          <a:endParaRPr lang="en-US" altLang="en-US" sz="1600" b="1">
                            <a:solidFill>
                              <a:srgbClr val="FFFFFF"/>
                            </a:solidFill>
                            <a:effectLst/>
                            <a:latin typeface="Times New Roman Bold" panose="02020603050405020304" charset="0"/>
                            <a:ea typeface="SimSun" pitchFamily="2" charset="-122"/>
                            <a:cs typeface="Times New Roman Bold" panose="02020603050405020304" charset="0"/>
                          </a:endParaRPr>
                        </a:p>
                      </a:txBody>
                      <a:tcPr marL="15418" marR="15418" marT="6250" marB="0" anchor="ctr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00B0F0"/>
                        </a:solidFill>
                      </a:tcPr>
                    </a:tc>
                  </a:tr>
                  <a:tr h="1059815">
                    <a:tc>
                      <a:txBody>
                        <a:bodyPr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</a:pPr>
                          <a:r>
                            <a:rPr lang="en-US" sz="1600" b="1">
                              <a:solidFill>
                                <a:schemeClr val="tx1"/>
                              </a:solidFill>
                              <a:effectLst/>
                              <a:latin typeface="Times New Roman Bold" panose="02020603050405020304" charset="0"/>
                              <a:ea typeface="SimSun" pitchFamily="2" charset="-122"/>
                              <a:cs typeface="Times New Roman Bold" panose="02020603050405020304" charset="0"/>
                            </a:rPr>
                            <a:t>Gayathri[6]</a:t>
                          </a:r>
                          <a:endParaRPr lang="en-US" sz="1600" b="1" baseline="-25000">
                            <a:solidFill>
                              <a:schemeClr val="tx1"/>
                            </a:solidFill>
                            <a:effectLst/>
                            <a:latin typeface="Times New Roman Bold" panose="02020603050405020304" charset="0"/>
                            <a:ea typeface="SimSun" pitchFamily="2" charset="-122"/>
                            <a:cs typeface="Times New Roman Bold" panose="02020603050405020304" charset="0"/>
                          </a:endParaRPr>
                        </a:p>
                      </a:txBody>
                      <a:tcPr marL="15418" marR="15418" marT="6250" marB="0" anchor="ctr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15418" marR="15418" marT="6250" marB="0" anchor="ctr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2"/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15418" marR="15418" marT="6250" marB="0" anchor="ctr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2"/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15418" marR="15418" marT="6250" marB="0" anchor="ctr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2"/>
                        </a:blipFill>
                      </a:tcPr>
                    </a:tc>
                  </a:tr>
                  <a:tr h="1042670">
                    <a:tc>
                      <a:txBody>
                        <a:bodyPr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</a:pPr>
                          <a:r>
                            <a:rPr lang="en-US" sz="1600" b="1">
                              <a:solidFill>
                                <a:schemeClr val="tx1"/>
                              </a:solidFill>
                              <a:effectLst/>
                              <a:latin typeface="Times New Roman Bold" panose="02020603050405020304" charset="0"/>
                              <a:ea typeface="SimSun" pitchFamily="2" charset="-122"/>
                              <a:cs typeface="Times New Roman Bold" panose="02020603050405020304" charset="0"/>
                            </a:rPr>
                            <a:t>Takahashi</a:t>
                          </a:r>
                          <a:r>
                            <a:rPr lang="en-US" sz="1600" b="1">
                              <a:solidFill>
                                <a:schemeClr val="tx1"/>
                              </a:solidFill>
                              <a:effectLst/>
                              <a:latin typeface="Times New Roman Bold" panose="02020603050405020304" charset="0"/>
                              <a:ea typeface="SimSun" pitchFamily="2" charset="-122"/>
                              <a:cs typeface="Times New Roman Bold" panose="02020603050405020304" charset="0"/>
                              <a:sym typeface="+mn-ea"/>
                            </a:rPr>
                            <a:t>[7]</a:t>
                          </a:r>
                          <a:endParaRPr lang="en-US" sz="1600" b="1">
                            <a:solidFill>
                              <a:schemeClr val="tx1"/>
                            </a:solidFill>
                            <a:effectLst/>
                            <a:latin typeface="Times New Roman Bold" panose="02020603050405020304" charset="0"/>
                            <a:ea typeface="SimSun" pitchFamily="2" charset="-122"/>
                            <a:cs typeface="Times New Roman Bold" panose="02020603050405020304" charset="0"/>
                            <a:sym typeface="+mn-ea"/>
                          </a:endParaRPr>
                        </a:p>
                      </a:txBody>
                      <a:tcPr marL="15418" marR="15418" marT="6250" marB="0" anchor="ctr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15418" marR="15418" marT="6250" marB="0" anchor="ctr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2"/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15418" marR="15418" marT="6250" marB="0" anchor="ctr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2"/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15418" marR="15418" marT="6250" marB="0" anchor="ctr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2"/>
                        </a:blipFill>
                      </a:tcPr>
                    </a:tc>
                  </a:tr>
                  <a:tr h="1165860">
                    <a:tc>
                      <a:txBody>
                        <a:bodyPr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</a:pPr>
                          <a:r>
                            <a:rPr lang="en-US" sz="1600" b="1">
                              <a:solidFill>
                                <a:schemeClr val="tx1"/>
                              </a:solidFill>
                              <a:effectLst/>
                              <a:latin typeface="Times New Roman Bold" panose="02020603050405020304" charset="0"/>
                              <a:ea typeface="SimSun" pitchFamily="2" charset="-122"/>
                              <a:cs typeface="Times New Roman Bold" panose="02020603050405020304" charset="0"/>
                            </a:rPr>
                            <a:t>Optimal TD</a:t>
                          </a:r>
                          <a:r>
                            <a:rPr lang="en-US" sz="1600" b="1">
                              <a:solidFill>
                                <a:schemeClr val="tx1"/>
                              </a:solidFill>
                              <a:effectLst/>
                              <a:latin typeface="Times New Roman Bold" panose="02020603050405020304" charset="0"/>
                              <a:ea typeface="SimSun" pitchFamily="2" charset="-122"/>
                              <a:cs typeface="Times New Roman Bold" panose="02020603050405020304" charset="0"/>
                              <a:sym typeface="+mn-ea"/>
                            </a:rPr>
                            <a:t>[8]</a:t>
                          </a:r>
                          <a:endParaRPr lang="en-US" sz="1600" b="1">
                            <a:solidFill>
                              <a:schemeClr val="tx1"/>
                            </a:solidFill>
                            <a:effectLst/>
                            <a:latin typeface="Times New Roman Bold" panose="02020603050405020304" charset="0"/>
                            <a:ea typeface="SimSun" pitchFamily="2" charset="-122"/>
                            <a:cs typeface="Times New Roman Bold" panose="02020603050405020304" charset="0"/>
                            <a:sym typeface="+mn-ea"/>
                          </a:endParaRPr>
                        </a:p>
                      </a:txBody>
                      <a:tcPr marL="15418" marR="15418" marT="6250" marB="0" anchor="ctr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15418" marR="15418" marT="6250" marB="0" anchor="ctr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2"/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15418" marR="15418" marT="6250" marB="0" anchor="ctr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2"/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15418" marR="15418" marT="6250" marB="0" anchor="ctr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2"/>
                        </a:blipFill>
                      </a:tcPr>
                    </a:tc>
                  </a:tr>
                </a:tbl>
              </a:graphicData>
            </a:graphic>
          </p:graphicFrame>
        </mc:Fallback>
      </mc:AlternateContent>
      <p:grpSp>
        <p:nvGrpSpPr>
          <p:cNvPr id="27" name="组合 26"/>
          <p:cNvGrpSpPr/>
          <p:nvPr/>
        </p:nvGrpSpPr>
        <p:grpSpPr>
          <a:xfrm>
            <a:off x="2511425" y="2396490"/>
            <a:ext cx="4114800" cy="969645"/>
            <a:chOff x="3298140" y="2082152"/>
            <a:chExt cx="3985802" cy="969583"/>
          </a:xfrm>
        </p:grpSpPr>
        <p:grpSp>
          <p:nvGrpSpPr>
            <p:cNvPr id="28" name="组合 27"/>
            <p:cNvGrpSpPr/>
            <p:nvPr/>
          </p:nvGrpSpPr>
          <p:grpSpPr>
            <a:xfrm>
              <a:off x="3298140" y="2966120"/>
              <a:ext cx="85615" cy="85615"/>
              <a:chOff x="3193366" y="2954215"/>
              <a:chExt cx="211016" cy="211016"/>
            </a:xfrm>
          </p:grpSpPr>
          <p:sp>
            <p:nvSpPr>
              <p:cNvPr id="29" name="椭圆 28"/>
              <p:cNvSpPr/>
              <p:nvPr/>
            </p:nvSpPr>
            <p:spPr>
              <a:xfrm>
                <a:off x="3193366" y="2954215"/>
                <a:ext cx="211016" cy="211016"/>
              </a:xfrm>
              <a:prstGeom prst="ellipse">
                <a:avLst/>
              </a:prstGeom>
              <a:solidFill>
                <a:srgbClr val="A12423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30" name="椭圆 29"/>
              <p:cNvSpPr/>
              <p:nvPr/>
            </p:nvSpPr>
            <p:spPr>
              <a:xfrm>
                <a:off x="3235423" y="2996272"/>
                <a:ext cx="126902" cy="126902"/>
              </a:xfrm>
              <a:prstGeom prst="ellipse">
                <a:avLst/>
              </a:prstGeom>
              <a:solidFill>
                <a:srgbClr val="F5F2EA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</p:grpSp>
        <p:sp>
          <p:nvSpPr>
            <p:cNvPr id="31" name="任意多边形: 形状 15"/>
            <p:cNvSpPr/>
            <p:nvPr/>
          </p:nvSpPr>
          <p:spPr>
            <a:xfrm>
              <a:off x="3360264" y="2082152"/>
              <a:ext cx="3923678" cy="904817"/>
            </a:xfrm>
            <a:custGeom>
              <a:avLst/>
              <a:gdLst>
                <a:gd name="connsiteX0" fmla="*/ 0 w 4396740"/>
                <a:gd name="connsiteY0" fmla="*/ 739140 h 739140"/>
                <a:gd name="connsiteX1" fmla="*/ 701040 w 4396740"/>
                <a:gd name="connsiteY1" fmla="*/ 0 h 739140"/>
                <a:gd name="connsiteX2" fmla="*/ 4396740 w 4396740"/>
                <a:gd name="connsiteY2" fmla="*/ 0 h 7391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396740" h="739140">
                  <a:moveTo>
                    <a:pt x="0" y="739140"/>
                  </a:moveTo>
                  <a:lnTo>
                    <a:pt x="701040" y="0"/>
                  </a:lnTo>
                  <a:lnTo>
                    <a:pt x="4396740" y="0"/>
                  </a:lnTo>
                </a:path>
              </a:pathLst>
            </a:custGeom>
            <a:noFill/>
            <a:ln>
              <a:solidFill>
                <a:srgbClr val="00B05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01060" y="3427095"/>
            <a:ext cx="2824480" cy="676835"/>
            <a:chOff x="3298140" y="2374900"/>
            <a:chExt cx="2824480" cy="676835"/>
          </a:xfrm>
        </p:grpSpPr>
        <p:grpSp>
          <p:nvGrpSpPr>
            <p:cNvPr id="16" name="组合 15"/>
            <p:cNvGrpSpPr/>
            <p:nvPr/>
          </p:nvGrpSpPr>
          <p:grpSpPr>
            <a:xfrm>
              <a:off x="3298140" y="2966120"/>
              <a:ext cx="85615" cy="85615"/>
              <a:chOff x="3193366" y="2954215"/>
              <a:chExt cx="211016" cy="211016"/>
            </a:xfrm>
          </p:grpSpPr>
          <p:sp>
            <p:nvSpPr>
              <p:cNvPr id="17" name="椭圆 16"/>
              <p:cNvSpPr/>
              <p:nvPr/>
            </p:nvSpPr>
            <p:spPr>
              <a:xfrm>
                <a:off x="3193366" y="2954215"/>
                <a:ext cx="211016" cy="211016"/>
              </a:xfrm>
              <a:prstGeom prst="ellipse">
                <a:avLst/>
              </a:prstGeom>
              <a:solidFill>
                <a:srgbClr val="A12423"/>
              </a:solidFill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18" name="椭圆 17"/>
              <p:cNvSpPr/>
              <p:nvPr/>
            </p:nvSpPr>
            <p:spPr>
              <a:xfrm>
                <a:off x="3235423" y="2996272"/>
                <a:ext cx="126902" cy="126902"/>
              </a:xfrm>
              <a:prstGeom prst="ellipse">
                <a:avLst/>
              </a:prstGeom>
              <a:solidFill>
                <a:srgbClr val="F5F2EA"/>
              </a:solidFill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</p:grpSp>
        <p:sp>
          <p:nvSpPr>
            <p:cNvPr id="19" name="任意多边形: 形状 15"/>
            <p:cNvSpPr/>
            <p:nvPr/>
          </p:nvSpPr>
          <p:spPr>
            <a:xfrm>
              <a:off x="3360370" y="2374900"/>
              <a:ext cx="2762250" cy="612140"/>
            </a:xfrm>
            <a:custGeom>
              <a:avLst/>
              <a:gdLst>
                <a:gd name="connsiteX0" fmla="*/ 0 w 4396740"/>
                <a:gd name="connsiteY0" fmla="*/ 739140 h 739140"/>
                <a:gd name="connsiteX1" fmla="*/ 701040 w 4396740"/>
                <a:gd name="connsiteY1" fmla="*/ 0 h 739140"/>
                <a:gd name="connsiteX2" fmla="*/ 4396740 w 4396740"/>
                <a:gd name="connsiteY2" fmla="*/ 0 h 7391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396740" h="739140">
                  <a:moveTo>
                    <a:pt x="0" y="739140"/>
                  </a:moveTo>
                  <a:lnTo>
                    <a:pt x="701040" y="0"/>
                  </a:lnTo>
                  <a:lnTo>
                    <a:pt x="4396740" y="0"/>
                  </a:lnTo>
                </a:path>
              </a:pathLst>
            </a:custGeom>
            <a:noFill/>
            <a:ln>
              <a:solidFill>
                <a:schemeClr val="accent2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grpSp>
        <p:nvGrpSpPr>
          <p:cNvPr id="22" name="组合 21"/>
          <p:cNvGrpSpPr/>
          <p:nvPr/>
        </p:nvGrpSpPr>
        <p:grpSpPr>
          <a:xfrm>
            <a:off x="1410335" y="2489303"/>
            <a:ext cx="5215890" cy="2082800"/>
            <a:chOff x="3298140" y="2966120"/>
            <a:chExt cx="4849408" cy="2082627"/>
          </a:xfrm>
        </p:grpSpPr>
        <p:grpSp>
          <p:nvGrpSpPr>
            <p:cNvPr id="23" name="组合 22"/>
            <p:cNvGrpSpPr/>
            <p:nvPr/>
          </p:nvGrpSpPr>
          <p:grpSpPr>
            <a:xfrm>
              <a:off x="3298140" y="2966120"/>
              <a:ext cx="85615" cy="85615"/>
              <a:chOff x="3193366" y="2954215"/>
              <a:chExt cx="211016" cy="211016"/>
            </a:xfrm>
          </p:grpSpPr>
          <p:sp>
            <p:nvSpPr>
              <p:cNvPr id="24" name="椭圆 23"/>
              <p:cNvSpPr/>
              <p:nvPr/>
            </p:nvSpPr>
            <p:spPr>
              <a:xfrm>
                <a:off x="3193366" y="2954215"/>
                <a:ext cx="211016" cy="211016"/>
              </a:xfrm>
              <a:prstGeom prst="ellipse">
                <a:avLst/>
              </a:prstGeom>
              <a:solidFill>
                <a:srgbClr val="A12423"/>
              </a:solidFill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26" name="椭圆 25"/>
              <p:cNvSpPr/>
              <p:nvPr/>
            </p:nvSpPr>
            <p:spPr>
              <a:xfrm>
                <a:off x="3235423" y="2996272"/>
                <a:ext cx="126902" cy="126902"/>
              </a:xfrm>
              <a:prstGeom prst="ellipse">
                <a:avLst/>
              </a:prstGeom>
              <a:solidFill>
                <a:srgbClr val="F5F2EA"/>
              </a:solidFill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</p:grpSp>
        <p:sp>
          <p:nvSpPr>
            <p:cNvPr id="32" name="任意多边形: 形状 15"/>
            <p:cNvSpPr/>
            <p:nvPr/>
          </p:nvSpPr>
          <p:spPr>
            <a:xfrm flipV="1">
              <a:off x="3360130" y="2987073"/>
              <a:ext cx="4787418" cy="2061674"/>
            </a:xfrm>
            <a:custGeom>
              <a:avLst/>
              <a:gdLst>
                <a:gd name="connsiteX0" fmla="*/ 0 w 4396740"/>
                <a:gd name="connsiteY0" fmla="*/ 739140 h 739140"/>
                <a:gd name="connsiteX1" fmla="*/ 701040 w 4396740"/>
                <a:gd name="connsiteY1" fmla="*/ 0 h 739140"/>
                <a:gd name="connsiteX2" fmla="*/ 4396740 w 4396740"/>
                <a:gd name="connsiteY2" fmla="*/ 0 h 7391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396740" h="739140">
                  <a:moveTo>
                    <a:pt x="0" y="739140"/>
                  </a:moveTo>
                  <a:lnTo>
                    <a:pt x="701040" y="0"/>
                  </a:lnTo>
                  <a:lnTo>
                    <a:pt x="4396740" y="0"/>
                  </a:lnTo>
                </a:path>
              </a:pathLst>
            </a:custGeom>
            <a:noFill/>
            <a:ln>
              <a:solidFill>
                <a:srgbClr val="00B0F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 dir="in"/>
      </p:transition>
    </mc:Choice>
    <mc:Fallback>
      <p:transition spd="slow">
        <p:split orient="vert" dir="in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>
          <a:blip r:embed="rId2"/>
          <a:srcRect b="3847"/>
          <a:stretch>
            <a:fillRect/>
          </a:stretch>
        </p:blipFill>
        <p:spPr>
          <a:xfrm>
            <a:off x="13970" y="1094105"/>
            <a:ext cx="9408160" cy="528574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346710" y="148590"/>
            <a:ext cx="10436225" cy="8248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665" b="1">
                <a:solidFill>
                  <a:srgbClr val="000090"/>
                </a:solidFill>
                <a:latin typeface="Times New Roman Bold" panose="02020603050405020304" charset="0"/>
                <a:cs typeface="Times New Roman Bold" panose="02020603050405020304" charset="0"/>
                <a:sym typeface="+mn-ea"/>
              </a:rPr>
              <a:t>Results</a:t>
            </a:r>
            <a:endParaRPr lang="en-US" altLang="zh-CN" sz="2665" b="1">
              <a:solidFill>
                <a:srgbClr val="000090"/>
              </a:solidFill>
              <a:latin typeface="Times New Roman Bold" panose="02020603050405020304" charset="0"/>
              <a:cs typeface="Times New Roman Bold" panose="02020603050405020304" charset="0"/>
              <a:sym typeface="+mn-ea"/>
            </a:endParaRPr>
          </a:p>
          <a:p>
            <a:r>
              <a:rPr lang="en-US" altLang="zh-CN" sz="2100" b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 Bold" panose="02020603050405020304" charset="0"/>
                <a:cs typeface="Times New Roman Bold" panose="02020603050405020304" charset="0"/>
                <a:sym typeface="+mn-ea"/>
              </a:rPr>
              <a:t>Experiment 1</a:t>
            </a:r>
            <a:endParaRPr kumimoji="1" lang="en-US" altLang="zh-CN" sz="2100" b="1" dirty="0">
              <a:latin typeface="Source Han Sans CN Bold" panose="020B0800000000000000" pitchFamily="34" charset="-128"/>
              <a:ea typeface="Source Han Sans CN Bold" panose="020B0800000000000000" pitchFamily="34" charset="-128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9468485" y="4234815"/>
            <a:ext cx="2463800" cy="2491105"/>
            <a:chOff x="1548" y="4823"/>
            <a:chExt cx="3880" cy="3923"/>
          </a:xfrm>
        </p:grpSpPr>
        <p:graphicFrame>
          <p:nvGraphicFramePr>
            <p:cNvPr id="3" name="图表 2"/>
            <p:cNvGraphicFramePr/>
            <p:nvPr/>
          </p:nvGraphicFramePr>
          <p:xfrm>
            <a:off x="1548" y="4823"/>
            <a:ext cx="3880" cy="3177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1"/>
            </a:graphicData>
          </a:graphic>
        </p:graphicFrame>
        <p:sp>
          <p:nvSpPr>
            <p:cNvPr id="4" name="文本框 3"/>
            <p:cNvSpPr txBox="1"/>
            <p:nvPr/>
          </p:nvSpPr>
          <p:spPr>
            <a:xfrm>
              <a:off x="2518" y="5954"/>
              <a:ext cx="1993" cy="9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33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 Regular" panose="02020603050405020304" charset="0"/>
                  <a:ea typeface="Microsoft YaHei" panose="020B0503020204020204" charset="-122"/>
                  <a:cs typeface="Times New Roman Regular" panose="02020603050405020304" charset="0"/>
                </a:rPr>
                <a:t>33.3%</a:t>
              </a:r>
              <a:endParaRPr kumimoji="0" lang="zh-CN" altLang="en-US" sz="3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 Regular" panose="02020603050405020304" charset="0"/>
                <a:ea typeface="Microsoft YaHei" panose="020B0503020204020204" charset="-122"/>
                <a:cs typeface="Times New Roman Regular" panose="02020603050405020304" charset="0"/>
              </a:endParaRPr>
            </a:p>
          </p:txBody>
        </p:sp>
        <p:sp>
          <p:nvSpPr>
            <p:cNvPr id="5" name="文本框 4"/>
            <p:cNvSpPr txBox="1"/>
            <p:nvPr/>
          </p:nvSpPr>
          <p:spPr>
            <a:xfrm>
              <a:off x="2530" y="7827"/>
              <a:ext cx="2013" cy="9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Times New Roman Regular" panose="02020603050405020304" charset="0"/>
                  <a:ea typeface="DengXian" panose="02010600030101010101" charset="-122"/>
                  <a:cs typeface="Times New Roman Regular" panose="02020603050405020304" charset="0"/>
                </a:rPr>
                <a:t>TD(Time)</a:t>
              </a:r>
              <a:endParaRPr kumimoji="0" lang="en-US" altLang="zh-CN" sz="16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Times New Roman Regular" panose="02020603050405020304" charset="0"/>
                <a:ea typeface="DengXian" panose="02010600030101010101" charset="-122"/>
                <a:cs typeface="Times New Roman Regular" panose="0202060305040502030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Times New Roman Regular" panose="02020603050405020304" charset="0"/>
                  <a:ea typeface="DengXian" panose="02010600030101010101" charset="-122"/>
                  <a:cs typeface="Times New Roman Regular" panose="02020603050405020304" charset="0"/>
                </a:rPr>
                <a:t>Improvement</a:t>
              </a:r>
              <a:endParaRPr kumimoji="0" lang="en-US" altLang="zh-CN" sz="16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Times New Roman Regular" panose="02020603050405020304" charset="0"/>
                <a:ea typeface="DengXian" panose="02010600030101010101" charset="-122"/>
                <a:cs typeface="Times New Roman Regular" panose="02020603050405020304" charset="0"/>
              </a:endParaRPr>
            </a:p>
          </p:txBody>
        </p:sp>
      </p:grpSp>
      <p:grpSp>
        <p:nvGrpSpPr>
          <p:cNvPr id="28" name="组合 27"/>
          <p:cNvGrpSpPr/>
          <p:nvPr/>
        </p:nvGrpSpPr>
        <p:grpSpPr>
          <a:xfrm>
            <a:off x="7538035" y="1977380"/>
            <a:ext cx="5771577" cy="1217230"/>
            <a:chOff x="11871" y="3114"/>
            <a:chExt cx="9089" cy="1917"/>
          </a:xfrm>
        </p:grpSpPr>
        <p:grpSp>
          <p:nvGrpSpPr>
            <p:cNvPr id="19" name="组合 18"/>
            <p:cNvGrpSpPr/>
            <p:nvPr/>
          </p:nvGrpSpPr>
          <p:grpSpPr>
            <a:xfrm>
              <a:off x="11959" y="3114"/>
              <a:ext cx="9001" cy="1804"/>
              <a:chOff x="9608" y="4138"/>
              <a:chExt cx="9001" cy="1804"/>
            </a:xfrm>
          </p:grpSpPr>
          <p:sp>
            <p:nvSpPr>
              <p:cNvPr id="25" name="任意多边形: 形状 15"/>
              <p:cNvSpPr/>
              <p:nvPr/>
            </p:nvSpPr>
            <p:spPr>
              <a:xfrm>
                <a:off x="9608" y="4644"/>
                <a:ext cx="2974" cy="1298"/>
              </a:xfrm>
              <a:custGeom>
                <a:avLst/>
                <a:gdLst>
                  <a:gd name="connsiteX0" fmla="*/ 0 w 4396740"/>
                  <a:gd name="connsiteY0" fmla="*/ 739140 h 739140"/>
                  <a:gd name="connsiteX1" fmla="*/ 701040 w 4396740"/>
                  <a:gd name="connsiteY1" fmla="*/ 0 h 739140"/>
                  <a:gd name="connsiteX2" fmla="*/ 4396740 w 4396740"/>
                  <a:gd name="connsiteY2" fmla="*/ 0 h 7391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396740" h="739140">
                    <a:moveTo>
                      <a:pt x="0" y="739140"/>
                    </a:moveTo>
                    <a:lnTo>
                      <a:pt x="701040" y="0"/>
                    </a:lnTo>
                    <a:lnTo>
                      <a:pt x="4396740" y="0"/>
                    </a:lnTo>
                  </a:path>
                </a:pathLst>
              </a:custGeom>
              <a:noFill/>
              <a:ln w="28575" cmpd="sng">
                <a:solidFill>
                  <a:schemeClr val="tx1"/>
                </a:solidFill>
                <a:prstDash val="solid"/>
                <a:headEnd type="none"/>
                <a:tailEnd type="triangle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26" name="文本框 25"/>
              <p:cNvSpPr txBox="1"/>
              <p:nvPr/>
            </p:nvSpPr>
            <p:spPr>
              <a:xfrm>
                <a:off x="12465" y="4138"/>
                <a:ext cx="6144" cy="9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l"/>
                <a:r>
                  <a:rPr lang="en-US" altLang="zh-CN" sz="1600" b="1">
                    <a:solidFill>
                      <a:schemeClr val="tx1"/>
                    </a:solidFill>
                    <a:latin typeface="Times New Roman Bold" panose="02020603050405020304" charset="0"/>
                    <a:cs typeface="Times New Roman Bold" panose="02020603050405020304" charset="0"/>
                  </a:rPr>
                  <a:t>Our Design_Takahashi </a:t>
                </a:r>
                <a:endParaRPr lang="en-US" altLang="zh-CN" sz="1600" b="1">
                  <a:solidFill>
                    <a:schemeClr val="tx1"/>
                  </a:solidFill>
                  <a:latin typeface="Times New Roman Bold" panose="02020603050405020304" charset="0"/>
                  <a:cs typeface="Times New Roman Bold" panose="02020603050405020304" charset="0"/>
                </a:endParaRPr>
              </a:p>
              <a:p>
                <a:pPr algn="l"/>
                <a:r>
                  <a:rPr lang="en-US" altLang="zh-CN" sz="1600" b="1">
                    <a:solidFill>
                      <a:schemeClr val="accent2"/>
                    </a:solidFill>
                    <a:latin typeface="Times New Roman Bold" panose="02020603050405020304" charset="0"/>
                    <a:cs typeface="Times New Roman Bold" panose="02020603050405020304" charset="0"/>
                    <a:sym typeface="+mn-ea"/>
                  </a:rPr>
                  <a:t>Takahashi</a:t>
                </a:r>
                <a:r>
                  <a:rPr lang="en-US" altLang="zh-CN" sz="1600" b="1">
                    <a:solidFill>
                      <a:schemeClr val="accent2"/>
                    </a:solidFill>
                    <a:latin typeface="Times New Roman Bold" panose="02020603050405020304" charset="0"/>
                    <a:cs typeface="Times New Roman Bold" panose="02020603050405020304" charset="0"/>
                  </a:rPr>
                  <a:t>: low QC Adder</a:t>
                </a:r>
                <a:endParaRPr lang="en-US" altLang="zh-CN" sz="1600" b="1">
                  <a:solidFill>
                    <a:schemeClr val="accent2"/>
                  </a:solidFill>
                  <a:latin typeface="Times New Roman Bold" panose="02020603050405020304" charset="0"/>
                  <a:cs typeface="Times New Roman Bold" panose="02020603050405020304" charset="0"/>
                </a:endParaRPr>
              </a:p>
            </p:txBody>
          </p:sp>
        </p:grpSp>
        <p:sp>
          <p:nvSpPr>
            <p:cNvPr id="27" name="椭圆 26"/>
            <p:cNvSpPr/>
            <p:nvPr/>
          </p:nvSpPr>
          <p:spPr>
            <a:xfrm>
              <a:off x="11871" y="4896"/>
              <a:ext cx="135" cy="135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A12423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grpSp>
        <p:nvGrpSpPr>
          <p:cNvPr id="29" name="组合 28"/>
          <p:cNvGrpSpPr/>
          <p:nvPr/>
        </p:nvGrpSpPr>
        <p:grpSpPr>
          <a:xfrm>
            <a:off x="7337344" y="2767330"/>
            <a:ext cx="5972256" cy="1715216"/>
            <a:chOff x="11555" y="3358"/>
            <a:chExt cx="9405" cy="2701"/>
          </a:xfrm>
        </p:grpSpPr>
        <p:grpSp>
          <p:nvGrpSpPr>
            <p:cNvPr id="30" name="组合 29"/>
            <p:cNvGrpSpPr/>
            <p:nvPr/>
          </p:nvGrpSpPr>
          <p:grpSpPr>
            <a:xfrm>
              <a:off x="11555" y="3358"/>
              <a:ext cx="9405" cy="2701"/>
              <a:chOff x="9204" y="4382"/>
              <a:chExt cx="9405" cy="2701"/>
            </a:xfrm>
          </p:grpSpPr>
          <p:grpSp>
            <p:nvGrpSpPr>
              <p:cNvPr id="31" name="组合 30"/>
              <p:cNvGrpSpPr/>
              <p:nvPr/>
            </p:nvGrpSpPr>
            <p:grpSpPr>
              <a:xfrm>
                <a:off x="9204" y="4813"/>
                <a:ext cx="3378" cy="2270"/>
                <a:chOff x="3315204" y="1593208"/>
                <a:chExt cx="2145089" cy="1441464"/>
              </a:xfrm>
            </p:grpSpPr>
            <p:sp>
              <p:nvSpPr>
                <p:cNvPr id="35" name="椭圆 34"/>
                <p:cNvSpPr/>
                <p:nvPr/>
              </p:nvSpPr>
              <p:spPr>
                <a:xfrm>
                  <a:off x="3315204" y="2983184"/>
                  <a:ext cx="51488" cy="51488"/>
                </a:xfrm>
                <a:prstGeom prst="ellipse">
                  <a:avLst/>
                </a:prstGeom>
                <a:solidFill>
                  <a:srgbClr val="F5F2EA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  <p:sp>
              <p:nvSpPr>
                <p:cNvPr id="36" name="任意多边形: 形状 15"/>
                <p:cNvSpPr/>
                <p:nvPr/>
              </p:nvSpPr>
              <p:spPr>
                <a:xfrm>
                  <a:off x="3571822" y="1593208"/>
                  <a:ext cx="1888471" cy="716882"/>
                </a:xfrm>
                <a:custGeom>
                  <a:avLst/>
                  <a:gdLst>
                    <a:gd name="connsiteX0" fmla="*/ 0 w 4396740"/>
                    <a:gd name="connsiteY0" fmla="*/ 739140 h 739140"/>
                    <a:gd name="connsiteX1" fmla="*/ 701040 w 4396740"/>
                    <a:gd name="connsiteY1" fmla="*/ 0 h 739140"/>
                    <a:gd name="connsiteX2" fmla="*/ 4396740 w 4396740"/>
                    <a:gd name="connsiteY2" fmla="*/ 0 h 7391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396740" h="739140">
                      <a:moveTo>
                        <a:pt x="0" y="739140"/>
                      </a:moveTo>
                      <a:lnTo>
                        <a:pt x="701040" y="0"/>
                      </a:lnTo>
                      <a:lnTo>
                        <a:pt x="4396740" y="0"/>
                      </a:lnTo>
                    </a:path>
                  </a:pathLst>
                </a:custGeom>
                <a:noFill/>
                <a:ln w="28575" cmpd="sng">
                  <a:solidFill>
                    <a:schemeClr val="tx1"/>
                  </a:solidFill>
                  <a:prstDash val="solid"/>
                  <a:headEnd type="none"/>
                  <a:tailEnd type="triangle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</p:grpSp>
          <p:sp>
            <p:nvSpPr>
              <p:cNvPr id="37" name="文本框 36"/>
              <p:cNvSpPr txBox="1"/>
              <p:nvPr/>
            </p:nvSpPr>
            <p:spPr>
              <a:xfrm>
                <a:off x="12465" y="4382"/>
                <a:ext cx="6144" cy="9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l"/>
                <a:r>
                  <a:rPr lang="en-US" altLang="zh-CN" sz="1600" b="1">
                    <a:solidFill>
                      <a:schemeClr val="tx1"/>
                    </a:solidFill>
                    <a:latin typeface="Times New Roman Bold" panose="02020603050405020304" charset="0"/>
                    <a:cs typeface="Times New Roman Bold" panose="02020603050405020304" charset="0"/>
                  </a:rPr>
                  <a:t>Our Design_Gayathri</a:t>
                </a:r>
                <a:endParaRPr lang="en-US" altLang="zh-CN" sz="1600" b="1">
                  <a:solidFill>
                    <a:schemeClr val="tx1"/>
                  </a:solidFill>
                  <a:latin typeface="Times New Roman Bold" panose="02020603050405020304" charset="0"/>
                  <a:cs typeface="Times New Roman Bold" panose="02020603050405020304" charset="0"/>
                </a:endParaRPr>
              </a:p>
              <a:p>
                <a:pPr algn="l"/>
                <a:r>
                  <a:rPr lang="en-US" altLang="zh-CN" sz="1600" b="1">
                    <a:solidFill>
                      <a:srgbClr val="00B050"/>
                    </a:solidFill>
                    <a:latin typeface="Times New Roman Bold" panose="02020603050405020304" charset="0"/>
                    <a:cs typeface="Times New Roman Bold" panose="02020603050405020304" charset="0"/>
                    <a:sym typeface="+mn-ea"/>
                  </a:rPr>
                  <a:t>Gayathri</a:t>
                </a:r>
                <a:r>
                  <a:rPr lang="en-US" altLang="zh-CN" sz="1600" b="1">
                    <a:solidFill>
                      <a:srgbClr val="00B050"/>
                    </a:solidFill>
                    <a:latin typeface="Times New Roman Bold" panose="02020603050405020304" charset="0"/>
                    <a:cs typeface="Times New Roman Bold" panose="02020603050405020304" charset="0"/>
                  </a:rPr>
                  <a:t>: low TC Adder</a:t>
                </a:r>
                <a:endParaRPr lang="en-US" altLang="zh-CN" sz="1600" b="1">
                  <a:solidFill>
                    <a:srgbClr val="00B050"/>
                  </a:solidFill>
                  <a:latin typeface="Times New Roman Bold" panose="02020603050405020304" charset="0"/>
                  <a:cs typeface="Times New Roman Bold" panose="02020603050405020304" charset="0"/>
                </a:endParaRPr>
              </a:p>
            </p:txBody>
          </p:sp>
        </p:grpSp>
        <p:sp>
          <p:nvSpPr>
            <p:cNvPr id="38" name="椭圆 37"/>
            <p:cNvSpPr/>
            <p:nvPr/>
          </p:nvSpPr>
          <p:spPr>
            <a:xfrm>
              <a:off x="11871" y="4896"/>
              <a:ext cx="135" cy="135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A12423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grpSp>
        <p:nvGrpSpPr>
          <p:cNvPr id="50" name="组合 49"/>
          <p:cNvGrpSpPr/>
          <p:nvPr/>
        </p:nvGrpSpPr>
        <p:grpSpPr>
          <a:xfrm>
            <a:off x="7155180" y="3651885"/>
            <a:ext cx="6179820" cy="1959610"/>
            <a:chOff x="11268" y="5751"/>
            <a:chExt cx="9732" cy="3086"/>
          </a:xfrm>
        </p:grpSpPr>
        <p:grpSp>
          <p:nvGrpSpPr>
            <p:cNvPr id="39" name="组合 38"/>
            <p:cNvGrpSpPr/>
            <p:nvPr/>
          </p:nvGrpSpPr>
          <p:grpSpPr>
            <a:xfrm>
              <a:off x="11268" y="5751"/>
              <a:ext cx="9732" cy="3086"/>
              <a:chOff x="11555" y="2973"/>
              <a:chExt cx="9732" cy="3086"/>
            </a:xfrm>
          </p:grpSpPr>
          <p:grpSp>
            <p:nvGrpSpPr>
              <p:cNvPr id="40" name="组合 39"/>
              <p:cNvGrpSpPr/>
              <p:nvPr/>
            </p:nvGrpSpPr>
            <p:grpSpPr>
              <a:xfrm>
                <a:off x="11555" y="2973"/>
                <a:ext cx="9732" cy="3086"/>
                <a:chOff x="9204" y="3997"/>
                <a:chExt cx="9732" cy="3086"/>
              </a:xfrm>
            </p:grpSpPr>
            <p:sp>
              <p:nvSpPr>
                <p:cNvPr id="45" name="椭圆 44"/>
                <p:cNvSpPr/>
                <p:nvPr/>
              </p:nvSpPr>
              <p:spPr>
                <a:xfrm>
                  <a:off x="9204" y="7002"/>
                  <a:ext cx="81" cy="81"/>
                </a:xfrm>
                <a:prstGeom prst="ellipse">
                  <a:avLst/>
                </a:prstGeom>
                <a:solidFill>
                  <a:srgbClr val="F5F2EA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  <p:sp>
              <p:nvSpPr>
                <p:cNvPr id="47" name="文本框 46"/>
                <p:cNvSpPr txBox="1"/>
                <p:nvPr/>
              </p:nvSpPr>
              <p:spPr>
                <a:xfrm>
                  <a:off x="12792" y="3997"/>
                  <a:ext cx="6144" cy="91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p>
                  <a:pPr algn="l"/>
                  <a:r>
                    <a:rPr lang="en-US" altLang="zh-CN" sz="1600" b="1">
                      <a:solidFill>
                        <a:srgbClr val="FF0000"/>
                      </a:solidFill>
                      <a:latin typeface="Times New Roman Bold" panose="02020603050405020304" charset="0"/>
                      <a:cs typeface="Times New Roman Bold" panose="02020603050405020304" charset="0"/>
                    </a:rPr>
                    <a:t>Our Design_OptimalTD</a:t>
                  </a:r>
                  <a:endParaRPr lang="en-US" altLang="zh-CN" sz="1600" b="1">
                    <a:solidFill>
                      <a:srgbClr val="FF0000"/>
                    </a:solidFill>
                    <a:latin typeface="Times New Roman Bold" panose="02020603050405020304" charset="0"/>
                    <a:cs typeface="Times New Roman Bold" panose="02020603050405020304" charset="0"/>
                  </a:endParaRPr>
                </a:p>
                <a:p>
                  <a:pPr algn="l"/>
                  <a:r>
                    <a:rPr lang="en-US" altLang="zh-CN" sz="1600" b="1">
                      <a:solidFill>
                        <a:srgbClr val="00B0F0"/>
                      </a:solidFill>
                      <a:latin typeface="Times New Roman Bold" panose="02020603050405020304" charset="0"/>
                      <a:cs typeface="Times New Roman Bold" panose="02020603050405020304" charset="0"/>
                      <a:sym typeface="+mn-ea"/>
                    </a:rPr>
                    <a:t>OptimalTD</a:t>
                  </a:r>
                  <a:r>
                    <a:rPr lang="en-US" altLang="zh-CN" sz="1600" b="1">
                      <a:solidFill>
                        <a:srgbClr val="00B0F0"/>
                      </a:solidFill>
                      <a:latin typeface="Times New Roman Bold" panose="02020603050405020304" charset="0"/>
                      <a:cs typeface="Times New Roman Bold" panose="02020603050405020304" charset="0"/>
                    </a:rPr>
                    <a:t>: low TD Adder</a:t>
                  </a:r>
                  <a:endParaRPr lang="en-US" altLang="zh-CN" sz="1600" b="1">
                    <a:solidFill>
                      <a:srgbClr val="00B0F0"/>
                    </a:solidFill>
                    <a:latin typeface="Times New Roman Bold" panose="02020603050405020304" charset="0"/>
                    <a:cs typeface="Times New Roman Bold" panose="02020603050405020304" charset="0"/>
                  </a:endParaRPr>
                </a:p>
              </p:txBody>
            </p:sp>
          </p:grpSp>
          <p:sp>
            <p:nvSpPr>
              <p:cNvPr id="48" name="椭圆 47"/>
              <p:cNvSpPr/>
              <p:nvPr/>
            </p:nvSpPr>
            <p:spPr>
              <a:xfrm>
                <a:off x="11871" y="4896"/>
                <a:ext cx="135" cy="135"/>
              </a:xfrm>
              <a:prstGeom prst="ellipse">
                <a:avLst/>
              </a:prstGeom>
              <a:noFill/>
              <a:ln>
                <a:solidFill>
                  <a:srgbClr val="FF0000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A12423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</p:grpSp>
        <p:sp>
          <p:nvSpPr>
            <p:cNvPr id="49" name="任意多边形: 形状 15"/>
            <p:cNvSpPr/>
            <p:nvPr/>
          </p:nvSpPr>
          <p:spPr>
            <a:xfrm>
              <a:off x="11636" y="6235"/>
              <a:ext cx="3269" cy="1439"/>
            </a:xfrm>
            <a:custGeom>
              <a:avLst/>
              <a:gdLst>
                <a:gd name="connsiteX0" fmla="*/ 0 w 4396740"/>
                <a:gd name="connsiteY0" fmla="*/ 739140 h 739140"/>
                <a:gd name="connsiteX1" fmla="*/ 701040 w 4396740"/>
                <a:gd name="connsiteY1" fmla="*/ 0 h 739140"/>
                <a:gd name="connsiteX2" fmla="*/ 4396740 w 4396740"/>
                <a:gd name="connsiteY2" fmla="*/ 0 h 7391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396740" h="739140">
                  <a:moveTo>
                    <a:pt x="0" y="739140"/>
                  </a:moveTo>
                  <a:lnTo>
                    <a:pt x="701040" y="0"/>
                  </a:lnTo>
                  <a:lnTo>
                    <a:pt x="4396740" y="0"/>
                  </a:lnTo>
                </a:path>
              </a:pathLst>
            </a:custGeom>
            <a:noFill/>
            <a:ln w="28575" cmpd="sng">
              <a:solidFill>
                <a:srgbClr val="FF0000"/>
              </a:solidFill>
              <a:prstDash val="solid"/>
              <a:headEnd type="none"/>
              <a:tailEnd type="triangl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sp>
        <p:nvSpPr>
          <p:cNvPr id="51" name="文本框 50"/>
          <p:cNvSpPr txBox="1"/>
          <p:nvPr/>
        </p:nvSpPr>
        <p:spPr>
          <a:xfrm>
            <a:off x="4204335" y="6226810"/>
            <a:ext cx="1655445" cy="41402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en-US" altLang="zh-CN" sz="1600" b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 Bold" panose="02020603050405020304" charset="0"/>
                <a:cs typeface="Times New Roman Bold" panose="02020603050405020304" charset="0"/>
              </a:rPr>
              <a:t>TD Comparison</a:t>
            </a:r>
            <a:r>
              <a:rPr lang="en-US" altLang="zh-CN" sz="2100" b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 Bold" panose="02020603050405020304" charset="0"/>
                <a:cs typeface="Times New Roman Bold" panose="02020603050405020304" charset="0"/>
              </a:rPr>
              <a:t> </a:t>
            </a:r>
            <a:endParaRPr lang="en-US" altLang="zh-CN" sz="2100" b="1">
              <a:solidFill>
                <a:schemeClr val="tx1">
                  <a:lumMod val="50000"/>
                  <a:lumOff val="50000"/>
                </a:schemeClr>
              </a:solidFill>
              <a:latin typeface="Times New Roman Bold" panose="02020603050405020304" charset="0"/>
              <a:cs typeface="Times New Roman Bold" panose="0202060305040502030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ipe/>
      </p:transition>
    </mc:Choice>
    <mc:Fallback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/>
          <p:cNvGrpSpPr/>
          <p:nvPr/>
        </p:nvGrpSpPr>
        <p:grpSpPr>
          <a:xfrm>
            <a:off x="4309110" y="1958340"/>
            <a:ext cx="3948430" cy="4899660"/>
            <a:chOff x="6786" y="3084"/>
            <a:chExt cx="6218" cy="7716"/>
          </a:xfrm>
        </p:grpSpPr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1"/>
            <a:srcRect l="9699"/>
            <a:stretch>
              <a:fillRect/>
            </a:stretch>
          </p:blipFill>
          <p:spPr>
            <a:xfrm>
              <a:off x="6786" y="3084"/>
              <a:ext cx="6219" cy="7219"/>
            </a:xfrm>
            <a:prstGeom prst="rect">
              <a:avLst/>
            </a:prstGeom>
          </p:spPr>
        </p:pic>
        <p:sp>
          <p:nvSpPr>
            <p:cNvPr id="2" name="文本框 1"/>
            <p:cNvSpPr txBox="1"/>
            <p:nvPr/>
          </p:nvSpPr>
          <p:spPr>
            <a:xfrm>
              <a:off x="8752" y="10148"/>
              <a:ext cx="2643" cy="6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pPr algn="l"/>
              <a:r>
                <a:rPr lang="en-US" altLang="zh-CN" sz="1600" b="1">
                  <a:solidFill>
                    <a:schemeClr val="tx1">
                      <a:lumMod val="50000"/>
                      <a:lumOff val="50000"/>
                    </a:schemeClr>
                  </a:solidFill>
                  <a:latin typeface="Times New Roman Bold" panose="02020603050405020304" charset="0"/>
                  <a:cs typeface="Times New Roman Bold" panose="02020603050405020304" charset="0"/>
                </a:rPr>
                <a:t>QC Comparison</a:t>
              </a:r>
              <a:r>
                <a:rPr lang="en-US" altLang="zh-CN" sz="2100" b="1">
                  <a:solidFill>
                    <a:schemeClr val="tx1">
                      <a:lumMod val="50000"/>
                      <a:lumOff val="50000"/>
                    </a:schemeClr>
                  </a:solidFill>
                  <a:latin typeface="Times New Roman Bold" panose="02020603050405020304" charset="0"/>
                  <a:cs typeface="Times New Roman Bold" panose="02020603050405020304" charset="0"/>
                </a:rPr>
                <a:t> </a:t>
              </a:r>
              <a:endParaRPr lang="en-US" altLang="zh-CN" sz="2100" b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 Bold" panose="02020603050405020304" charset="0"/>
                <a:cs typeface="Times New Roman Bold" panose="02020603050405020304" charset="0"/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7926467" y="1863855"/>
            <a:ext cx="4388088" cy="1178430"/>
            <a:chOff x="12483" y="2935"/>
            <a:chExt cx="6910" cy="1856"/>
          </a:xfrm>
        </p:grpSpPr>
        <p:sp>
          <p:nvSpPr>
            <p:cNvPr id="17" name="矩形 16"/>
            <p:cNvSpPr/>
            <p:nvPr/>
          </p:nvSpPr>
          <p:spPr>
            <a:xfrm>
              <a:off x="12483" y="2935"/>
              <a:ext cx="871" cy="652"/>
            </a:xfrm>
            <a:prstGeom prst="rect">
              <a:avLst/>
            </a:prstGeom>
          </p:spPr>
          <p:txBody>
            <a:bodyPr wrap="none">
              <a:spAutoFit/>
            </a:bodyPr>
            <a:p>
              <a:r>
                <a:rPr lang="en-US" altLang="zh-CN" sz="2100" b="1">
                  <a:solidFill>
                    <a:schemeClr val="tx1"/>
                  </a:solidFill>
                  <a:latin typeface="Times New Roman Bold" panose="02020603050405020304" charset="0"/>
                  <a:ea typeface="HYHeiFangJ" panose="00020600040101010101" charset="-122"/>
                  <a:cs typeface="Times New Roman Bold" panose="02020603050405020304" charset="0"/>
                </a:rPr>
                <a:t>TC</a:t>
              </a:r>
              <a:endParaRPr lang="en-US" altLang="zh-CN" sz="2100" b="1">
                <a:solidFill>
                  <a:schemeClr val="tx1"/>
                </a:solidFill>
                <a:latin typeface="Times New Roman Bold" panose="02020603050405020304" charset="0"/>
                <a:ea typeface="HYHeiFangJ" panose="00020600040101010101" charset="-122"/>
                <a:cs typeface="Times New Roman Bold" panose="02020603050405020304" charset="0"/>
              </a:endParaRPr>
            </a:p>
          </p:txBody>
        </p:sp>
        <p:sp>
          <p:nvSpPr>
            <p:cNvPr id="18" name="矩形 17"/>
            <p:cNvSpPr/>
            <p:nvPr/>
          </p:nvSpPr>
          <p:spPr>
            <a:xfrm>
              <a:off x="12483" y="3484"/>
              <a:ext cx="6910" cy="1307"/>
            </a:xfrm>
            <a:prstGeom prst="rect">
              <a:avLst/>
            </a:prstGeom>
          </p:spPr>
          <p:txBody>
            <a:bodyPr wrap="square">
              <a:spAutoFit/>
            </a:bodyPr>
            <a:p>
              <a:r>
                <a:rPr sz="1600" b="1">
                  <a:solidFill>
                    <a:schemeClr val="accent2"/>
                  </a:solidFill>
                  <a:latin typeface="Times New Roman Bold" panose="02020603050405020304" charset="0"/>
                  <a:ea typeface="HYZhongSongJ" panose="02010600000101010101" charset="-128"/>
                  <a:cs typeface="Times New Roman Bold" panose="02020603050405020304" charset="0"/>
                </a:rPr>
                <a:t>Rines-Chuang framework with Gayathri Add</a:t>
              </a:r>
              <a:r>
                <a:rPr sz="1600">
                  <a:latin typeface="Times New Roman Regular" panose="02020603050405020304" charset="0"/>
                  <a:ea typeface="HYZhongSongJ" panose="02010600000101010101" charset="-128"/>
                  <a:cs typeface="Times New Roman Regular" panose="02020603050405020304" charset="0"/>
                </a:rPr>
                <a:t> achieve</a:t>
              </a:r>
              <a:r>
                <a:rPr lang="en-US" sz="1600">
                  <a:latin typeface="Times New Roman Regular" panose="02020603050405020304" charset="0"/>
                  <a:ea typeface="HYZhongSongJ" panose="02010600000101010101" charset="-128"/>
                  <a:cs typeface="Times New Roman Regular" panose="02020603050405020304" charset="0"/>
                </a:rPr>
                <a:t>s</a:t>
              </a:r>
              <a:r>
                <a:rPr sz="1600">
                  <a:latin typeface="Times New Roman Regular" panose="02020603050405020304" charset="0"/>
                  <a:ea typeface="HYZhongSongJ" panose="02010600000101010101" charset="-128"/>
                  <a:cs typeface="Times New Roman Regular" panose="02020603050405020304" charset="0"/>
                </a:rPr>
                <a:t> the </a:t>
              </a:r>
              <a:r>
                <a:rPr sz="1600" b="1">
                  <a:latin typeface="Times New Roman Bold" panose="02020603050405020304" charset="0"/>
                  <a:ea typeface="HYZhongSongJ" panose="02010600000101010101" charset="-128"/>
                  <a:cs typeface="Times New Roman Bold" panose="02020603050405020304" charset="0"/>
                </a:rPr>
                <a:t>lowest TC cost</a:t>
              </a:r>
              <a:r>
                <a:rPr sz="1600">
                  <a:latin typeface="Times New Roman Regular" panose="02020603050405020304" charset="0"/>
                  <a:ea typeface="HYZhongSongJ" panose="02010600000101010101" charset="-128"/>
                  <a:cs typeface="Times New Roman Regular" panose="02020603050405020304" charset="0"/>
                </a:rPr>
                <a:t>, with </a:t>
              </a:r>
              <a:r>
                <a:rPr sz="1600" b="1">
                  <a:solidFill>
                    <a:srgbClr val="FF0000"/>
                  </a:solidFill>
                  <a:latin typeface="Times New Roman Bold" panose="02020603050405020304" charset="0"/>
                  <a:ea typeface="HYZhongSongJ" panose="02010600000101010101" charset="-128"/>
                  <a:cs typeface="Times New Roman Bold" panose="02020603050405020304" charset="0"/>
                </a:rPr>
                <a:t>our design</a:t>
              </a:r>
              <a:r>
                <a:rPr sz="1600">
                  <a:latin typeface="Times New Roman Regular" panose="02020603050405020304" charset="0"/>
                  <a:ea typeface="HYZhongSongJ" panose="02010600000101010101" charset="-128"/>
                  <a:cs typeface="Times New Roman Regular" panose="02020603050405020304" charset="0"/>
                </a:rPr>
                <a:t> closely following as </a:t>
              </a:r>
              <a:r>
                <a:rPr sz="1600" b="1">
                  <a:latin typeface="Times New Roman Bold" panose="02020603050405020304" charset="0"/>
                  <a:ea typeface="HYZhongSongJ" panose="02010600000101010101" charset="-128"/>
                  <a:cs typeface="Times New Roman Bold" panose="02020603050405020304" charset="0"/>
                </a:rPr>
                <a:t>the second lowest</a:t>
              </a:r>
              <a:r>
                <a:rPr lang="en-US" sz="1600" b="1">
                  <a:latin typeface="Times New Roman Bold" panose="02020603050405020304" charset="0"/>
                  <a:ea typeface="HYZhongSongJ" panose="02010600000101010101" charset="-128"/>
                  <a:cs typeface="Times New Roman Bold" panose="02020603050405020304" charset="0"/>
                </a:rPr>
                <a:t>.</a:t>
              </a:r>
              <a:endParaRPr lang="en-US" sz="1600" b="1">
                <a:latin typeface="Times New Roman Bold" panose="02020603050405020304" charset="0"/>
                <a:ea typeface="HYZhongSongJ" panose="02010600000101010101" charset="-128"/>
                <a:cs typeface="Times New Roman Bold" panose="02020603050405020304" charset="0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7926705" y="3019425"/>
            <a:ext cx="4133850" cy="972820"/>
            <a:chOff x="12483" y="4755"/>
            <a:chExt cx="6510" cy="1532"/>
          </a:xfrm>
        </p:grpSpPr>
        <p:sp>
          <p:nvSpPr>
            <p:cNvPr id="25" name="矩形 24"/>
            <p:cNvSpPr/>
            <p:nvPr/>
          </p:nvSpPr>
          <p:spPr>
            <a:xfrm>
              <a:off x="12483" y="4755"/>
              <a:ext cx="918" cy="652"/>
            </a:xfrm>
            <a:prstGeom prst="rect">
              <a:avLst/>
            </a:prstGeom>
          </p:spPr>
          <p:txBody>
            <a:bodyPr wrap="none">
              <a:spAutoFit/>
            </a:bodyPr>
            <a:p>
              <a:r>
                <a:rPr lang="en-US" altLang="zh-CN" sz="2100" b="1">
                  <a:solidFill>
                    <a:schemeClr val="tx1"/>
                  </a:solidFill>
                  <a:latin typeface="Times New Roman Bold" panose="02020603050405020304" charset="0"/>
                  <a:ea typeface="HYHeiFangJ" panose="00020600040101010101" charset="-122"/>
                  <a:cs typeface="Times New Roman Bold" panose="02020603050405020304" charset="0"/>
                </a:rPr>
                <a:t>QC</a:t>
              </a:r>
              <a:endParaRPr lang="en-US" altLang="zh-CN" sz="2100" b="1">
                <a:solidFill>
                  <a:schemeClr val="tx1"/>
                </a:solidFill>
                <a:latin typeface="Times New Roman Bold" panose="02020603050405020304" charset="0"/>
                <a:ea typeface="HYHeiFangJ" panose="00020600040101010101" charset="-122"/>
                <a:cs typeface="Times New Roman Bold" panose="02020603050405020304" charset="0"/>
              </a:endParaRPr>
            </a:p>
          </p:txBody>
        </p:sp>
        <p:sp>
          <p:nvSpPr>
            <p:cNvPr id="26" name="矩形 25"/>
            <p:cNvSpPr/>
            <p:nvPr/>
          </p:nvSpPr>
          <p:spPr>
            <a:xfrm>
              <a:off x="12483" y="5369"/>
              <a:ext cx="6511" cy="919"/>
            </a:xfrm>
            <a:prstGeom prst="rect">
              <a:avLst/>
            </a:prstGeom>
          </p:spPr>
          <p:txBody>
            <a:bodyPr wrap="square">
              <a:spAutoFit/>
            </a:bodyPr>
            <a:p>
              <a:r>
                <a:rPr sz="1600" b="1">
                  <a:solidFill>
                    <a:srgbClr val="FF0000"/>
                  </a:solidFill>
                  <a:latin typeface="Times New Roman Bold" panose="02020603050405020304" charset="0"/>
                  <a:ea typeface="HYZhongSongJ" panose="02010600000101010101" charset="-128"/>
                  <a:cs typeface="Times New Roman Bold" panose="02020603050405020304" charset="0"/>
                </a:rPr>
                <a:t>Our design</a:t>
              </a:r>
              <a:r>
                <a:rPr sz="1600">
                  <a:latin typeface="Times New Roman Regular" panose="02020603050405020304" charset="0"/>
                  <a:ea typeface="HYZhongSongJ" panose="02010600000101010101" charset="-128"/>
                  <a:cs typeface="Times New Roman Regular" panose="02020603050405020304" charset="0"/>
                </a:rPr>
                <a:t> exhibits a </a:t>
              </a:r>
              <a:r>
                <a:rPr sz="1600" b="1">
                  <a:latin typeface="Times New Roman Bold" panose="02020603050405020304" charset="0"/>
                  <a:ea typeface="HYZhongSongJ" panose="02010600000101010101" charset="-128"/>
                  <a:cs typeface="Times New Roman Bold" panose="02020603050405020304" charset="0"/>
                </a:rPr>
                <a:t>QC</a:t>
              </a:r>
              <a:r>
                <a:rPr sz="1600">
                  <a:latin typeface="Times New Roman Regular" panose="02020603050405020304" charset="0"/>
                  <a:ea typeface="HYZhongSongJ" panose="02010600000101010101" charset="-128"/>
                  <a:cs typeface="Times New Roman Regular" panose="02020603050405020304" charset="0"/>
                </a:rPr>
                <a:t> that </a:t>
              </a:r>
              <a:r>
                <a:rPr sz="1600" b="1">
                  <a:latin typeface="Times New Roman Bold" panose="02020603050405020304" charset="0"/>
                  <a:ea typeface="HYZhongSongJ" panose="02010600000101010101" charset="-128"/>
                  <a:cs typeface="Times New Roman Bold" panose="02020603050405020304" charset="0"/>
                </a:rPr>
                <a:t>falls slightly below</a:t>
              </a:r>
              <a:r>
                <a:rPr sz="1600">
                  <a:latin typeface="Times New Roman Regular" panose="02020603050405020304" charset="0"/>
                  <a:ea typeface="HYZhongSongJ" panose="02010600000101010101" charset="-128"/>
                  <a:cs typeface="Times New Roman Regular" panose="02020603050405020304" charset="0"/>
                </a:rPr>
                <a:t> the </a:t>
              </a:r>
              <a:r>
                <a:rPr sz="1600" b="1">
                  <a:solidFill>
                    <a:srgbClr val="00B0F0"/>
                  </a:solidFill>
                  <a:latin typeface="Times New Roman Bold" panose="02020603050405020304" charset="0"/>
                  <a:ea typeface="HYZhongSongJ" panose="02010600000101010101" charset="-128"/>
                  <a:cs typeface="Times New Roman Bold" panose="02020603050405020304" charset="0"/>
                </a:rPr>
                <a:t>Beckman framework</a:t>
              </a:r>
              <a:r>
                <a:rPr sz="1600">
                  <a:latin typeface="Times New Roman Regular" panose="02020603050405020304" charset="0"/>
                  <a:ea typeface="HYZhongSongJ" panose="02010600000101010101" charset="-128"/>
                  <a:cs typeface="Times New Roman Regular" panose="02020603050405020304" charset="0"/>
                </a:rPr>
                <a:t>.</a:t>
              </a:r>
              <a:endParaRPr sz="1600">
                <a:latin typeface="Times New Roman Regular" panose="02020603050405020304" charset="0"/>
                <a:ea typeface="HYZhongSongJ" panose="02010600000101010101" charset="-128"/>
                <a:cs typeface="Times New Roman Regular" panose="02020603050405020304" charset="0"/>
              </a:endParaRP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7926705" y="4114165"/>
            <a:ext cx="4134485" cy="2061845"/>
            <a:chOff x="12482" y="6479"/>
            <a:chExt cx="6511" cy="3247"/>
          </a:xfrm>
        </p:grpSpPr>
        <p:sp>
          <p:nvSpPr>
            <p:cNvPr id="27" name="矩形 26"/>
            <p:cNvSpPr/>
            <p:nvPr/>
          </p:nvSpPr>
          <p:spPr>
            <a:xfrm>
              <a:off x="12482" y="7026"/>
              <a:ext cx="6511" cy="2700"/>
            </a:xfrm>
            <a:prstGeom prst="rect">
              <a:avLst/>
            </a:prstGeom>
          </p:spPr>
          <p:txBody>
            <a:bodyPr wrap="square">
              <a:spAutoFit/>
            </a:bodyPr>
            <a:p>
              <a:pPr marL="285750" indent="-285750">
                <a:lnSpc>
                  <a:spcPct val="110000"/>
                </a:lnSpc>
                <a:buFont typeface="Wingdings" panose="05000000000000000000" charset="0"/>
                <a:buChar char=""/>
              </a:pPr>
              <a:r>
                <a:rPr sz="1600">
                  <a:solidFill>
                    <a:schemeClr val="tx1"/>
                  </a:solidFill>
                  <a:latin typeface="Times New Roman Regular" panose="02020603050405020304" charset="0"/>
                  <a:ea typeface="HYZhongSongJ" panose="02010600000101010101" charset="-128"/>
                  <a:cs typeface="Times New Roman Regular" panose="02020603050405020304" charset="0"/>
                </a:rPr>
                <a:t>The choice of </a:t>
              </a:r>
              <a:r>
                <a:rPr sz="1600" b="1">
                  <a:solidFill>
                    <a:srgbClr val="A12423"/>
                  </a:solidFill>
                  <a:latin typeface="Times New Roman Bold" panose="02020603050405020304" charset="0"/>
                  <a:ea typeface="HYZhongSongJ" panose="02010600000101010101" charset="-128"/>
                  <a:cs typeface="Times New Roman Bold" panose="02020603050405020304" charset="0"/>
                </a:rPr>
                <a:t>Add Block</a:t>
              </a:r>
              <a:r>
                <a:rPr sz="1600">
                  <a:solidFill>
                    <a:schemeClr val="tx1"/>
                  </a:solidFill>
                  <a:latin typeface="Times New Roman Regular" panose="02020603050405020304" charset="0"/>
                  <a:ea typeface="HYZhongSongJ" panose="02010600000101010101" charset="-128"/>
                  <a:cs typeface="Times New Roman Regular" panose="02020603050405020304" charset="0"/>
                </a:rPr>
                <a:t> </a:t>
              </a:r>
              <a:r>
                <a:rPr lang="en-US" sz="1600">
                  <a:solidFill>
                    <a:schemeClr val="tx1"/>
                  </a:solidFill>
                  <a:latin typeface="Times New Roman Regular" panose="02020603050405020304" charset="0"/>
                  <a:ea typeface="HYZhongSongJ" panose="02010600000101010101" charset="-128"/>
                  <a:cs typeface="Times New Roman Regular" panose="02020603050405020304" charset="0"/>
                </a:rPr>
                <a:t>and </a:t>
              </a:r>
              <a:r>
                <a:rPr lang="en-US" sz="1600" b="1">
                  <a:solidFill>
                    <a:srgbClr val="A12423"/>
                  </a:solidFill>
                  <a:latin typeface="Times New Roman Regular" panose="02020603050405020304" charset="0"/>
                  <a:ea typeface="HYZhongSongJ" panose="02010600000101010101" charset="-128"/>
                  <a:cs typeface="Times New Roman Regular" panose="02020603050405020304" charset="0"/>
                </a:rPr>
                <a:t>M</a:t>
              </a:r>
              <a:r>
                <a:rPr lang="en-US" sz="1600" b="1">
                  <a:solidFill>
                    <a:srgbClr val="A12423"/>
                  </a:solidFill>
                  <a:latin typeface="Times New Roman Bold" panose="02020603050405020304" charset="0"/>
                  <a:ea typeface="HYZhongSongJ" panose="02010600000101010101" charset="-128"/>
                  <a:cs typeface="Times New Roman Bold" panose="02020603050405020304" charset="0"/>
                  <a:sym typeface="+mn-ea"/>
                </a:rPr>
                <a:t>odular Framework</a:t>
              </a:r>
              <a:r>
                <a:rPr lang="en-US" sz="1600">
                  <a:solidFill>
                    <a:schemeClr val="tx1"/>
                  </a:solidFill>
                  <a:latin typeface="Times New Roman Regular" panose="02020603050405020304" charset="0"/>
                  <a:ea typeface="HYZhongSongJ" panose="02010600000101010101" charset="-128"/>
                  <a:cs typeface="Times New Roman Regular" panose="02020603050405020304" charset="0"/>
                  <a:sym typeface="+mn-ea"/>
                </a:rPr>
                <a:t> </a:t>
              </a:r>
              <a:r>
                <a:rPr sz="1600" b="1">
                  <a:solidFill>
                    <a:schemeClr val="tx1"/>
                  </a:solidFill>
                  <a:latin typeface="Times New Roman Bold" panose="02020603050405020304" charset="0"/>
                  <a:ea typeface="HYZhongSongJ" panose="02010600000101010101" charset="-128"/>
                  <a:cs typeface="Times New Roman Bold" panose="02020603050405020304" charset="0"/>
                </a:rPr>
                <a:t>significantly impacts the performance</a:t>
              </a:r>
              <a:r>
                <a:rPr sz="1600">
                  <a:solidFill>
                    <a:schemeClr val="tx1"/>
                  </a:solidFill>
                  <a:latin typeface="Times New Roman Bold" panose="02020603050405020304" charset="0"/>
                  <a:ea typeface="HYZhongSongJ" panose="02010600000101010101" charset="-128"/>
                  <a:cs typeface="Times New Roman Bold" panose="02020603050405020304" charset="0"/>
                </a:rPr>
                <a:t> </a:t>
              </a:r>
              <a:r>
                <a:rPr sz="1600">
                  <a:solidFill>
                    <a:schemeClr val="tx1"/>
                  </a:solidFill>
                  <a:latin typeface="Times New Roman Regular" panose="02020603050405020304" charset="0"/>
                  <a:ea typeface="HYZhongSongJ" panose="02010600000101010101" charset="-128"/>
                  <a:cs typeface="Times New Roman Regular" panose="02020603050405020304" charset="0"/>
                </a:rPr>
                <a:t>of modular adders.</a:t>
              </a:r>
              <a:endParaRPr sz="1600">
                <a:solidFill>
                  <a:schemeClr val="tx1"/>
                </a:solidFill>
                <a:latin typeface="Times New Roman Regular" panose="02020603050405020304" charset="0"/>
                <a:ea typeface="HYZhongSongJ" panose="02010600000101010101" charset="-128"/>
                <a:cs typeface="Times New Roman Regular" panose="02020603050405020304" charset="0"/>
              </a:endParaRPr>
            </a:p>
            <a:p>
              <a:pPr marL="285750" indent="-285750">
                <a:lnSpc>
                  <a:spcPct val="110000"/>
                </a:lnSpc>
                <a:buFont typeface="Wingdings" panose="05000000000000000000" charset="0"/>
                <a:buChar char=""/>
              </a:pPr>
              <a:r>
                <a:rPr sz="1600">
                  <a:solidFill>
                    <a:schemeClr val="tx1"/>
                  </a:solidFill>
                  <a:latin typeface="Times New Roman Regular" panose="02020603050405020304" charset="0"/>
                  <a:ea typeface="HYZhongSongJ" panose="02010600000101010101" charset="-128"/>
                  <a:cs typeface="Times New Roman Regular" panose="02020603050405020304" charset="0"/>
                </a:rPr>
                <a:t>Our designs exhibit up to </a:t>
              </a:r>
              <a:r>
                <a:rPr sz="1600" b="1">
                  <a:solidFill>
                    <a:srgbClr val="A12423"/>
                  </a:solidFill>
                  <a:latin typeface="Times New Roman Bold" panose="02020603050405020304" charset="0"/>
                  <a:ea typeface="HYZhongSongJ" panose="02010600000101010101" charset="-128"/>
                  <a:cs typeface="Times New Roman Bold" panose="02020603050405020304" charset="0"/>
                </a:rPr>
                <a:t>33.3% reduction</a:t>
              </a:r>
              <a:r>
                <a:rPr sz="1600">
                  <a:solidFill>
                    <a:schemeClr val="tx1"/>
                  </a:solidFill>
                  <a:latin typeface="Times New Roman Regular" panose="02020603050405020304" charset="0"/>
                  <a:ea typeface="HYZhongSongJ" panose="02010600000101010101" charset="-128"/>
                  <a:cs typeface="Times New Roman Regular" panose="02020603050405020304" charset="0"/>
                </a:rPr>
                <a:t> in </a:t>
              </a:r>
              <a:r>
                <a:rPr sz="1600" b="1">
                  <a:solidFill>
                    <a:srgbClr val="A12423"/>
                  </a:solidFill>
                  <a:latin typeface="Times New Roman Bold" panose="02020603050405020304" charset="0"/>
                  <a:ea typeface="HYZhongSongJ" panose="02010600000101010101" charset="-128"/>
                  <a:cs typeface="Times New Roman Bold" panose="02020603050405020304" charset="0"/>
                </a:rPr>
                <a:t>TD</a:t>
              </a:r>
              <a:r>
                <a:rPr sz="1600">
                  <a:solidFill>
                    <a:schemeClr val="tx1"/>
                  </a:solidFill>
                  <a:latin typeface="Times New Roman Regular" panose="02020603050405020304" charset="0"/>
                  <a:ea typeface="HYZhongSongJ" panose="02010600000101010101" charset="-128"/>
                  <a:cs typeface="Times New Roman Regular" panose="02020603050405020304" charset="0"/>
                </a:rPr>
                <a:t>, while keeping </a:t>
              </a:r>
              <a:r>
                <a:rPr sz="1600" b="1">
                  <a:solidFill>
                    <a:schemeClr val="tx1"/>
                  </a:solidFill>
                  <a:latin typeface="Times New Roman Bold" panose="02020603050405020304" charset="0"/>
                  <a:ea typeface="HYZhongSongJ" panose="02010600000101010101" charset="-128"/>
                  <a:cs typeface="Times New Roman Bold" panose="02020603050405020304" charset="0"/>
                </a:rPr>
                <a:t>TC</a:t>
              </a:r>
              <a:r>
                <a:rPr sz="1600">
                  <a:solidFill>
                    <a:schemeClr val="tx1"/>
                  </a:solidFill>
                  <a:latin typeface="Times New Roman Regular" panose="02020603050405020304" charset="0"/>
                  <a:ea typeface="HYZhongSongJ" panose="02010600000101010101" charset="-128"/>
                  <a:cs typeface="Times New Roman Regular" panose="02020603050405020304" charset="0"/>
                </a:rPr>
                <a:t> and </a:t>
              </a:r>
              <a:r>
                <a:rPr sz="1600" b="1">
                  <a:solidFill>
                    <a:schemeClr val="tx1"/>
                  </a:solidFill>
                  <a:latin typeface="Times New Roman Bold" panose="02020603050405020304" charset="0"/>
                  <a:ea typeface="HYZhongSongJ" panose="02010600000101010101" charset="-128"/>
                  <a:cs typeface="Times New Roman Bold" panose="02020603050405020304" charset="0"/>
                </a:rPr>
                <a:t>QC</a:t>
              </a:r>
              <a:r>
                <a:rPr sz="1600">
                  <a:solidFill>
                    <a:schemeClr val="tx1"/>
                  </a:solidFill>
                  <a:latin typeface="Times New Roman Regular" panose="02020603050405020304" charset="0"/>
                  <a:ea typeface="HYZhongSongJ" panose="02010600000101010101" charset="-128"/>
                  <a:cs typeface="Times New Roman Regular" panose="02020603050405020304" charset="0"/>
                </a:rPr>
                <a:t> at </a:t>
              </a:r>
              <a:r>
                <a:rPr sz="1600" b="1">
                  <a:solidFill>
                    <a:schemeClr val="tx1"/>
                  </a:solidFill>
                  <a:latin typeface="Times New Roman Bold" panose="02020603050405020304" charset="0"/>
                  <a:ea typeface="HYZhongSongJ" panose="02010600000101010101" charset="-128"/>
                  <a:cs typeface="Times New Roman Bold" panose="02020603050405020304" charset="0"/>
                </a:rPr>
                <a:t>comparable levels</a:t>
              </a:r>
              <a:r>
                <a:rPr sz="1600">
                  <a:solidFill>
                    <a:schemeClr val="tx1"/>
                  </a:solidFill>
                  <a:latin typeface="Times New Roman Regular" panose="02020603050405020304" charset="0"/>
                  <a:ea typeface="HYZhongSongJ" panose="02010600000101010101" charset="-128"/>
                  <a:cs typeface="Times New Roman Regular" panose="02020603050405020304" charset="0"/>
                </a:rPr>
                <a:t>.</a:t>
              </a:r>
              <a:endParaRPr sz="1600">
                <a:solidFill>
                  <a:schemeClr val="tx1"/>
                </a:solidFill>
                <a:latin typeface="Times New Roman Regular" panose="02020603050405020304" charset="0"/>
                <a:ea typeface="HYZhongSongJ" panose="02010600000101010101" charset="-128"/>
                <a:cs typeface="Times New Roman Regular" panose="02020603050405020304" charset="0"/>
              </a:endParaRPr>
            </a:p>
          </p:txBody>
        </p:sp>
        <p:sp>
          <p:nvSpPr>
            <p:cNvPr id="28" name="矩形 27"/>
            <p:cNvSpPr/>
            <p:nvPr/>
          </p:nvSpPr>
          <p:spPr>
            <a:xfrm>
              <a:off x="12482" y="6479"/>
              <a:ext cx="4921" cy="652"/>
            </a:xfrm>
            <a:prstGeom prst="rect">
              <a:avLst/>
            </a:prstGeom>
          </p:spPr>
          <p:txBody>
            <a:bodyPr wrap="square">
              <a:spAutoFit/>
            </a:bodyPr>
            <a:p>
              <a:pPr algn="l">
                <a:buClrTx/>
                <a:buSzTx/>
                <a:buFontTx/>
              </a:pPr>
              <a:r>
                <a:rPr lang="en-US" altLang="zh-CN" sz="2100" b="1">
                  <a:solidFill>
                    <a:srgbClr val="A12423"/>
                  </a:solidFill>
                  <a:latin typeface="Times New Roman Bold" panose="02020603050405020304" charset="0"/>
                  <a:ea typeface="HYHeiFangJ" panose="00020600040101010101" charset="-122"/>
                  <a:cs typeface="Times New Roman Bold" panose="02020603050405020304" charset="0"/>
                </a:rPr>
                <a:t>Discussions</a:t>
              </a:r>
              <a:endParaRPr lang="en-US" altLang="zh-CN" sz="2100" b="1">
                <a:solidFill>
                  <a:srgbClr val="A12423"/>
                </a:solidFill>
                <a:latin typeface="Times New Roman Bold" panose="02020603050405020304" charset="0"/>
                <a:ea typeface="HYHeiFangJ" panose="00020600040101010101" charset="-122"/>
                <a:cs typeface="Times New Roman Bold" panose="02020603050405020304" charset="0"/>
              </a:endParaRPr>
            </a:p>
          </p:txBody>
        </p:sp>
      </p:grpSp>
      <p:pic>
        <p:nvPicPr>
          <p:cNvPr id="14" name="图片 13"/>
          <p:cNvPicPr>
            <a:picLocks noChangeAspect="1"/>
          </p:cNvPicPr>
          <p:nvPr/>
        </p:nvPicPr>
        <p:blipFill>
          <a:blip r:embed="rId2"/>
          <a:srcRect l="5973" r="1654" b="87132"/>
          <a:stretch>
            <a:fillRect/>
          </a:stretch>
        </p:blipFill>
        <p:spPr>
          <a:xfrm>
            <a:off x="485140" y="1064895"/>
            <a:ext cx="8690610" cy="70739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346710" y="148590"/>
            <a:ext cx="10436225" cy="8248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665" b="1">
                <a:solidFill>
                  <a:srgbClr val="000090"/>
                </a:solidFill>
                <a:latin typeface="Times New Roman Bold" panose="02020603050405020304" charset="0"/>
                <a:cs typeface="Times New Roman Bold" panose="02020603050405020304" charset="0"/>
                <a:sym typeface="+mn-ea"/>
              </a:rPr>
              <a:t>Results</a:t>
            </a:r>
            <a:endParaRPr lang="en-US" altLang="zh-CN" sz="2665" b="1">
              <a:solidFill>
                <a:srgbClr val="000090"/>
              </a:solidFill>
              <a:latin typeface="Times New Roman Bold" panose="02020603050405020304" charset="0"/>
              <a:cs typeface="Times New Roman Bold" panose="02020603050405020304" charset="0"/>
              <a:sym typeface="+mn-ea"/>
            </a:endParaRPr>
          </a:p>
          <a:p>
            <a:r>
              <a:rPr lang="en-US" altLang="zh-CN" sz="2100" b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 Bold" panose="02020603050405020304" charset="0"/>
                <a:cs typeface="Times New Roman Bold" panose="02020603050405020304" charset="0"/>
                <a:sym typeface="+mn-ea"/>
              </a:rPr>
              <a:t>Experiment 1</a:t>
            </a:r>
            <a:endParaRPr kumimoji="1" lang="en-US" altLang="zh-CN" sz="2100" b="1" dirty="0">
              <a:latin typeface="Source Han Sans CN Bold" panose="020B0800000000000000" pitchFamily="34" charset="-128"/>
              <a:ea typeface="Source Han Sans CN Bold" panose="020B0800000000000000" pitchFamily="34" charset="-128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143510" y="1958975"/>
            <a:ext cx="4151630" cy="4899025"/>
            <a:chOff x="226" y="3085"/>
            <a:chExt cx="6538" cy="7715"/>
          </a:xfrm>
        </p:grpSpPr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26" y="3085"/>
              <a:ext cx="6539" cy="7338"/>
            </a:xfrm>
            <a:prstGeom prst="rect">
              <a:avLst/>
            </a:prstGeom>
          </p:spPr>
        </p:pic>
        <p:sp>
          <p:nvSpPr>
            <p:cNvPr id="51" name="文本框 50"/>
            <p:cNvSpPr txBox="1"/>
            <p:nvPr/>
          </p:nvSpPr>
          <p:spPr>
            <a:xfrm>
              <a:off x="2601" y="10148"/>
              <a:ext cx="2607" cy="6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pPr algn="l"/>
              <a:r>
                <a:rPr lang="en-US" altLang="zh-CN" sz="1600" b="1">
                  <a:solidFill>
                    <a:schemeClr val="tx1">
                      <a:lumMod val="50000"/>
                      <a:lumOff val="50000"/>
                    </a:schemeClr>
                  </a:solidFill>
                  <a:latin typeface="Times New Roman Bold" panose="02020603050405020304" charset="0"/>
                  <a:cs typeface="Times New Roman Bold" panose="02020603050405020304" charset="0"/>
                </a:rPr>
                <a:t>TC Comparison</a:t>
              </a:r>
              <a:r>
                <a:rPr lang="en-US" altLang="zh-CN" sz="2100" b="1">
                  <a:solidFill>
                    <a:schemeClr val="tx1">
                      <a:lumMod val="50000"/>
                      <a:lumOff val="50000"/>
                    </a:schemeClr>
                  </a:solidFill>
                  <a:latin typeface="Times New Roman Bold" panose="02020603050405020304" charset="0"/>
                  <a:cs typeface="Times New Roman Bold" panose="02020603050405020304" charset="0"/>
                </a:rPr>
                <a:t> </a:t>
              </a:r>
              <a:endParaRPr lang="en-US" altLang="zh-CN" sz="2100" b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 Bold" panose="02020603050405020304" charset="0"/>
                <a:cs typeface="Times New Roman Bold" panose="0202060305040502030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ipe/>
      </p:transition>
    </mc:Choice>
    <mc:Fallback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组合 16"/>
          <p:cNvGrpSpPr/>
          <p:nvPr/>
        </p:nvGrpSpPr>
        <p:grpSpPr>
          <a:xfrm>
            <a:off x="229235" y="1025525"/>
            <a:ext cx="10321290" cy="4617720"/>
            <a:chOff x="361" y="1615"/>
            <a:chExt cx="16254" cy="7272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 rot="16200000">
              <a:off x="5178" y="-2550"/>
              <a:ext cx="6621" cy="16255"/>
            </a:xfrm>
            <a:prstGeom prst="rect">
              <a:avLst/>
            </a:prstGeom>
          </p:spPr>
        </p:pic>
        <p:sp>
          <p:nvSpPr>
            <p:cNvPr id="10" name="文本框 9"/>
            <p:cNvSpPr txBox="1"/>
            <p:nvPr/>
          </p:nvSpPr>
          <p:spPr>
            <a:xfrm>
              <a:off x="2381" y="1615"/>
              <a:ext cx="8402" cy="6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en-US" altLang="zh-CN" sz="2100" b="1">
                  <a:solidFill>
                    <a:schemeClr val="tx1"/>
                  </a:solidFill>
                  <a:latin typeface="Times New Roman Bold" panose="02020603050405020304" charset="0"/>
                  <a:cs typeface="Times New Roman Bold" panose="02020603050405020304" charset="0"/>
                </a:rPr>
                <a:t>VBE Modular Multiplication Framework</a:t>
              </a:r>
              <a:r>
                <a:rPr lang="en-US" altLang="zh-CN" sz="2100" b="1" baseline="30000">
                  <a:solidFill>
                    <a:schemeClr val="tx1"/>
                  </a:solidFill>
                  <a:latin typeface="Times New Roman Bold" panose="02020603050405020304" charset="0"/>
                  <a:cs typeface="Times New Roman Bold" panose="02020603050405020304" charset="0"/>
                </a:rPr>
                <a:t>[2]</a:t>
              </a:r>
              <a:endParaRPr lang="en-US" altLang="zh-CN" sz="2100" b="1" baseline="30000">
                <a:solidFill>
                  <a:schemeClr val="tx1"/>
                </a:solidFill>
                <a:latin typeface="Times New Roman Bold" panose="02020603050405020304" charset="0"/>
                <a:cs typeface="Times New Roman Bold" panose="02020603050405020304" charset="0"/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2" name="文本框 1"/>
              <p:cNvSpPr txBox="1"/>
              <p:nvPr/>
            </p:nvSpPr>
            <p:spPr>
              <a:xfrm>
                <a:off x="676212" y="5316792"/>
                <a:ext cx="5932805" cy="1256665"/>
              </a:xfrm>
              <a:prstGeom prst="rect">
                <a:avLst/>
              </a:prstGeom>
              <a:noFill/>
            </p:spPr>
            <p:txBody>
              <a:bodyPr wrap="none" rtlCol="0" anchor="t">
                <a:spAutoFit/>
              </a:bodyPr>
              <a:p>
                <a:pPr algn="l">
                  <a:lnSpc>
                    <a:spcPct val="14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>
                              <a:latin typeface="DejaVu Math TeX Gyre" panose="02000503000000000000" charset="0"/>
                              <a:cs typeface="DejaVu Math TeX Gyre" panose="02000503000000000000" charset="0"/>
                            </a:rPr>
                          </m:ctrlPr>
                        </m:sSubPr>
                        <m:e>
                          <m:r>
                            <a:rPr lang="en-US" altLang="zh-CN" i="1">
                              <a:latin typeface="DejaVu Math TeX Gyre" panose="02000503000000000000" charset="0"/>
                              <a:cs typeface="DejaVu Math TeX Gyre" panose="02000503000000000000" charset="0"/>
                            </a:rPr>
                            <m:t>𝑇𝐷</m:t>
                          </m:r>
                        </m:e>
                        <m:sub>
                          <m:r>
                            <a:rPr lang="en-US" altLang="zh-CN" i="1">
                              <a:latin typeface="DejaVu Math TeX Gyre" panose="02000503000000000000" charset="0"/>
                              <a:cs typeface="DejaVu Math TeX Gyre" panose="02000503000000000000" charset="0"/>
                            </a:rPr>
                            <m:t>𝐶</m:t>
                          </m:r>
                          <m:r>
                            <a:rPr lang="en-US" altLang="zh-CN" i="1">
                              <a:latin typeface="DejaVu Math TeX Gyre" panose="02000503000000000000" charset="0"/>
                              <a:cs typeface="DejaVu Math TeX Gyre" panose="02000503000000000000" charset="0"/>
                            </a:rPr>
                            <m:t>−</m:t>
                          </m:r>
                          <m:r>
                            <a:rPr lang="en-US" altLang="zh-CN" i="1">
                              <a:latin typeface="DejaVu Math TeX Gyre" panose="02000503000000000000" charset="0"/>
                              <a:cs typeface="DejaVu Math TeX Gyre" panose="02000503000000000000" charset="0"/>
                            </a:rPr>
                            <m:t>𝑀𝑂𝐷𝑀𝑢𝑙</m:t>
                          </m:r>
                        </m:sub>
                      </m:sSub>
                      <m:r>
                        <a:rPr lang="en-US" altLang="zh-CN" i="1">
                          <a:latin typeface="DejaVu Math TeX Gyre" panose="02000503000000000000" charset="0"/>
                          <a:cs typeface="DejaVu Math TeX Gyre" panose="02000503000000000000" charset="0"/>
                        </a:rPr>
                        <m:t>=</m:t>
                      </m:r>
                      <m:r>
                        <a:rPr lang="en-US" altLang="zh-CN" i="1">
                          <a:latin typeface="DejaVu Math TeX Gyre" panose="02000503000000000000" charset="0"/>
                          <a:cs typeface="DejaVu Math TeX Gyre" panose="02000503000000000000" charset="0"/>
                        </a:rPr>
                        <m:t>2</m:t>
                      </m:r>
                      <m:r>
                        <a:rPr lang="en-US" altLang="zh-CN" i="1">
                          <a:latin typeface="DejaVu Math TeX Gyre" panose="02000503000000000000" charset="0"/>
                          <a:cs typeface="DejaVu Math TeX Gyre" panose="02000503000000000000" charset="0"/>
                        </a:rPr>
                        <m:t>𝑛</m:t>
                      </m:r>
                      <m:r>
                        <a:rPr lang="en-US" altLang="zh-CN" i="1">
                          <a:latin typeface="DejaVu Math TeX Gyre" panose="02000503000000000000" charset="0"/>
                          <a:cs typeface="DejaVu Math TeX Gyre" panose="02000503000000000000" charset="0"/>
                        </a:rPr>
                        <m:t>×</m:t>
                      </m:r>
                      <m:r>
                        <a:rPr lang="en-US" altLang="zh-CN" i="1">
                          <a:latin typeface="DejaVu Math TeX Gyre" panose="02000503000000000000" charset="0"/>
                          <a:cs typeface="DejaVu Math TeX Gyre" panose="02000503000000000000" charset="0"/>
                        </a:rPr>
                        <m:t>𝑆𝐸𝑇𝑆𝑡𝑎𝑡𝑒</m:t>
                      </m:r>
                      <m:r>
                        <a:rPr lang="en-US" altLang="zh-CN" i="1">
                          <a:latin typeface="DejaVu Math TeX Gyre" panose="02000503000000000000" charset="0"/>
                          <a:cs typeface="DejaVu Math TeX Gyre" panose="02000503000000000000" charset="0"/>
                        </a:rPr>
                        <m:t> +</m:t>
                      </m:r>
                      <m:r>
                        <a:rPr lang="en-US" altLang="zh-CN" i="1">
                          <a:latin typeface="DejaVu Math TeX Gyre" panose="02000503000000000000" charset="0"/>
                          <a:cs typeface="DejaVu Math TeX Gyre" panose="02000503000000000000" charset="0"/>
                        </a:rPr>
                        <m:t>𝑛</m:t>
                      </m:r>
                      <m:r>
                        <a:rPr lang="en-US" altLang="zh-CN" i="1">
                          <a:latin typeface="DejaVu Math TeX Gyre" panose="02000503000000000000" charset="0"/>
                          <a:cs typeface="DejaVu Math TeX Gyre" panose="02000503000000000000" charset="0"/>
                        </a:rPr>
                        <m:t>×</m:t>
                      </m:r>
                      <m:sSub>
                        <m:sSubPr>
                          <m:ctrlPr>
                            <a:rPr lang="en-US" altLang="zh-CN" i="1">
                              <a:latin typeface="DejaVu Math TeX Gyre" panose="02000503000000000000" charset="0"/>
                              <a:cs typeface="DejaVu Math TeX Gyre" panose="02000503000000000000" charset="0"/>
                            </a:rPr>
                          </m:ctrlPr>
                        </m:sSubPr>
                        <m:e>
                          <m:r>
                            <a:rPr lang="en-US" altLang="zh-CN" i="1">
                              <a:latin typeface="DejaVu Math TeX Gyre" panose="02000503000000000000" charset="0"/>
                              <a:cs typeface="DejaVu Math TeX Gyre" panose="02000503000000000000" charset="0"/>
                            </a:rPr>
                            <m:t>𝑇𝐷</m:t>
                          </m:r>
                        </m:e>
                        <m:sub>
                          <m:r>
                            <a:rPr lang="en-US" altLang="zh-CN" i="1">
                              <a:latin typeface="DejaVu Math TeX Gyre" panose="02000503000000000000" charset="0"/>
                              <a:cs typeface="DejaVu Math TeX Gyre" panose="02000503000000000000" charset="0"/>
                            </a:rPr>
                            <m:t>𝑀𝑂𝐷𝐴𝑑𝑑</m:t>
                          </m:r>
                        </m:sub>
                      </m:sSub>
                    </m:oMath>
                  </m:oMathPara>
                </a14:m>
                <a:endParaRPr lang="en-US" altLang="zh-CN" i="1">
                  <a:latin typeface="DejaVu Math TeX Gyre" panose="02000503000000000000" charset="0"/>
                  <a:cs typeface="DejaVu Math TeX Gyre" panose="02000503000000000000" charset="0"/>
                </a:endParaRPr>
              </a:p>
              <a:p>
                <a:pPr algn="l">
                  <a:lnSpc>
                    <a:spcPct val="140000"/>
                  </a:lnSpc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>
                            <a:latin typeface="DejaVu Math TeX Gyre" panose="02000503000000000000" charset="0"/>
                            <a:cs typeface="DejaVu Math TeX Gyre" panose="02000503000000000000" charset="0"/>
                          </a:rPr>
                        </m:ctrlPr>
                      </m:sSubPr>
                      <m:e>
                        <m:r>
                          <a:rPr lang="en-US" altLang="zh-CN" i="1">
                            <a:latin typeface="DejaVu Math TeX Gyre" panose="02000503000000000000" charset="0"/>
                            <a:cs typeface="DejaVu Math TeX Gyre" panose="02000503000000000000" charset="0"/>
                          </a:rPr>
                          <m:t>𝑇𝐶</m:t>
                        </m:r>
                      </m:e>
                      <m:sub>
                        <m:r>
                          <a:rPr lang="en-US" altLang="zh-CN" i="1">
                            <a:latin typeface="DejaVu Math TeX Gyre" panose="02000503000000000000" charset="0"/>
                            <a:cs typeface="DejaVu Math TeX Gyre" panose="02000503000000000000" charset="0"/>
                          </a:rPr>
                          <m:t>𝐶</m:t>
                        </m:r>
                        <m:r>
                          <a:rPr lang="en-US" altLang="zh-CN" i="1">
                            <a:latin typeface="DejaVu Math TeX Gyre" panose="02000503000000000000" charset="0"/>
                            <a:cs typeface="DejaVu Math TeX Gyre" panose="02000503000000000000" charset="0"/>
                          </a:rPr>
                          <m:t>−</m:t>
                        </m:r>
                        <m:r>
                          <a:rPr lang="en-US" altLang="zh-CN" i="1">
                            <a:latin typeface="DejaVu Math TeX Gyre" panose="02000503000000000000" charset="0"/>
                            <a:cs typeface="DejaVu Math TeX Gyre" panose="02000503000000000000" charset="0"/>
                          </a:rPr>
                          <m:t>𝑀𝑂𝐷𝑀𝑢𝑙</m:t>
                        </m:r>
                      </m:sub>
                    </m:sSub>
                    <m:r>
                      <a:rPr lang="en-US" altLang="zh-CN" i="1">
                        <a:latin typeface="DejaVu Math TeX Gyre" panose="02000503000000000000" charset="0"/>
                        <a:cs typeface="DejaVu Math TeX Gyre" panose="02000503000000000000" charset="0"/>
                      </a:rPr>
                      <m:t>=</m:t>
                    </m:r>
                  </m:oMath>
                </a14:m>
                <a:r>
                  <a:rPr lang="en-US" altLang="zh-CN"/>
                  <a:t> </a:t>
                </a:r>
                <a14:m>
                  <m:oMath xmlns:m="http://schemas.openxmlformats.org/officeDocument/2006/math">
                    <m:r>
                      <a:rPr lang="en-US" altLang="zh-CN" i="1">
                        <a:latin typeface="DejaVu Math TeX Gyre" panose="02000503000000000000" charset="0"/>
                        <a:cs typeface="DejaVu Math TeX Gyre" panose="02000503000000000000" charset="0"/>
                      </a:rPr>
                      <m:t>2</m:t>
                    </m:r>
                    <m:r>
                      <a:rPr lang="en-US" altLang="zh-CN" i="1">
                        <a:latin typeface="DejaVu Math TeX Gyre" panose="02000503000000000000" charset="0"/>
                        <a:cs typeface="DejaVu Math TeX Gyre" panose="02000503000000000000" charset="0"/>
                      </a:rPr>
                      <m:t>𝑛</m:t>
                    </m:r>
                    <m:r>
                      <a:rPr lang="en-US" altLang="zh-CN" i="1">
                        <a:latin typeface="DejaVu Math TeX Gyre" panose="02000503000000000000" charset="0"/>
                        <a:cs typeface="DejaVu Math TeX Gyre" panose="02000503000000000000" charset="0"/>
                      </a:rPr>
                      <m:t>×</m:t>
                    </m:r>
                    <m:r>
                      <a:rPr lang="en-US" altLang="zh-CN" i="1">
                        <a:latin typeface="DejaVu Math TeX Gyre" panose="02000503000000000000" charset="0"/>
                        <a:cs typeface="DejaVu Math TeX Gyre" panose="02000503000000000000" charset="0"/>
                      </a:rPr>
                      <m:t>𝑆𝐸𝑇𝑆𝑡𝑎𝑡𝑒</m:t>
                    </m:r>
                    <m:r>
                      <a:rPr lang="en-US" altLang="zh-CN" i="1">
                        <a:latin typeface="DejaVu Math TeX Gyre" panose="02000503000000000000" charset="0"/>
                        <a:cs typeface="DejaVu Math TeX Gyre" panose="02000503000000000000" charset="0"/>
                      </a:rPr>
                      <m:t> +</m:t>
                    </m:r>
                    <m:r>
                      <a:rPr lang="en-US" altLang="zh-CN" i="1">
                        <a:latin typeface="DejaVu Math TeX Gyre" panose="02000503000000000000" charset="0"/>
                        <a:cs typeface="DejaVu Math TeX Gyre" panose="02000503000000000000" charset="0"/>
                      </a:rPr>
                      <m:t>𝑛</m:t>
                    </m:r>
                    <m:r>
                      <a:rPr lang="en-US" altLang="zh-CN" i="1">
                        <a:latin typeface="DejaVu Math TeX Gyre" panose="02000503000000000000" charset="0"/>
                        <a:cs typeface="DejaVu Math TeX Gyre" panose="02000503000000000000" charset="0"/>
                      </a:rPr>
                      <m:t>×</m:t>
                    </m:r>
                    <m:sSub>
                      <m:sSubPr>
                        <m:ctrlPr>
                          <a:rPr lang="en-US" altLang="zh-CN" i="1">
                            <a:latin typeface="DejaVu Math TeX Gyre" panose="02000503000000000000" charset="0"/>
                            <a:cs typeface="DejaVu Math TeX Gyre" panose="02000503000000000000" charset="0"/>
                          </a:rPr>
                        </m:ctrlPr>
                      </m:sSubPr>
                      <m:e>
                        <m:r>
                          <a:rPr lang="en-US" altLang="zh-CN" i="1">
                            <a:latin typeface="DejaVu Math TeX Gyre" panose="02000503000000000000" charset="0"/>
                            <a:cs typeface="DejaVu Math TeX Gyre" panose="02000503000000000000" charset="0"/>
                          </a:rPr>
                          <m:t>𝑇𝐶</m:t>
                        </m:r>
                      </m:e>
                      <m:sub>
                        <m:r>
                          <a:rPr lang="en-US" altLang="zh-CN" i="1">
                            <a:latin typeface="DejaVu Math TeX Gyre" panose="02000503000000000000" charset="0"/>
                            <a:cs typeface="DejaVu Math TeX Gyre" panose="02000503000000000000" charset="0"/>
                          </a:rPr>
                          <m:t>𝑀𝑂𝐷𝐴𝑑𝑑</m:t>
                        </m:r>
                      </m:sub>
                    </m:sSub>
                  </m:oMath>
                </a14:m>
                <a:br>
                  <a:rPr lang="en-US" altLang="zh-CN" i="1">
                    <a:latin typeface="DejaVu Math TeX Gyre" panose="02000503000000000000" charset="0"/>
                    <a:cs typeface="DejaVu Math TeX Gyre" panose="02000503000000000000" charset="0"/>
                  </a:rPr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>
                              <a:latin typeface="DejaVu Math TeX Gyre" panose="02000503000000000000" charset="0"/>
                              <a:cs typeface="DejaVu Math TeX Gyre" panose="02000503000000000000" charset="0"/>
                            </a:rPr>
                          </m:ctrlPr>
                        </m:sSubPr>
                        <m:e>
                          <m:r>
                            <a:rPr lang="en-US" altLang="zh-CN" i="1">
                              <a:latin typeface="DejaVu Math TeX Gyre" panose="02000503000000000000" charset="0"/>
                              <a:cs typeface="DejaVu Math TeX Gyre" panose="02000503000000000000" charset="0"/>
                            </a:rPr>
                            <m:t>𝑄𝐶</m:t>
                          </m:r>
                        </m:e>
                        <m:sub>
                          <m:r>
                            <a:rPr lang="en-US" altLang="zh-CN" i="1">
                              <a:latin typeface="DejaVu Math TeX Gyre" panose="02000503000000000000" charset="0"/>
                              <a:cs typeface="DejaVu Math TeX Gyre" panose="02000503000000000000" charset="0"/>
                            </a:rPr>
                            <m:t>𝐶</m:t>
                          </m:r>
                          <m:r>
                            <a:rPr lang="en-US" altLang="zh-CN" i="1">
                              <a:latin typeface="DejaVu Math TeX Gyre" panose="02000503000000000000" charset="0"/>
                              <a:cs typeface="DejaVu Math TeX Gyre" panose="02000503000000000000" charset="0"/>
                            </a:rPr>
                            <m:t>−</m:t>
                          </m:r>
                          <m:r>
                            <a:rPr lang="en-US" altLang="zh-CN" i="1">
                              <a:latin typeface="DejaVu Math TeX Gyre" panose="02000503000000000000" charset="0"/>
                              <a:cs typeface="DejaVu Math TeX Gyre" panose="02000503000000000000" charset="0"/>
                            </a:rPr>
                            <m:t>𝑀𝑂𝐷𝑀𝑢𝑙</m:t>
                          </m:r>
                        </m:sub>
                      </m:sSub>
                      <m:r>
                        <a:rPr lang="en-US" altLang="zh-CN" i="1">
                          <a:latin typeface="DejaVu Math TeX Gyre" panose="02000503000000000000" charset="0"/>
                          <a:cs typeface="DejaVu Math TeX Gyre" panose="02000503000000000000" charset="0"/>
                        </a:rPr>
                        <m:t>=</m:t>
                      </m:r>
                      <m:r>
                        <a:rPr lang="en-US" altLang="zh-CN" i="1">
                          <a:latin typeface="DejaVu Math TeX Gyre" panose="02000503000000000000" charset="0"/>
                          <a:cs typeface="DejaVu Math TeX Gyre" panose="02000503000000000000" charset="0"/>
                        </a:rPr>
                        <m:t>1</m:t>
                      </m:r>
                      <m:r>
                        <a:rPr lang="en-US" altLang="zh-CN" i="1">
                          <a:latin typeface="DejaVu Math TeX Gyre" panose="02000503000000000000" charset="0"/>
                          <a:cs typeface="DejaVu Math TeX Gyre" panose="02000503000000000000" charset="0"/>
                        </a:rPr>
                        <m:t>+</m:t>
                      </m:r>
                      <m:r>
                        <a:rPr lang="en-US" altLang="zh-CN" i="1">
                          <a:latin typeface="DejaVu Math TeX Gyre" panose="02000503000000000000" charset="0"/>
                          <a:cs typeface="DejaVu Math TeX Gyre" panose="02000503000000000000" charset="0"/>
                        </a:rPr>
                        <m:t>𝑛</m:t>
                      </m:r>
                      <m:r>
                        <a:rPr lang="en-US" altLang="zh-CN" i="1">
                          <a:latin typeface="DejaVu Math TeX Gyre" panose="02000503000000000000" charset="0"/>
                          <a:cs typeface="DejaVu Math TeX Gyre" panose="02000503000000000000" charset="0"/>
                        </a:rPr>
                        <m:t>+</m:t>
                      </m:r>
                      <m:sSub>
                        <m:sSubPr>
                          <m:ctrlPr>
                            <a:rPr lang="en-US" altLang="zh-CN" i="1">
                              <a:latin typeface="DejaVu Math TeX Gyre" panose="02000503000000000000" charset="0"/>
                              <a:cs typeface="DejaVu Math TeX Gyre" panose="02000503000000000000" charset="0"/>
                            </a:rPr>
                          </m:ctrlPr>
                        </m:sSubPr>
                        <m:e>
                          <m:r>
                            <a:rPr lang="en-US" altLang="zh-CN" i="1">
                              <a:latin typeface="DejaVu Math TeX Gyre" panose="02000503000000000000" charset="0"/>
                              <a:cs typeface="DejaVu Math TeX Gyre" panose="02000503000000000000" charset="0"/>
                            </a:rPr>
                            <m:t>𝑄</m:t>
                          </m:r>
                          <m:r>
                            <a:rPr lang="en-US" altLang="zh-CN" i="1">
                              <a:latin typeface="DejaVu Math TeX Gyre" panose="02000503000000000000" charset="0"/>
                              <a:cs typeface="DejaVu Math TeX Gyre" panose="02000503000000000000" charset="0"/>
                            </a:rPr>
                            <m:t>𝐶</m:t>
                          </m:r>
                        </m:e>
                        <m:sub>
                          <m:r>
                            <a:rPr lang="en-US" altLang="zh-CN" i="1">
                              <a:latin typeface="DejaVu Math TeX Gyre" panose="02000503000000000000" charset="0"/>
                              <a:cs typeface="DejaVu Math TeX Gyre" panose="02000503000000000000" charset="0"/>
                            </a:rPr>
                            <m:t>𝑀𝑂𝐷𝐴𝑑𝑑</m:t>
                          </m:r>
                        </m:sub>
                      </m:sSub>
                    </m:oMath>
                  </m:oMathPara>
                </a14:m>
                <a:endParaRPr lang="en-US" altLang="zh-CN"/>
              </a:p>
            </p:txBody>
          </p:sp>
        </mc:Choice>
        <mc:Fallback>
          <p:sp>
            <p:nvSpPr>
              <p:cNvPr id="2" name="文本框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6212" y="5316792"/>
                <a:ext cx="5932805" cy="1256665"/>
              </a:xfrm>
              <a:prstGeom prst="rect">
                <a:avLst/>
              </a:prstGeom>
              <a:blipFill rotWithShape="1">
                <a:blip r:embed="rId2"/>
                <a:stretch>
                  <a:fillRect l="-10" t="-46" r="-2720" b="4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文本框 8"/>
          <p:cNvSpPr txBox="1"/>
          <p:nvPr/>
        </p:nvSpPr>
        <p:spPr>
          <a:xfrm>
            <a:off x="346710" y="148590"/>
            <a:ext cx="10436225" cy="8248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665" b="1">
                <a:solidFill>
                  <a:srgbClr val="000090"/>
                </a:solidFill>
                <a:latin typeface="Times New Roman Bold" panose="02020603050405020304" charset="0"/>
                <a:cs typeface="Times New Roman Bold" panose="02020603050405020304" charset="0"/>
                <a:sym typeface="+mn-ea"/>
              </a:rPr>
              <a:t>Results</a:t>
            </a:r>
            <a:endParaRPr lang="en-US" altLang="zh-CN" sz="2665" b="1">
              <a:solidFill>
                <a:srgbClr val="000090"/>
              </a:solidFill>
              <a:latin typeface="Times New Roman Bold" panose="02020603050405020304" charset="0"/>
              <a:cs typeface="Times New Roman Bold" panose="02020603050405020304" charset="0"/>
              <a:sym typeface="+mn-ea"/>
            </a:endParaRPr>
          </a:p>
          <a:p>
            <a:r>
              <a:rPr lang="en-US" altLang="zh-CN" sz="2100" b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 Bold" panose="02020603050405020304" charset="0"/>
                <a:cs typeface="Times New Roman Bold" panose="02020603050405020304" charset="0"/>
                <a:sym typeface="+mn-ea"/>
              </a:rPr>
              <a:t>Experiment 2: Influence on Quantum Modular Exponentiation</a:t>
            </a:r>
            <a:endParaRPr lang="en-US" altLang="zh-CN" sz="2100" b="1">
              <a:solidFill>
                <a:schemeClr val="tx1">
                  <a:lumMod val="50000"/>
                  <a:lumOff val="50000"/>
                </a:schemeClr>
              </a:solidFill>
              <a:latin typeface="Times New Roman Bold" panose="02020603050405020304" charset="0"/>
              <a:cs typeface="Times New Roman Bold" panose="02020603050405020304" charset="0"/>
              <a:sym typeface="+mn-ea"/>
            </a:endParaRPr>
          </a:p>
        </p:txBody>
      </p:sp>
      <p:grpSp>
        <p:nvGrpSpPr>
          <p:cNvPr id="18" name="组合 17"/>
          <p:cNvGrpSpPr/>
          <p:nvPr/>
        </p:nvGrpSpPr>
        <p:grpSpPr>
          <a:xfrm>
            <a:off x="4223385" y="1818640"/>
            <a:ext cx="5797550" cy="2115185"/>
            <a:chOff x="6651" y="2864"/>
            <a:chExt cx="9130" cy="3331"/>
          </a:xfrm>
        </p:grpSpPr>
        <p:grpSp>
          <p:nvGrpSpPr>
            <p:cNvPr id="22" name="组合 21"/>
            <p:cNvGrpSpPr/>
            <p:nvPr/>
          </p:nvGrpSpPr>
          <p:grpSpPr>
            <a:xfrm>
              <a:off x="6651" y="3149"/>
              <a:ext cx="6352" cy="3046"/>
              <a:chOff x="3298140" y="1117600"/>
              <a:chExt cx="4033520" cy="1934135"/>
            </a:xfrm>
          </p:grpSpPr>
          <p:grpSp>
            <p:nvGrpSpPr>
              <p:cNvPr id="23" name="组合 22"/>
              <p:cNvGrpSpPr/>
              <p:nvPr/>
            </p:nvGrpSpPr>
            <p:grpSpPr>
              <a:xfrm>
                <a:off x="3298140" y="2966120"/>
                <a:ext cx="85615" cy="85615"/>
                <a:chOff x="3193366" y="2954215"/>
                <a:chExt cx="211016" cy="211016"/>
              </a:xfrm>
            </p:grpSpPr>
            <p:sp>
              <p:nvSpPr>
                <p:cNvPr id="24" name="椭圆 23"/>
                <p:cNvSpPr/>
                <p:nvPr/>
              </p:nvSpPr>
              <p:spPr>
                <a:xfrm>
                  <a:off x="3193366" y="2954215"/>
                  <a:ext cx="211016" cy="211016"/>
                </a:xfrm>
                <a:prstGeom prst="ellipse">
                  <a:avLst/>
                </a:prstGeom>
                <a:solidFill>
                  <a:srgbClr val="A1242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  <p:sp>
              <p:nvSpPr>
                <p:cNvPr id="26" name="椭圆 25"/>
                <p:cNvSpPr/>
                <p:nvPr/>
              </p:nvSpPr>
              <p:spPr>
                <a:xfrm>
                  <a:off x="3235423" y="2996272"/>
                  <a:ext cx="126902" cy="126902"/>
                </a:xfrm>
                <a:prstGeom prst="ellipse">
                  <a:avLst/>
                </a:prstGeom>
                <a:solidFill>
                  <a:srgbClr val="F5F2EA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</p:grpSp>
          <p:sp>
            <p:nvSpPr>
              <p:cNvPr id="32" name="任意多边形: 形状 15"/>
              <p:cNvSpPr/>
              <p:nvPr/>
            </p:nvSpPr>
            <p:spPr>
              <a:xfrm>
                <a:off x="3360370" y="1117600"/>
                <a:ext cx="3971290" cy="1869440"/>
              </a:xfrm>
              <a:custGeom>
                <a:avLst/>
                <a:gdLst>
                  <a:gd name="connsiteX0" fmla="*/ 0 w 4396740"/>
                  <a:gd name="connsiteY0" fmla="*/ 739140 h 739140"/>
                  <a:gd name="connsiteX1" fmla="*/ 701040 w 4396740"/>
                  <a:gd name="connsiteY1" fmla="*/ 0 h 739140"/>
                  <a:gd name="connsiteX2" fmla="*/ 4396740 w 4396740"/>
                  <a:gd name="connsiteY2" fmla="*/ 0 h 7391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396740" h="739140">
                    <a:moveTo>
                      <a:pt x="0" y="739140"/>
                    </a:moveTo>
                    <a:lnTo>
                      <a:pt x="701040" y="0"/>
                    </a:lnTo>
                    <a:lnTo>
                      <a:pt x="4396740" y="0"/>
                    </a:lnTo>
                  </a:path>
                </a:pathLst>
              </a:custGeom>
              <a:noFill/>
              <a:ln>
                <a:solidFill>
                  <a:srgbClr val="A12423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</p:grpSp>
        <p:sp>
          <p:nvSpPr>
            <p:cNvPr id="12" name="文本框 11"/>
            <p:cNvSpPr txBox="1"/>
            <p:nvPr/>
          </p:nvSpPr>
          <p:spPr>
            <a:xfrm>
              <a:off x="13003" y="2864"/>
              <a:ext cx="2778" cy="6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en-US" altLang="zh-CN" sz="2100" b="1">
                  <a:solidFill>
                    <a:srgbClr val="A12423"/>
                  </a:solidFill>
                  <a:latin typeface="Times New Roman Bold" panose="02020603050405020304" charset="0"/>
                  <a:cs typeface="Times New Roman Bold" panose="02020603050405020304" charset="0"/>
                </a:rPr>
                <a:t>SETState</a:t>
              </a:r>
              <a:endParaRPr lang="en-US" altLang="zh-CN" sz="2100" b="1">
                <a:solidFill>
                  <a:srgbClr val="A12423"/>
                </a:solidFill>
                <a:latin typeface="Times New Roman Bold" panose="02020603050405020304" charset="0"/>
                <a:cs typeface="Times New Roman Bold" panose="02020603050405020304" charset="0"/>
              </a:endParaRPr>
            </a:p>
          </p:txBody>
        </p:sp>
      </p:grpSp>
      <p:grpSp>
        <p:nvGrpSpPr>
          <p:cNvPr id="19" name="组合 18"/>
          <p:cNvGrpSpPr/>
          <p:nvPr/>
        </p:nvGrpSpPr>
        <p:grpSpPr>
          <a:xfrm>
            <a:off x="5827345" y="2345055"/>
            <a:ext cx="4866690" cy="2169720"/>
            <a:chOff x="9177" y="3693"/>
            <a:chExt cx="7664" cy="3417"/>
          </a:xfrm>
        </p:grpSpPr>
        <p:grpSp>
          <p:nvGrpSpPr>
            <p:cNvPr id="4" name="组合 3"/>
            <p:cNvGrpSpPr/>
            <p:nvPr/>
          </p:nvGrpSpPr>
          <p:grpSpPr>
            <a:xfrm>
              <a:off x="9177" y="4063"/>
              <a:ext cx="3826" cy="3047"/>
              <a:chOff x="3298140" y="1116965"/>
              <a:chExt cx="2429510" cy="1934770"/>
            </a:xfrm>
          </p:grpSpPr>
          <p:grpSp>
            <p:nvGrpSpPr>
              <p:cNvPr id="5" name="组合 4"/>
              <p:cNvGrpSpPr/>
              <p:nvPr/>
            </p:nvGrpSpPr>
            <p:grpSpPr>
              <a:xfrm>
                <a:off x="3298140" y="2966120"/>
                <a:ext cx="85615" cy="85615"/>
                <a:chOff x="3193366" y="2954215"/>
                <a:chExt cx="211016" cy="211016"/>
              </a:xfrm>
            </p:grpSpPr>
            <p:sp>
              <p:nvSpPr>
                <p:cNvPr id="6" name="椭圆 5"/>
                <p:cNvSpPr/>
                <p:nvPr/>
              </p:nvSpPr>
              <p:spPr>
                <a:xfrm>
                  <a:off x="3193366" y="2954215"/>
                  <a:ext cx="211016" cy="211016"/>
                </a:xfrm>
                <a:prstGeom prst="ellipse">
                  <a:avLst/>
                </a:prstGeom>
                <a:solidFill>
                  <a:srgbClr val="A1242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  <p:sp>
              <p:nvSpPr>
                <p:cNvPr id="7" name="椭圆 6"/>
                <p:cNvSpPr/>
                <p:nvPr/>
              </p:nvSpPr>
              <p:spPr>
                <a:xfrm>
                  <a:off x="3235423" y="2996272"/>
                  <a:ext cx="126902" cy="126902"/>
                </a:xfrm>
                <a:prstGeom prst="ellipse">
                  <a:avLst/>
                </a:prstGeom>
                <a:solidFill>
                  <a:srgbClr val="F5F2EA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</p:grpSp>
          <p:sp>
            <p:nvSpPr>
              <p:cNvPr id="8" name="任意多边形: 形状 15"/>
              <p:cNvSpPr/>
              <p:nvPr/>
            </p:nvSpPr>
            <p:spPr>
              <a:xfrm>
                <a:off x="3360370" y="1116965"/>
                <a:ext cx="2367280" cy="1870075"/>
              </a:xfrm>
              <a:custGeom>
                <a:avLst/>
                <a:gdLst>
                  <a:gd name="connsiteX0" fmla="*/ 0 w 4396740"/>
                  <a:gd name="connsiteY0" fmla="*/ 739140 h 739140"/>
                  <a:gd name="connsiteX1" fmla="*/ 701040 w 4396740"/>
                  <a:gd name="connsiteY1" fmla="*/ 0 h 739140"/>
                  <a:gd name="connsiteX2" fmla="*/ 4396740 w 4396740"/>
                  <a:gd name="connsiteY2" fmla="*/ 0 h 7391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396740" h="739140">
                    <a:moveTo>
                      <a:pt x="0" y="739140"/>
                    </a:moveTo>
                    <a:lnTo>
                      <a:pt x="701040" y="0"/>
                    </a:lnTo>
                    <a:lnTo>
                      <a:pt x="4396740" y="0"/>
                    </a:lnTo>
                  </a:path>
                </a:pathLst>
              </a:custGeom>
              <a:noFill/>
              <a:ln>
                <a:solidFill>
                  <a:srgbClr val="A12423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</p:grpSp>
        <p:sp>
          <p:nvSpPr>
            <p:cNvPr id="13" name="文本框 12"/>
            <p:cNvSpPr txBox="1"/>
            <p:nvPr/>
          </p:nvSpPr>
          <p:spPr>
            <a:xfrm>
              <a:off x="13113" y="3693"/>
              <a:ext cx="3728" cy="6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en-US" altLang="zh-CN" sz="2100" b="1">
                  <a:solidFill>
                    <a:srgbClr val="A12423"/>
                  </a:solidFill>
                  <a:latin typeface="Times New Roman Bold" panose="02020603050405020304" charset="0"/>
                  <a:cs typeface="Times New Roman Bold" panose="02020603050405020304" charset="0"/>
                </a:rPr>
                <a:t>Modular Adder</a:t>
              </a:r>
              <a:endParaRPr lang="en-US" altLang="zh-CN" sz="2100" b="1">
                <a:solidFill>
                  <a:srgbClr val="A12423"/>
                </a:solidFill>
                <a:latin typeface="Times New Roman Bold" panose="02020603050405020304" charset="0"/>
                <a:cs typeface="Times New Roman Bold" panose="0202060305040502030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ipe/>
      </p:transition>
    </mc:Choice>
    <mc:Fallback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3"/>
          <p:cNvSpPr>
            <a:spLocks noChangeArrowheads="1"/>
          </p:cNvSpPr>
          <p:nvPr/>
        </p:nvSpPr>
        <p:spPr bwMode="auto">
          <a:xfrm>
            <a:off x="650240" y="1905"/>
            <a:ext cx="8864600" cy="82994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91440" tIns="45720" rIns="91440" bIns="45720">
            <a:spAutoFit/>
          </a:bodyPr>
          <a:lstStyle/>
          <a:p>
            <a:pPr indent="0">
              <a:lnSpc>
                <a:spcPct val="150000"/>
              </a:lnSpc>
              <a:buFont typeface="Arial" panose="020B0604020202020204"/>
              <a:buNone/>
            </a:pPr>
            <a:r>
              <a:rPr lang="en-US" altLang="zh-CN" sz="3200" b="1" dirty="0" smtClean="0">
                <a:solidFill>
                  <a:srgbClr val="000090"/>
                </a:solidFill>
                <a:latin typeface="Times New Roman" panose="02020603050405020304" charset="0"/>
                <a:cs typeface="Times New Roman" panose="02020603050405020304" charset="0"/>
              </a:rPr>
              <a:t>The development of quantum Computing</a:t>
            </a:r>
            <a:endParaRPr lang="en-US" altLang="zh-CN" sz="3200" b="1" dirty="0" smtClean="0">
              <a:solidFill>
                <a:srgbClr val="00009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690245" y="958215"/>
            <a:ext cx="3487420" cy="968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900" b="1" dirty="0" smtClean="0">
                <a:solidFill>
                  <a:srgbClr val="00009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1981</a:t>
            </a:r>
            <a:endParaRPr lang="en-US" altLang="zh-CN" sz="1900" b="1" dirty="0" smtClean="0">
              <a:solidFill>
                <a:srgbClr val="000090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altLang="zh-CN" sz="19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Richard Feynman proposed quantum computing in his talk.</a:t>
            </a:r>
            <a:endParaRPr lang="en-US" altLang="zh-CN" sz="1900" b="1" dirty="0" smtClean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5" name="图片 4" descr="Richard Feynman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24535" y="1908810"/>
            <a:ext cx="3289935" cy="4106545"/>
          </a:xfrm>
          <a:prstGeom prst="rect">
            <a:avLst/>
          </a:prstGeom>
        </p:spPr>
      </p:pic>
      <p:pic>
        <p:nvPicPr>
          <p:cNvPr id="7" name="图片 6" descr="EarlyQComputer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8520" y="1861185"/>
            <a:ext cx="2769870" cy="4155440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4611370" y="958215"/>
            <a:ext cx="3375660" cy="968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900" b="1" dirty="0" smtClean="0">
                <a:solidFill>
                  <a:srgbClr val="000090"/>
                </a:solidFill>
                <a:latin typeface="Times New Roman" panose="02020603050405020304" charset="0"/>
                <a:cs typeface="Times New Roman" panose="02020603050405020304" charset="0"/>
              </a:rPr>
              <a:t>2011</a:t>
            </a:r>
            <a:endParaRPr lang="en-US" altLang="zh-CN" sz="1900" b="1" dirty="0" smtClean="0">
              <a:solidFill>
                <a:srgbClr val="000090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altLang="zh-CN" sz="19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First commercial Computer</a:t>
            </a:r>
            <a:endParaRPr lang="en-US" altLang="zh-CN" sz="1900" b="1" dirty="0" smtClean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altLang="zh-CN" sz="19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D-Wave One.</a:t>
            </a:r>
            <a:endParaRPr lang="en-US" altLang="zh-CN" sz="1900" b="1" dirty="0" smtClean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8071485" y="958215"/>
            <a:ext cx="3592830" cy="6756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l">
              <a:buClrTx/>
              <a:buSzTx/>
              <a:buFontTx/>
            </a:pPr>
            <a:r>
              <a:rPr lang="en-US" altLang="zh-CN" sz="1900" b="1" dirty="0" smtClean="0">
                <a:solidFill>
                  <a:srgbClr val="00009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2024</a:t>
            </a:r>
            <a:endParaRPr lang="en-US" altLang="zh-CN" sz="1900" b="1" dirty="0" smtClean="0">
              <a:solidFill>
                <a:srgbClr val="000090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lvl="0" algn="l">
              <a:buClrTx/>
              <a:buSzTx/>
              <a:buFontTx/>
            </a:pPr>
            <a:r>
              <a:rPr lang="en-US" altLang="zh-CN" sz="19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Google's Willow Quantum Chip</a:t>
            </a:r>
            <a:r>
              <a:rPr lang="en-US" altLang="zh-CN" sz="19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.</a:t>
            </a:r>
            <a:endParaRPr lang="en-US" altLang="zh-CN" sz="1900" b="1" dirty="0" smtClean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92440" y="1809750"/>
            <a:ext cx="3436620" cy="4213225"/>
          </a:xfrm>
          <a:prstGeom prst="rect">
            <a:avLst/>
          </a:prstGeom>
        </p:spPr>
      </p:pic>
      <p:cxnSp>
        <p:nvCxnSpPr>
          <p:cNvPr id="12" name="直接箭头连接符 11"/>
          <p:cNvCxnSpPr/>
          <p:nvPr/>
        </p:nvCxnSpPr>
        <p:spPr>
          <a:xfrm>
            <a:off x="4109085" y="1442720"/>
            <a:ext cx="433705" cy="0"/>
          </a:xfrm>
          <a:prstGeom prst="straightConnector1">
            <a:avLst/>
          </a:prstGeom>
          <a:ln w="4572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" name="直接箭头连接符 3"/>
          <p:cNvCxnSpPr/>
          <p:nvPr/>
        </p:nvCxnSpPr>
        <p:spPr>
          <a:xfrm>
            <a:off x="7659370" y="1442720"/>
            <a:ext cx="433705" cy="0"/>
          </a:xfrm>
          <a:prstGeom prst="straightConnector1">
            <a:avLst/>
          </a:prstGeom>
          <a:ln w="4572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custDataLst>
      <p:tags r:id="rId4"/>
    </p:custDataLst>
  </p:cSld>
  <p:clrMapOvr>
    <a:masterClrMapping/>
  </p:clrMapOvr>
  <p:transition advTm="1934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8" grpId="0"/>
      <p:bldP spid="8" grpId="1"/>
      <p:bldP spid="9" grpId="0"/>
      <p:bldP spid="9" grpId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3" name="文本框 2"/>
              <p:cNvSpPr txBox="1"/>
              <p:nvPr/>
            </p:nvSpPr>
            <p:spPr>
              <a:xfrm>
                <a:off x="346710" y="5049520"/>
                <a:ext cx="9013825" cy="1362075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p>
                <a:pPr algn="l">
                  <a:lnSpc>
                    <a:spcPct val="14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>
                              <a:latin typeface="DejaVu Math TeX Gyre" panose="02000503000000000000" charset="0"/>
                              <a:cs typeface="DejaVu Math TeX Gyre" panose="02000503000000000000" charset="0"/>
                            </a:rPr>
                          </m:ctrlPr>
                        </m:sSubPr>
                        <m:e>
                          <m:r>
                            <a:rPr lang="en-US" altLang="zh-CN" i="1">
                              <a:latin typeface="DejaVu Math TeX Gyre" panose="02000503000000000000" charset="0"/>
                              <a:cs typeface="DejaVu Math TeX Gyre" panose="02000503000000000000" charset="0"/>
                            </a:rPr>
                            <m:t>𝑇𝐷</m:t>
                          </m:r>
                        </m:e>
                        <m:sub>
                          <m:r>
                            <a:rPr lang="en-US" altLang="zh-CN" i="1">
                              <a:latin typeface="DejaVu Math TeX Gyre" panose="02000503000000000000" charset="0"/>
                              <a:cs typeface="DejaVu Math TeX Gyre" panose="02000503000000000000" charset="0"/>
                            </a:rPr>
                            <m:t>𝑀𝑂𝐷𝐸𝑥𝑝</m:t>
                          </m:r>
                        </m:sub>
                      </m:sSub>
                      <m:r>
                        <a:rPr lang="en-US" altLang="zh-CN" i="1">
                          <a:latin typeface="DejaVu Math TeX Gyre" panose="02000503000000000000" charset="0"/>
                          <a:cs typeface="DejaVu Math TeX Gyre" panose="02000503000000000000" charset="0"/>
                        </a:rPr>
                        <m:t>=</m:t>
                      </m:r>
                      <m:r>
                        <a:rPr lang="en-US" altLang="zh-CN" i="1">
                          <a:latin typeface="DejaVu Math TeX Gyre" panose="02000503000000000000" charset="0"/>
                          <a:cs typeface="DejaVu Math TeX Gyre" panose="02000503000000000000" charset="0"/>
                        </a:rPr>
                        <m:t>2</m:t>
                      </m:r>
                      <m:r>
                        <a:rPr lang="en-US" altLang="zh-CN" i="1">
                          <a:latin typeface="DejaVu Math TeX Gyre" panose="02000503000000000000" charset="0"/>
                          <a:cs typeface="DejaVu Math TeX Gyre" panose="02000503000000000000" charset="0"/>
                        </a:rPr>
                        <m:t>𝑛</m:t>
                      </m:r>
                      <m:r>
                        <a:rPr lang="en-US" altLang="zh-CN" i="1">
                          <a:latin typeface="DejaVu Math TeX Gyre" panose="02000503000000000000" charset="0"/>
                          <a:cs typeface="DejaVu Math TeX Gyre" panose="02000503000000000000" charset="0"/>
                        </a:rPr>
                        <m:t>×</m:t>
                      </m:r>
                      <m:sSub>
                        <m:sSubPr>
                          <m:ctrlPr>
                            <a:rPr lang="en-US" altLang="zh-CN" i="1">
                              <a:latin typeface="DejaVu Math TeX Gyre" panose="02000503000000000000" charset="0"/>
                              <a:cs typeface="DejaVu Math TeX Gyre" panose="02000503000000000000" charset="0"/>
                            </a:rPr>
                          </m:ctrlPr>
                        </m:sSubPr>
                        <m:e>
                          <m:r>
                            <a:rPr lang="en-US" altLang="zh-CN" i="1">
                              <a:latin typeface="DejaVu Math TeX Gyre" panose="02000503000000000000" charset="0"/>
                              <a:cs typeface="DejaVu Math TeX Gyre" panose="02000503000000000000" charset="0"/>
                            </a:rPr>
                            <m:t>𝑇𝐷</m:t>
                          </m:r>
                        </m:e>
                        <m:sub>
                          <m:r>
                            <a:rPr lang="en-US" altLang="zh-CN" i="1">
                              <a:latin typeface="DejaVu Math TeX Gyre" panose="02000503000000000000" charset="0"/>
                              <a:cs typeface="DejaVu Math TeX Gyre" panose="02000503000000000000" charset="0"/>
                            </a:rPr>
                            <m:t>𝐶</m:t>
                          </m:r>
                          <m:r>
                            <a:rPr lang="en-US" altLang="zh-CN" i="1">
                              <a:latin typeface="DejaVu Math TeX Gyre" panose="02000503000000000000" charset="0"/>
                              <a:cs typeface="DejaVu Math TeX Gyre" panose="02000503000000000000" charset="0"/>
                            </a:rPr>
                            <m:t>−</m:t>
                          </m:r>
                          <m:r>
                            <a:rPr lang="en-US" altLang="zh-CN" i="1">
                              <a:latin typeface="DejaVu Math TeX Gyre" panose="02000503000000000000" charset="0"/>
                              <a:cs typeface="DejaVu Math TeX Gyre" panose="02000503000000000000" charset="0"/>
                            </a:rPr>
                            <m:t>𝑀𝑂𝐷𝑀𝑢𝑙</m:t>
                          </m:r>
                        </m:sub>
                      </m:sSub>
                      <m:r>
                        <a:rPr lang="en-US" altLang="zh-CN" i="1">
                          <a:latin typeface="DejaVu Math TeX Gyre" panose="02000503000000000000" charset="0"/>
                          <a:cs typeface="DejaVu Math TeX Gyre" panose="02000503000000000000" charset="0"/>
                        </a:rPr>
                        <m:t>=</m:t>
                      </m:r>
                      <m:r>
                        <a:rPr lang="en-US" altLang="zh-CN" i="1">
                          <a:latin typeface="DejaVu Math TeX Gyre" panose="02000503000000000000" charset="0"/>
                          <a:cs typeface="DejaVu Math TeX Gyre" panose="02000503000000000000" charset="0"/>
                        </a:rPr>
                        <m:t>4</m:t>
                      </m:r>
                      <m:sSup>
                        <m:sSupPr>
                          <m:ctrlPr>
                            <a:rPr lang="en-US" altLang="zh-CN" i="1">
                              <a:latin typeface="DejaVu Math TeX Gyre" panose="02000503000000000000" charset="0"/>
                              <a:cs typeface="DejaVu Math TeX Gyre" panose="02000503000000000000" charset="0"/>
                            </a:rPr>
                          </m:ctrlPr>
                        </m:sSupPr>
                        <m:e>
                          <m:r>
                            <a:rPr lang="en-US" altLang="zh-CN" i="1">
                              <a:latin typeface="DejaVu Math TeX Gyre" panose="02000503000000000000" charset="0"/>
                              <a:cs typeface="DejaVu Math TeX Gyre" panose="02000503000000000000" charset="0"/>
                            </a:rPr>
                            <m:t>𝑛</m:t>
                          </m:r>
                        </m:e>
                        <m:sup>
                          <m:r>
                            <a:rPr lang="en-US" altLang="zh-CN" i="1">
                              <a:latin typeface="DejaVu Math TeX Gyre" panose="02000503000000000000" charset="0"/>
                              <a:cs typeface="DejaVu Math TeX Gyre" panose="02000503000000000000" charset="0"/>
                            </a:rPr>
                            <m:t>2</m:t>
                          </m:r>
                        </m:sup>
                      </m:sSup>
                      <m:r>
                        <a:rPr lang="en-US" altLang="zh-CN" i="1">
                          <a:latin typeface="DejaVu Math TeX Gyre" panose="02000503000000000000" charset="0"/>
                          <a:cs typeface="DejaVu Math TeX Gyre" panose="02000503000000000000" charset="0"/>
                        </a:rPr>
                        <m:t>×</m:t>
                      </m:r>
                      <m:r>
                        <a:rPr lang="en-US" altLang="zh-CN" i="1">
                          <a:latin typeface="DejaVu Math TeX Gyre" panose="02000503000000000000" charset="0"/>
                          <a:cs typeface="DejaVu Math TeX Gyre" panose="02000503000000000000" charset="0"/>
                        </a:rPr>
                        <m:t>𝑆𝐸𝑇𝑆𝑡𝑎𝑡𝑒</m:t>
                      </m:r>
                      <m:r>
                        <a:rPr lang="en-US" altLang="zh-CN" i="1">
                          <a:latin typeface="DejaVu Math TeX Gyre" panose="02000503000000000000" charset="0"/>
                          <a:cs typeface="DejaVu Math TeX Gyre" panose="02000503000000000000" charset="0"/>
                        </a:rPr>
                        <m:t> +</m:t>
                      </m:r>
                      <m:r>
                        <a:rPr lang="en-US" altLang="zh-CN" i="1">
                          <a:latin typeface="DejaVu Math TeX Gyre" panose="02000503000000000000" charset="0"/>
                          <a:cs typeface="DejaVu Math TeX Gyre" panose="02000503000000000000" charset="0"/>
                        </a:rPr>
                        <m:t>2</m:t>
                      </m:r>
                      <m:sSup>
                        <m:sSupPr>
                          <m:ctrlPr>
                            <a:rPr lang="en-US" altLang="zh-CN" i="1">
                              <a:latin typeface="DejaVu Math TeX Gyre" panose="02000503000000000000" charset="0"/>
                              <a:cs typeface="DejaVu Math TeX Gyre" panose="02000503000000000000" charset="0"/>
                            </a:rPr>
                          </m:ctrlPr>
                        </m:sSupPr>
                        <m:e>
                          <m:r>
                            <a:rPr lang="en-US" altLang="zh-CN" i="1">
                              <a:latin typeface="DejaVu Math TeX Gyre" panose="02000503000000000000" charset="0"/>
                              <a:cs typeface="DejaVu Math TeX Gyre" panose="02000503000000000000" charset="0"/>
                            </a:rPr>
                            <m:t>𝑛</m:t>
                          </m:r>
                        </m:e>
                        <m:sup>
                          <m:r>
                            <a:rPr lang="en-US" altLang="zh-CN" i="1">
                              <a:latin typeface="DejaVu Math TeX Gyre" panose="02000503000000000000" charset="0"/>
                              <a:cs typeface="DejaVu Math TeX Gyre" panose="02000503000000000000" charset="0"/>
                            </a:rPr>
                            <m:t>2</m:t>
                          </m:r>
                        </m:sup>
                      </m:sSup>
                      <m:r>
                        <a:rPr lang="en-US" altLang="zh-CN" i="1">
                          <a:latin typeface="DejaVu Math TeX Gyre" panose="02000503000000000000" charset="0"/>
                          <a:cs typeface="DejaVu Math TeX Gyre" panose="02000503000000000000" charset="0"/>
                        </a:rPr>
                        <m:t>×</m:t>
                      </m:r>
                      <m:sSub>
                        <m:sSubPr>
                          <m:ctrlPr>
                            <a:rPr lang="en-US" altLang="zh-CN" i="1">
                              <a:latin typeface="DejaVu Math TeX Gyre" panose="02000503000000000000" charset="0"/>
                              <a:cs typeface="DejaVu Math TeX Gyre" panose="02000503000000000000" charset="0"/>
                            </a:rPr>
                          </m:ctrlPr>
                        </m:sSubPr>
                        <m:e>
                          <m:r>
                            <a:rPr lang="en-US" altLang="zh-CN" i="1">
                              <a:latin typeface="DejaVu Math TeX Gyre" panose="02000503000000000000" charset="0"/>
                              <a:cs typeface="DejaVu Math TeX Gyre" panose="02000503000000000000" charset="0"/>
                            </a:rPr>
                            <m:t>𝑇𝐷</m:t>
                          </m:r>
                        </m:e>
                        <m:sub>
                          <m:r>
                            <a:rPr lang="en-US" altLang="zh-CN" i="1">
                              <a:latin typeface="DejaVu Math TeX Gyre" panose="02000503000000000000" charset="0"/>
                              <a:cs typeface="DejaVu Math TeX Gyre" panose="02000503000000000000" charset="0"/>
                            </a:rPr>
                            <m:t>𝑀𝑂𝐷𝐴𝑑𝑑</m:t>
                          </m:r>
                        </m:sub>
                      </m:sSub>
                    </m:oMath>
                  </m:oMathPara>
                </a14:m>
                <a:endParaRPr lang="en-US" altLang="zh-CN" i="1">
                  <a:latin typeface="DejaVu Math TeX Gyre" panose="02000503000000000000" charset="0"/>
                  <a:cs typeface="DejaVu Math TeX Gyre" panose="02000503000000000000" charset="0"/>
                </a:endParaRPr>
              </a:p>
              <a:p>
                <a:pPr algn="l">
                  <a:lnSpc>
                    <a:spcPct val="140000"/>
                  </a:lnSpc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>
                            <a:latin typeface="DejaVu Math TeX Gyre" panose="02000503000000000000" charset="0"/>
                            <a:cs typeface="DejaVu Math TeX Gyre" panose="02000503000000000000" charset="0"/>
                          </a:rPr>
                        </m:ctrlPr>
                      </m:sSubPr>
                      <m:e>
                        <m:r>
                          <a:rPr lang="en-US" altLang="zh-CN" i="1">
                            <a:latin typeface="DejaVu Math TeX Gyre" panose="02000503000000000000" charset="0"/>
                            <a:cs typeface="DejaVu Math TeX Gyre" panose="02000503000000000000" charset="0"/>
                          </a:rPr>
                          <m:t>𝑇𝐶</m:t>
                        </m:r>
                      </m:e>
                      <m:sub>
                        <m:r>
                          <a:rPr lang="en-US" altLang="zh-CN" i="1">
                            <a:latin typeface="DejaVu Math TeX Gyre" panose="02000503000000000000" charset="0"/>
                            <a:cs typeface="DejaVu Math TeX Gyre" panose="02000503000000000000" charset="0"/>
                          </a:rPr>
                          <m:t>𝑀𝑂𝐷𝐸𝑥𝑝</m:t>
                        </m:r>
                      </m:sub>
                    </m:sSub>
                    <m:r>
                      <a:rPr lang="en-US" altLang="zh-CN" i="1">
                        <a:latin typeface="DejaVu Math TeX Gyre" panose="02000503000000000000" charset="0"/>
                        <a:cs typeface="DejaVu Math TeX Gyre" panose="02000503000000000000" charset="0"/>
                      </a:rPr>
                      <m:t>=</m:t>
                    </m:r>
                  </m:oMath>
                </a14:m>
                <a:r>
                  <a:rPr lang="en-US" altLang="zh-CN">
                    <a:sym typeface="+mn-ea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i="1">
                        <a:latin typeface="DejaVu Math TeX Gyre" panose="02000503000000000000" charset="0"/>
                        <a:cs typeface="DejaVu Math TeX Gyre" panose="02000503000000000000" charset="0"/>
                      </a:rPr>
                      <m:t>2</m:t>
                    </m:r>
                    <m:r>
                      <a:rPr lang="en-US" altLang="zh-CN" i="1">
                        <a:latin typeface="DejaVu Math TeX Gyre" panose="02000503000000000000" charset="0"/>
                        <a:cs typeface="DejaVu Math TeX Gyre" panose="02000503000000000000" charset="0"/>
                      </a:rPr>
                      <m:t>𝑛</m:t>
                    </m:r>
                    <m:r>
                      <a:rPr lang="en-US" altLang="zh-CN" i="1">
                        <a:latin typeface="DejaVu Math TeX Gyre" panose="02000503000000000000" charset="0"/>
                        <a:cs typeface="DejaVu Math TeX Gyre" panose="02000503000000000000" charset="0"/>
                      </a:rPr>
                      <m:t>×</m:t>
                    </m:r>
                    <m:sSub>
                      <m:sSubPr>
                        <m:ctrlPr>
                          <a:rPr lang="en-US" altLang="zh-CN" i="1">
                            <a:latin typeface="DejaVu Math TeX Gyre" panose="02000503000000000000" charset="0"/>
                            <a:cs typeface="DejaVu Math TeX Gyre" panose="02000503000000000000" charset="0"/>
                          </a:rPr>
                        </m:ctrlPr>
                      </m:sSubPr>
                      <m:e>
                        <m:r>
                          <a:rPr lang="en-US" altLang="zh-CN" i="1">
                            <a:latin typeface="DejaVu Math TeX Gyre" panose="02000503000000000000" charset="0"/>
                            <a:cs typeface="DejaVu Math TeX Gyre" panose="02000503000000000000" charset="0"/>
                          </a:rPr>
                          <m:t>𝑇𝐶</m:t>
                        </m:r>
                      </m:e>
                      <m:sub>
                        <m:r>
                          <a:rPr lang="en-US" altLang="zh-CN" i="1">
                            <a:latin typeface="DejaVu Math TeX Gyre" panose="02000503000000000000" charset="0"/>
                            <a:cs typeface="DejaVu Math TeX Gyre" panose="02000503000000000000" charset="0"/>
                          </a:rPr>
                          <m:t>𝐶</m:t>
                        </m:r>
                        <m:r>
                          <a:rPr lang="en-US" altLang="zh-CN" i="1">
                            <a:latin typeface="DejaVu Math TeX Gyre" panose="02000503000000000000" charset="0"/>
                            <a:cs typeface="DejaVu Math TeX Gyre" panose="02000503000000000000" charset="0"/>
                          </a:rPr>
                          <m:t>−</m:t>
                        </m:r>
                        <m:r>
                          <a:rPr lang="en-US" altLang="zh-CN" i="1">
                            <a:latin typeface="DejaVu Math TeX Gyre" panose="02000503000000000000" charset="0"/>
                            <a:cs typeface="DejaVu Math TeX Gyre" panose="02000503000000000000" charset="0"/>
                          </a:rPr>
                          <m:t>𝑀𝑂𝐷𝑀𝑢𝑙</m:t>
                        </m:r>
                      </m:sub>
                    </m:sSub>
                    <m:r>
                      <a:rPr lang="en-US" altLang="zh-CN" i="1">
                        <a:latin typeface="DejaVu Math TeX Gyre" panose="02000503000000000000" charset="0"/>
                        <a:cs typeface="DejaVu Math TeX Gyre" panose="02000503000000000000" charset="0"/>
                      </a:rPr>
                      <m:t>=</m:t>
                    </m:r>
                    <m:r>
                      <a:rPr lang="en-US" altLang="zh-CN" i="1">
                        <a:latin typeface="DejaVu Math TeX Gyre" panose="02000503000000000000" charset="0"/>
                        <a:cs typeface="DejaVu Math TeX Gyre" panose="02000503000000000000" charset="0"/>
                      </a:rPr>
                      <m:t>4</m:t>
                    </m:r>
                    <m:sSup>
                      <m:sSupPr>
                        <m:ctrlPr>
                          <a:rPr lang="en-US" altLang="zh-CN" i="1">
                            <a:latin typeface="DejaVu Math TeX Gyre" panose="02000503000000000000" charset="0"/>
                            <a:cs typeface="DejaVu Math TeX Gyre" panose="02000503000000000000" charset="0"/>
                          </a:rPr>
                        </m:ctrlPr>
                      </m:sSupPr>
                      <m:e>
                        <m:r>
                          <a:rPr lang="en-US" altLang="zh-CN" i="1">
                            <a:latin typeface="DejaVu Math TeX Gyre" panose="02000503000000000000" charset="0"/>
                            <a:cs typeface="DejaVu Math TeX Gyre" panose="02000503000000000000" charset="0"/>
                          </a:rPr>
                          <m:t>𝑛</m:t>
                        </m:r>
                      </m:e>
                      <m:sup>
                        <m:r>
                          <a:rPr lang="en-US" altLang="zh-CN" i="1">
                            <a:latin typeface="DejaVu Math TeX Gyre" panose="02000503000000000000" charset="0"/>
                            <a:cs typeface="DejaVu Math TeX Gyre" panose="02000503000000000000" charset="0"/>
                          </a:rPr>
                          <m:t>2</m:t>
                        </m:r>
                      </m:sup>
                    </m:sSup>
                    <m:r>
                      <a:rPr lang="en-US" altLang="zh-CN" i="1">
                        <a:latin typeface="DejaVu Math TeX Gyre" panose="02000503000000000000" charset="0"/>
                        <a:cs typeface="DejaVu Math TeX Gyre" panose="02000503000000000000" charset="0"/>
                      </a:rPr>
                      <m:t>×</m:t>
                    </m:r>
                    <m:r>
                      <a:rPr lang="en-US" altLang="zh-CN" i="1">
                        <a:latin typeface="DejaVu Math TeX Gyre" panose="02000503000000000000" charset="0"/>
                        <a:cs typeface="DejaVu Math TeX Gyre" panose="02000503000000000000" charset="0"/>
                      </a:rPr>
                      <m:t>𝑆𝐸𝑇𝑆𝑡𝑎𝑡𝑒</m:t>
                    </m:r>
                    <m:r>
                      <a:rPr lang="en-US" altLang="zh-CN" i="1">
                        <a:latin typeface="DejaVu Math TeX Gyre" panose="02000503000000000000" charset="0"/>
                        <a:cs typeface="DejaVu Math TeX Gyre" panose="02000503000000000000" charset="0"/>
                      </a:rPr>
                      <m:t> +</m:t>
                    </m:r>
                    <m:r>
                      <a:rPr lang="en-US" altLang="zh-CN" i="1">
                        <a:latin typeface="DejaVu Math TeX Gyre" panose="02000503000000000000" charset="0"/>
                        <a:cs typeface="DejaVu Math TeX Gyre" panose="02000503000000000000" charset="0"/>
                      </a:rPr>
                      <m:t>2</m:t>
                    </m:r>
                    <m:sSup>
                      <m:sSupPr>
                        <m:ctrlPr>
                          <a:rPr lang="en-US" altLang="zh-CN" i="1">
                            <a:latin typeface="DejaVu Math TeX Gyre" panose="02000503000000000000" charset="0"/>
                            <a:cs typeface="DejaVu Math TeX Gyre" panose="02000503000000000000" charset="0"/>
                          </a:rPr>
                        </m:ctrlPr>
                      </m:sSupPr>
                      <m:e>
                        <m:r>
                          <a:rPr lang="en-US" altLang="zh-CN" i="1">
                            <a:latin typeface="DejaVu Math TeX Gyre" panose="02000503000000000000" charset="0"/>
                            <a:cs typeface="DejaVu Math TeX Gyre" panose="02000503000000000000" charset="0"/>
                          </a:rPr>
                          <m:t>𝑛</m:t>
                        </m:r>
                      </m:e>
                      <m:sup>
                        <m:r>
                          <a:rPr lang="en-US" altLang="zh-CN" i="1">
                            <a:latin typeface="DejaVu Math TeX Gyre" panose="02000503000000000000" charset="0"/>
                            <a:cs typeface="DejaVu Math TeX Gyre" panose="02000503000000000000" charset="0"/>
                          </a:rPr>
                          <m:t>2</m:t>
                        </m:r>
                      </m:sup>
                    </m:sSup>
                    <m:r>
                      <a:rPr lang="en-US" altLang="zh-CN" i="1">
                        <a:latin typeface="DejaVu Math TeX Gyre" panose="02000503000000000000" charset="0"/>
                        <a:cs typeface="DejaVu Math TeX Gyre" panose="02000503000000000000" charset="0"/>
                      </a:rPr>
                      <m:t>×</m:t>
                    </m:r>
                    <m:sSub>
                      <m:sSubPr>
                        <m:ctrlPr>
                          <a:rPr lang="en-US" altLang="zh-CN" i="1">
                            <a:latin typeface="DejaVu Math TeX Gyre" panose="02000503000000000000" charset="0"/>
                            <a:cs typeface="DejaVu Math TeX Gyre" panose="02000503000000000000" charset="0"/>
                          </a:rPr>
                        </m:ctrlPr>
                      </m:sSubPr>
                      <m:e>
                        <m:r>
                          <a:rPr lang="en-US" altLang="zh-CN" i="1">
                            <a:latin typeface="DejaVu Math TeX Gyre" panose="02000503000000000000" charset="0"/>
                            <a:cs typeface="DejaVu Math TeX Gyre" panose="02000503000000000000" charset="0"/>
                          </a:rPr>
                          <m:t>𝑇𝐶</m:t>
                        </m:r>
                      </m:e>
                      <m:sub>
                        <m:r>
                          <a:rPr lang="en-US" altLang="zh-CN" i="1">
                            <a:latin typeface="DejaVu Math TeX Gyre" panose="02000503000000000000" charset="0"/>
                            <a:cs typeface="DejaVu Math TeX Gyre" panose="02000503000000000000" charset="0"/>
                          </a:rPr>
                          <m:t>𝑀𝑂𝐷𝐴𝑑𝑑</m:t>
                        </m:r>
                      </m:sub>
                    </m:sSub>
                  </m:oMath>
                </a14:m>
                <a:br>
                  <a:rPr lang="en-US" altLang="zh-CN" i="1">
                    <a:latin typeface="DejaVu Math TeX Gyre" panose="02000503000000000000" charset="0"/>
                    <a:cs typeface="DejaVu Math TeX Gyre" panose="02000503000000000000" charset="0"/>
                    <a:sym typeface="+mn-ea"/>
                  </a:rPr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>
                              <a:latin typeface="DejaVu Math TeX Gyre" panose="02000503000000000000" charset="0"/>
                              <a:cs typeface="DejaVu Math TeX Gyre" panose="02000503000000000000" charset="0"/>
                            </a:rPr>
                          </m:ctrlPr>
                        </m:sSubPr>
                        <m:e>
                          <m:r>
                            <a:rPr lang="en-US" altLang="zh-CN" i="1">
                              <a:latin typeface="DejaVu Math TeX Gyre" panose="02000503000000000000" charset="0"/>
                              <a:cs typeface="DejaVu Math TeX Gyre" panose="02000503000000000000" charset="0"/>
                            </a:rPr>
                            <m:t>𝑄𝐶</m:t>
                          </m:r>
                        </m:e>
                        <m:sub>
                          <m:r>
                            <a:rPr lang="en-US" altLang="zh-CN" i="1">
                              <a:latin typeface="DejaVu Math TeX Gyre" panose="02000503000000000000" charset="0"/>
                              <a:cs typeface="DejaVu Math TeX Gyre" panose="02000503000000000000" charset="0"/>
                            </a:rPr>
                            <m:t>𝑀𝑂𝐷𝐸𝑥𝑝</m:t>
                          </m:r>
                        </m:sub>
                      </m:sSub>
                      <m:r>
                        <a:rPr lang="en-US" altLang="zh-CN" i="1">
                          <a:latin typeface="DejaVu Math TeX Gyre" panose="02000503000000000000" charset="0"/>
                          <a:cs typeface="DejaVu Math TeX Gyre" panose="02000503000000000000" charset="0"/>
                        </a:rPr>
                        <m:t>=</m:t>
                      </m:r>
                      <m:r>
                        <a:rPr lang="en-US" altLang="zh-CN" i="1">
                          <a:latin typeface="DejaVu Math TeX Gyre" panose="02000503000000000000" charset="0"/>
                          <a:cs typeface="DejaVu Math TeX Gyre" panose="02000503000000000000" charset="0"/>
                        </a:rPr>
                        <m:t>𝑛</m:t>
                      </m:r>
                      <m:r>
                        <a:rPr lang="en-US" altLang="zh-CN" i="1">
                          <a:latin typeface="DejaVu Math TeX Gyre" panose="02000503000000000000" charset="0"/>
                          <a:cs typeface="DejaVu Math TeX Gyre" panose="02000503000000000000" charset="0"/>
                        </a:rPr>
                        <m:t>+</m:t>
                      </m:r>
                      <m:sSub>
                        <m:sSubPr>
                          <m:ctrlPr>
                            <a:rPr lang="en-US" altLang="zh-CN" i="1">
                              <a:latin typeface="DejaVu Math TeX Gyre" panose="02000503000000000000" charset="0"/>
                              <a:cs typeface="DejaVu Math TeX Gyre" panose="02000503000000000000" charset="0"/>
                            </a:rPr>
                          </m:ctrlPr>
                        </m:sSubPr>
                        <m:e>
                          <m:r>
                            <a:rPr lang="en-US" altLang="zh-CN" i="1">
                              <a:latin typeface="DejaVu Math TeX Gyre" panose="02000503000000000000" charset="0"/>
                              <a:cs typeface="DejaVu Math TeX Gyre" panose="02000503000000000000" charset="0"/>
                            </a:rPr>
                            <m:t>𝑄𝐶</m:t>
                          </m:r>
                        </m:e>
                        <m:sub>
                          <m:r>
                            <a:rPr lang="en-US" altLang="zh-CN" i="1">
                              <a:latin typeface="DejaVu Math TeX Gyre" panose="02000503000000000000" charset="0"/>
                              <a:cs typeface="DejaVu Math TeX Gyre" panose="02000503000000000000" charset="0"/>
                            </a:rPr>
                            <m:t>𝐶</m:t>
                          </m:r>
                          <m:r>
                            <a:rPr lang="en-US" altLang="zh-CN" i="1">
                              <a:latin typeface="DejaVu Math TeX Gyre" panose="02000503000000000000" charset="0"/>
                              <a:cs typeface="DejaVu Math TeX Gyre" panose="02000503000000000000" charset="0"/>
                            </a:rPr>
                            <m:t>−</m:t>
                          </m:r>
                          <m:r>
                            <a:rPr lang="en-US" altLang="zh-CN" i="1">
                              <a:latin typeface="DejaVu Math TeX Gyre" panose="02000503000000000000" charset="0"/>
                              <a:cs typeface="DejaVu Math TeX Gyre" panose="02000503000000000000" charset="0"/>
                            </a:rPr>
                            <m:t>𝑀𝑂𝐷𝑀𝑢𝑙</m:t>
                          </m:r>
                        </m:sub>
                      </m:sSub>
                      <m:r>
                        <a:rPr lang="en-US" altLang="zh-CN" i="1">
                          <a:latin typeface="DejaVu Math TeX Gyre" panose="02000503000000000000" charset="0"/>
                          <a:cs typeface="DejaVu Math TeX Gyre" panose="02000503000000000000" charset="0"/>
                        </a:rPr>
                        <m:t>=</m:t>
                      </m:r>
                      <m:r>
                        <a:rPr lang="en-US" altLang="zh-CN" i="1">
                          <a:latin typeface="DejaVu Math TeX Gyre" panose="02000503000000000000" charset="0"/>
                          <a:cs typeface="DejaVu Math TeX Gyre" panose="02000503000000000000" charset="0"/>
                        </a:rPr>
                        <m:t>1</m:t>
                      </m:r>
                      <m:r>
                        <a:rPr lang="en-US" altLang="zh-CN" i="1">
                          <a:latin typeface="DejaVu Math TeX Gyre" panose="02000503000000000000" charset="0"/>
                          <a:cs typeface="DejaVu Math TeX Gyre" panose="02000503000000000000" charset="0"/>
                        </a:rPr>
                        <m:t>+</m:t>
                      </m:r>
                      <m:r>
                        <a:rPr lang="en-US" altLang="zh-CN" i="1">
                          <a:latin typeface="DejaVu Math TeX Gyre" panose="02000503000000000000" charset="0"/>
                          <a:cs typeface="DejaVu Math TeX Gyre" panose="02000503000000000000" charset="0"/>
                        </a:rPr>
                        <m:t>2</m:t>
                      </m:r>
                      <m:r>
                        <a:rPr lang="en-US" altLang="zh-CN" i="1">
                          <a:latin typeface="DejaVu Math TeX Gyre" panose="02000503000000000000" charset="0"/>
                          <a:cs typeface="DejaVu Math TeX Gyre" panose="02000503000000000000" charset="0"/>
                        </a:rPr>
                        <m:t>𝑛</m:t>
                      </m:r>
                      <m:r>
                        <a:rPr lang="en-US" altLang="zh-CN" i="1">
                          <a:latin typeface="DejaVu Math TeX Gyre" panose="02000503000000000000" charset="0"/>
                          <a:cs typeface="DejaVu Math TeX Gyre" panose="02000503000000000000" charset="0"/>
                        </a:rPr>
                        <m:t>+</m:t>
                      </m:r>
                      <m:sSub>
                        <m:sSubPr>
                          <m:ctrlPr>
                            <a:rPr lang="en-US" altLang="zh-CN" i="1">
                              <a:latin typeface="DejaVu Math TeX Gyre" panose="02000503000000000000" charset="0"/>
                              <a:cs typeface="DejaVu Math TeX Gyre" panose="02000503000000000000" charset="0"/>
                            </a:rPr>
                          </m:ctrlPr>
                        </m:sSubPr>
                        <m:e>
                          <m:r>
                            <a:rPr lang="en-US" altLang="zh-CN" i="1">
                              <a:latin typeface="DejaVu Math TeX Gyre" panose="02000503000000000000" charset="0"/>
                              <a:cs typeface="DejaVu Math TeX Gyre" panose="02000503000000000000" charset="0"/>
                            </a:rPr>
                            <m:t>𝑄𝐶</m:t>
                          </m:r>
                        </m:e>
                        <m:sub>
                          <m:r>
                            <a:rPr lang="en-US" altLang="zh-CN" i="1">
                              <a:latin typeface="DejaVu Math TeX Gyre" panose="02000503000000000000" charset="0"/>
                              <a:cs typeface="DejaVu Math TeX Gyre" panose="02000503000000000000" charset="0"/>
                            </a:rPr>
                            <m:t>𝑀𝑂𝐷𝐴𝑑𝑑</m:t>
                          </m:r>
                        </m:sub>
                      </m:sSub>
                    </m:oMath>
                  </m:oMathPara>
                </a14:m>
                <a:endParaRPr lang="zh-CN" altLang="en-US"/>
              </a:p>
            </p:txBody>
          </p:sp>
        </mc:Choice>
        <mc:Fallback>
          <p:sp>
            <p:nvSpPr>
              <p:cNvPr id="3" name="文本框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6710" y="5049520"/>
                <a:ext cx="9013825" cy="1362075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" name="组合 5"/>
          <p:cNvGrpSpPr/>
          <p:nvPr/>
        </p:nvGrpSpPr>
        <p:grpSpPr>
          <a:xfrm>
            <a:off x="9360535" y="3915410"/>
            <a:ext cx="2463800" cy="2600960"/>
            <a:chOff x="14275" y="5813"/>
            <a:chExt cx="3880" cy="4096"/>
          </a:xfrm>
        </p:grpSpPr>
        <p:graphicFrame>
          <p:nvGraphicFramePr>
            <p:cNvPr id="9" name="图表 8"/>
            <p:cNvGraphicFramePr/>
            <p:nvPr/>
          </p:nvGraphicFramePr>
          <p:xfrm>
            <a:off x="14275" y="5813"/>
            <a:ext cx="3880" cy="3177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1"/>
            </a:graphicData>
          </a:graphic>
        </p:graphicFrame>
        <p:sp>
          <p:nvSpPr>
            <p:cNvPr id="7" name="文本框 6"/>
            <p:cNvSpPr txBox="1"/>
            <p:nvPr/>
          </p:nvSpPr>
          <p:spPr>
            <a:xfrm>
              <a:off x="15442" y="6955"/>
              <a:ext cx="1498" cy="9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33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 Regular" panose="02020603050405020304" charset="0"/>
                  <a:ea typeface="Microsoft YaHei" panose="020B0503020204020204" charset="-122"/>
                  <a:cs typeface="Times New Roman Regular" panose="02020603050405020304" charset="0"/>
                </a:rPr>
                <a:t>60%</a:t>
              </a:r>
              <a:endParaRPr kumimoji="0" lang="zh-CN" altLang="en-US" sz="3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 Regular" panose="02020603050405020304" charset="0"/>
                <a:ea typeface="Microsoft YaHei" panose="020B0503020204020204" charset="-122"/>
                <a:cs typeface="Times New Roman Regular" panose="02020603050405020304" charset="0"/>
              </a:endParaRPr>
            </a:p>
          </p:txBody>
        </p:sp>
        <p:sp>
          <p:nvSpPr>
            <p:cNvPr id="11" name="文本框 10"/>
            <p:cNvSpPr txBox="1"/>
            <p:nvPr/>
          </p:nvSpPr>
          <p:spPr>
            <a:xfrm>
              <a:off x="15211" y="8990"/>
              <a:ext cx="2013" cy="9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altLang="zh-CN" sz="1600" kern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Times New Roman Regular" panose="02020603050405020304" charset="0"/>
                  <a:ea typeface="DengXian" panose="02010600030101010101" charset="-122"/>
                  <a:cs typeface="Times New Roman Regular" panose="02020603050405020304" charset="0"/>
                  <a:sym typeface="+mn-ea"/>
                </a:rPr>
                <a:t>TD(Time)</a:t>
              </a:r>
              <a:endParaRPr kumimoji="0" lang="en-US" altLang="zh-CN" sz="16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Times New Roman Regular" panose="02020603050405020304" charset="0"/>
                <a:ea typeface="DengXian" panose="02010600030101010101" charset="-122"/>
                <a:cs typeface="Times New Roman Regular" panose="0202060305040502030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altLang="zh-CN" sz="1600" kern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Times New Roman Regular" panose="02020603050405020304" charset="0"/>
                  <a:ea typeface="DengXian" panose="02010600030101010101" charset="-122"/>
                  <a:cs typeface="Times New Roman Regular" panose="02020603050405020304" charset="0"/>
                  <a:sym typeface="+mn-ea"/>
                </a:rPr>
                <a:t>Improvement</a:t>
              </a:r>
              <a:endParaRPr kumimoji="0" lang="en-US" altLang="zh-CN" sz="16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Times New Roman Regular" panose="02020603050405020304" charset="0"/>
                <a:ea typeface="DengXian" panose="02010600030101010101" charset="-122"/>
                <a:cs typeface="Times New Roman Regular" panose="02020603050405020304" charset="0"/>
              </a:endParaRPr>
            </a:p>
          </p:txBody>
        </p:sp>
      </p:grpSp>
      <p:sp>
        <p:nvSpPr>
          <p:cNvPr id="5" name="文本框 4"/>
          <p:cNvSpPr txBox="1"/>
          <p:nvPr/>
        </p:nvSpPr>
        <p:spPr>
          <a:xfrm>
            <a:off x="346710" y="148590"/>
            <a:ext cx="10436225" cy="8248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665" b="1">
                <a:solidFill>
                  <a:srgbClr val="000090"/>
                </a:solidFill>
                <a:latin typeface="Times New Roman Bold" panose="02020603050405020304" charset="0"/>
                <a:cs typeface="Times New Roman Bold" panose="02020603050405020304" charset="0"/>
                <a:sym typeface="+mn-ea"/>
              </a:rPr>
              <a:t>Results</a:t>
            </a:r>
            <a:endParaRPr lang="en-US" altLang="zh-CN" sz="2665" b="1">
              <a:solidFill>
                <a:srgbClr val="000090"/>
              </a:solidFill>
              <a:latin typeface="Times New Roman Bold" panose="02020603050405020304" charset="0"/>
              <a:cs typeface="Times New Roman Bold" panose="02020603050405020304" charset="0"/>
              <a:sym typeface="+mn-ea"/>
            </a:endParaRPr>
          </a:p>
          <a:p>
            <a:r>
              <a:rPr lang="en-US" altLang="zh-CN" sz="2100" b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 Bold" panose="02020603050405020304" charset="0"/>
                <a:cs typeface="Times New Roman Bold" panose="02020603050405020304" charset="0"/>
                <a:sym typeface="+mn-ea"/>
              </a:rPr>
              <a:t>Experiment 2</a:t>
            </a:r>
            <a:endParaRPr lang="en-US" altLang="zh-CN" sz="2100" b="1">
              <a:solidFill>
                <a:schemeClr val="tx1">
                  <a:lumMod val="50000"/>
                  <a:lumOff val="50000"/>
                </a:schemeClr>
              </a:solidFill>
              <a:latin typeface="Times New Roman Bold" panose="02020603050405020304" charset="0"/>
              <a:cs typeface="Times New Roman Bold" panose="02020603050405020304" charset="0"/>
              <a:sym typeface="+mn-ea"/>
            </a:endParaRPr>
          </a:p>
        </p:txBody>
      </p:sp>
      <p:grpSp>
        <p:nvGrpSpPr>
          <p:cNvPr id="16" name="组合 15"/>
          <p:cNvGrpSpPr/>
          <p:nvPr/>
        </p:nvGrpSpPr>
        <p:grpSpPr>
          <a:xfrm>
            <a:off x="346710" y="973455"/>
            <a:ext cx="9354185" cy="4265930"/>
            <a:chOff x="546" y="1533"/>
            <a:chExt cx="14731" cy="6718"/>
          </a:xfrm>
        </p:grpSpPr>
        <p:grpSp>
          <p:nvGrpSpPr>
            <p:cNvPr id="15" name="组合 14"/>
            <p:cNvGrpSpPr/>
            <p:nvPr/>
          </p:nvGrpSpPr>
          <p:grpSpPr>
            <a:xfrm>
              <a:off x="546" y="2047"/>
              <a:ext cx="14731" cy="6204"/>
              <a:chOff x="546" y="1639"/>
              <a:chExt cx="14731" cy="6204"/>
            </a:xfrm>
          </p:grpSpPr>
          <p:pic>
            <p:nvPicPr>
              <p:cNvPr id="2" name="图片 1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16200000">
                <a:off x="3156" y="-971"/>
                <a:ext cx="6204" cy="11425"/>
              </a:xfrm>
              <a:prstGeom prst="rect">
                <a:avLst/>
              </a:prstGeom>
            </p:spPr>
          </p:pic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4" name="文本框 3"/>
                  <p:cNvSpPr txBox="1"/>
                  <p:nvPr/>
                </p:nvSpPr>
                <p:spPr>
                  <a:xfrm>
                    <a:off x="10023" y="4694"/>
                    <a:ext cx="2243" cy="580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txBody>
                  <a:bodyPr wrap="square" rtlCol="0" anchor="t">
                    <a:spAutoFit/>
                  </a:bodyPr>
                  <a:p>
                    <a:pPr algn="l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p>
                            <m:sSupPr>
                              <m:ctrlPr>
                                <a:rPr lang="en-US" altLang="zh-CN" i="1">
                                  <a:latin typeface="DejaVu Math TeX Gyre" panose="02000503000000000000" charset="0"/>
                                  <a:cs typeface="DejaVu Math TeX Gyre" panose="02000503000000000000" charset="0"/>
                                </a:rPr>
                              </m:ctrlPr>
                            </m:sSupPr>
                            <m:e>
                              <m:r>
                                <a:rPr lang="en-US" altLang="zh-CN" i="1">
                                  <a:latin typeface="DejaVu Math TeX Gyre" panose="02000503000000000000" charset="0"/>
                                  <a:cs typeface="DejaVu Math TeX Gyre" panose="02000503000000000000" charset="0"/>
                                </a:rPr>
                                <m:t>𝑎</m:t>
                              </m:r>
                            </m:e>
                            <m:sup>
                              <m:r>
                                <a:rPr lang="en-US" altLang="zh-CN" i="1">
                                  <a:latin typeface="DejaVu Math TeX Gyre" panose="02000503000000000000" charset="0"/>
                                  <a:cs typeface="DejaVu Math TeX Gyre" panose="02000503000000000000" charset="0"/>
                                </a:rPr>
                                <m:t>𝑥</m:t>
                              </m:r>
                            </m:sup>
                          </m:sSup>
                          <m:r>
                            <a:rPr lang="en-US" altLang="zh-CN" i="1">
                              <a:latin typeface="DejaVu Math TeX Gyre" panose="02000503000000000000" charset="0"/>
                              <a:cs typeface="DejaVu Math TeX Gyre" panose="02000503000000000000" charset="0"/>
                            </a:rPr>
                            <m:t>𝑚𝑜𝑑</m:t>
                          </m:r>
                          <m:r>
                            <a:rPr lang="en-US" altLang="zh-CN" i="1">
                              <a:latin typeface="DejaVu Math TeX Gyre" panose="02000503000000000000" charset="0"/>
                              <a:cs typeface="DejaVu Math TeX Gyre" panose="02000503000000000000" charset="0"/>
                            </a:rPr>
                            <m:t> </m:t>
                          </m:r>
                          <m:r>
                            <a:rPr lang="en-US" altLang="zh-CN" i="1">
                              <a:latin typeface="DejaVu Math TeX Gyre" panose="02000503000000000000" charset="0"/>
                              <a:cs typeface="DejaVu Math TeX Gyre" panose="02000503000000000000" charset="0"/>
                            </a:rPr>
                            <m:t>𝑁</m:t>
                          </m:r>
                          <m:r>
                            <a:rPr lang="en-US" altLang="zh-CN" i="1">
                              <a:latin typeface="DejaVu Math TeX Gyre" panose="02000503000000000000" charset="0"/>
                              <a:cs typeface="DejaVu Math TeX Gyre" panose="02000503000000000000" charset="0"/>
                            </a:rPr>
                            <m:t> </m:t>
                          </m:r>
                        </m:oMath>
                      </m:oMathPara>
                    </a14:m>
                    <a:endParaRPr lang="zh-CN" altLang="en-US">
                      <a:latin typeface="Times New Roman Regular" panose="02020603050405020304" charset="0"/>
                      <a:cs typeface="Times New Roman Regular" panose="02020603050405020304" charset="0"/>
                    </a:endParaRPr>
                  </a:p>
                </p:txBody>
              </p:sp>
            </mc:Choice>
            <mc:Fallback>
              <p:sp>
                <p:nvSpPr>
                  <p:cNvPr id="4" name="文本框 3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0023" y="4694"/>
                    <a:ext cx="2243" cy="580"/>
                  </a:xfrm>
                  <a:prstGeom prst="rect">
                    <a:avLst/>
                  </a:prstGeom>
                  <a:blipFill rotWithShape="1">
                    <a:blip r:embed="rId4"/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grpSp>
            <p:nvGrpSpPr>
              <p:cNvPr id="22" name="组合 21"/>
              <p:cNvGrpSpPr/>
              <p:nvPr/>
            </p:nvGrpSpPr>
            <p:grpSpPr>
              <a:xfrm>
                <a:off x="9122" y="3685"/>
                <a:ext cx="1896" cy="1691"/>
                <a:chOff x="3298140" y="1978025"/>
                <a:chExt cx="1203960" cy="1073710"/>
              </a:xfrm>
            </p:grpSpPr>
            <p:grpSp>
              <p:nvGrpSpPr>
                <p:cNvPr id="23" name="组合 22"/>
                <p:cNvGrpSpPr/>
                <p:nvPr/>
              </p:nvGrpSpPr>
              <p:grpSpPr>
                <a:xfrm>
                  <a:off x="3298140" y="2966120"/>
                  <a:ext cx="85615" cy="85615"/>
                  <a:chOff x="3193366" y="2954215"/>
                  <a:chExt cx="211016" cy="211016"/>
                </a:xfrm>
              </p:grpSpPr>
              <p:sp>
                <p:nvSpPr>
                  <p:cNvPr id="24" name="椭圆 23"/>
                  <p:cNvSpPr/>
                  <p:nvPr/>
                </p:nvSpPr>
                <p:spPr>
                  <a:xfrm>
                    <a:off x="3193366" y="2954215"/>
                    <a:ext cx="211016" cy="211016"/>
                  </a:xfrm>
                  <a:prstGeom prst="ellipse">
                    <a:avLst/>
                  </a:prstGeom>
                  <a:solidFill>
                    <a:srgbClr val="A1242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26" name="椭圆 25"/>
                  <p:cNvSpPr/>
                  <p:nvPr/>
                </p:nvSpPr>
                <p:spPr>
                  <a:xfrm>
                    <a:off x="3235423" y="2996272"/>
                    <a:ext cx="126902" cy="126902"/>
                  </a:xfrm>
                  <a:prstGeom prst="ellipse">
                    <a:avLst/>
                  </a:prstGeom>
                  <a:solidFill>
                    <a:srgbClr val="F5F2EA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p>
                    <a:pPr algn="ctr"/>
                    <a:endParaRPr lang="zh-CN" altLang="en-US"/>
                  </a:p>
                </p:txBody>
              </p:sp>
            </p:grpSp>
            <p:sp>
              <p:nvSpPr>
                <p:cNvPr id="32" name="任意多边形: 形状 15"/>
                <p:cNvSpPr/>
                <p:nvPr/>
              </p:nvSpPr>
              <p:spPr>
                <a:xfrm>
                  <a:off x="3360370" y="1978025"/>
                  <a:ext cx="1141730" cy="1009015"/>
                </a:xfrm>
                <a:custGeom>
                  <a:avLst/>
                  <a:gdLst>
                    <a:gd name="connsiteX0" fmla="*/ 0 w 4396740"/>
                    <a:gd name="connsiteY0" fmla="*/ 739140 h 739140"/>
                    <a:gd name="connsiteX1" fmla="*/ 701040 w 4396740"/>
                    <a:gd name="connsiteY1" fmla="*/ 0 h 739140"/>
                    <a:gd name="connsiteX2" fmla="*/ 4396740 w 4396740"/>
                    <a:gd name="connsiteY2" fmla="*/ 0 h 7391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396740" h="739140">
                      <a:moveTo>
                        <a:pt x="0" y="739140"/>
                      </a:moveTo>
                      <a:lnTo>
                        <a:pt x="701040" y="0"/>
                      </a:lnTo>
                      <a:lnTo>
                        <a:pt x="4396740" y="0"/>
                      </a:lnTo>
                    </a:path>
                  </a:pathLst>
                </a:custGeom>
                <a:noFill/>
                <a:ln>
                  <a:solidFill>
                    <a:srgbClr val="A12423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</p:grpSp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8" name="文本框 7"/>
                  <p:cNvSpPr txBox="1"/>
                  <p:nvPr/>
                </p:nvSpPr>
                <p:spPr>
                  <a:xfrm>
                    <a:off x="10023" y="5241"/>
                    <a:ext cx="5254" cy="652"/>
                  </a:xfrm>
                  <a:prstGeom prst="rect">
                    <a:avLst/>
                  </a:prstGeom>
                  <a:noFill/>
                </p:spPr>
                <p:txBody>
                  <a:bodyPr wrap="none" rtlCol="0" anchor="t">
                    <a:spAutoFit/>
                  </a:bodyPr>
                  <a:p>
                    <a:pPr algn="l"/>
                    <a14:m>
                      <m:oMath xmlns:m="http://schemas.openxmlformats.org/officeDocument/2006/math">
                        <m:r>
                          <a:rPr lang="en-US" altLang="zh-CN" sz="2100" i="1">
                            <a:solidFill>
                              <a:srgbClr val="A12423"/>
                            </a:solidFill>
                            <a:latin typeface="DejaVu Math TeX Gyre" panose="02000503000000000000" charset="0"/>
                            <a:ea typeface="SimSun" pitchFamily="2" charset="-122"/>
                            <a:cs typeface="DejaVu Math TeX Gyre" panose="02000503000000000000" charset="0"/>
                          </a:rPr>
                          <m:t>(</m:t>
                        </m:r>
                        <m:r>
                          <a:rPr lang="en-US" altLang="zh-CN" sz="2100" i="1">
                            <a:solidFill>
                              <a:srgbClr val="A12423"/>
                            </a:solidFill>
                            <a:latin typeface="DejaVu Math TeX Gyre" panose="02000503000000000000" charset="0"/>
                            <a:cs typeface="DejaVu Math TeX Gyre" panose="02000503000000000000" charset="0"/>
                          </a:rPr>
                          <m:t>𝑥</m:t>
                        </m:r>
                      </m:oMath>
                    </a14:m>
                    <a:r>
                      <a:rPr lang="en-US" altLang="zh-CN" sz="2100" i="1">
                        <a:solidFill>
                          <a:srgbClr val="A12423"/>
                        </a:solidFill>
                        <a:latin typeface="Times New Roman Regular" panose="02020603050405020304" charset="0"/>
                        <a:cs typeface="Times New Roman Regular" panose="02020603050405020304" charset="0"/>
                        <a:sym typeface="+mn-ea"/>
                      </a:rPr>
                      <a:t> </a:t>
                    </a:r>
                    <a:r>
                      <a:rPr lang="en-US" altLang="zh-CN" sz="2100">
                        <a:solidFill>
                          <a:srgbClr val="A12423"/>
                        </a:solidFill>
                        <a:latin typeface="Times New Roman Regular" panose="02020603050405020304" charset="0"/>
                        <a:cs typeface="Times New Roman Regular" panose="02020603050405020304" charset="0"/>
                        <a:sym typeface="+mn-ea"/>
                      </a:rPr>
                      <a:t>is an n-bit binary number)</a:t>
                    </a:r>
                    <a:endParaRPr lang="en-US" altLang="zh-CN" sz="2100">
                      <a:solidFill>
                        <a:srgbClr val="A12423"/>
                      </a:solidFill>
                      <a:latin typeface="Times New Roman Regular" panose="02020603050405020304" charset="0"/>
                      <a:cs typeface="Times New Roman Regular" panose="02020603050405020304" charset="0"/>
                      <a:sym typeface="+mn-ea"/>
                    </a:endParaRPr>
                  </a:p>
                </p:txBody>
              </p:sp>
            </mc:Choice>
            <mc:Fallback>
              <p:sp>
                <p:nvSpPr>
                  <p:cNvPr id="8" name="文本框 7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0023" y="5241"/>
                    <a:ext cx="5254" cy="652"/>
                  </a:xfrm>
                  <a:prstGeom prst="rect">
                    <a:avLst/>
                  </a:prstGeom>
                  <a:blipFill rotWithShape="1">
                    <a:blip r:embed="rId5"/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12" name="文本框 11"/>
              <p:cNvSpPr txBox="1"/>
              <p:nvPr/>
            </p:nvSpPr>
            <p:spPr>
              <a:xfrm>
                <a:off x="10862" y="3189"/>
                <a:ext cx="3879" cy="116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ctr"/>
                <a:r>
                  <a:rPr lang="en-US" altLang="zh-CN" sz="2100" b="1">
                    <a:solidFill>
                      <a:srgbClr val="A12423"/>
                    </a:solidFill>
                    <a:latin typeface="Times New Roman Bold" panose="02020603050405020304" charset="0"/>
                    <a:cs typeface="Times New Roman Bold" panose="02020603050405020304" charset="0"/>
                  </a:rPr>
                  <a:t>n-bit controlled modular multiplier</a:t>
                </a:r>
                <a:endParaRPr lang="en-US" altLang="zh-CN" sz="2100" b="1">
                  <a:solidFill>
                    <a:srgbClr val="A12423"/>
                  </a:solidFill>
                  <a:latin typeface="Times New Roman Bold" panose="02020603050405020304" charset="0"/>
                  <a:cs typeface="Times New Roman Bold" panose="02020603050405020304" charset="0"/>
                </a:endParaRPr>
              </a:p>
            </p:txBody>
          </p:sp>
        </p:grpSp>
        <p:sp>
          <p:nvSpPr>
            <p:cNvPr id="14" name="文本框 13"/>
            <p:cNvSpPr txBox="1"/>
            <p:nvPr/>
          </p:nvSpPr>
          <p:spPr>
            <a:xfrm>
              <a:off x="1465" y="1533"/>
              <a:ext cx="8402" cy="6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en-US" altLang="zh-CN" sz="2100" b="1">
                  <a:solidFill>
                    <a:schemeClr val="tx1"/>
                  </a:solidFill>
                  <a:latin typeface="Times New Roman Bold" panose="02020603050405020304" charset="0"/>
                  <a:cs typeface="Times New Roman Bold" panose="02020603050405020304" charset="0"/>
                </a:rPr>
                <a:t>VBE Modular Exponentiation Framework</a:t>
              </a:r>
              <a:r>
                <a:rPr lang="en-US" altLang="zh-CN" sz="2100" b="1" baseline="30000">
                  <a:solidFill>
                    <a:schemeClr val="tx1"/>
                  </a:solidFill>
                  <a:latin typeface="Times New Roman Bold" panose="02020603050405020304" charset="0"/>
                  <a:cs typeface="Times New Roman Bold" panose="02020603050405020304" charset="0"/>
                </a:rPr>
                <a:t>[2]</a:t>
              </a:r>
              <a:endParaRPr lang="en-US" altLang="zh-CN" sz="2100" b="1" baseline="30000">
                <a:solidFill>
                  <a:schemeClr val="tx1"/>
                </a:solidFill>
                <a:latin typeface="Times New Roman Bold" panose="02020603050405020304" charset="0"/>
                <a:cs typeface="Times New Roman Bold" panose="0202060305040502030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ipe/>
      </p:transition>
    </mc:Choice>
    <mc:Fallback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647599" y="194855"/>
            <a:ext cx="3378835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sz="6000">
                <a:gradFill>
                  <a:gsLst>
                    <a:gs pos="0">
                      <a:schemeClr val="accent1">
                        <a:lumMod val="75000"/>
                      </a:schemeClr>
                    </a:gs>
                    <a:gs pos="100000">
                      <a:schemeClr val="accent4">
                        <a:lumMod val="25000"/>
                      </a:schemeClr>
                    </a:gs>
                  </a:gsLst>
                  <a:lin ang="2700000" scaled="1"/>
                </a:gradFill>
                <a:latin typeface="+mj-ea"/>
                <a:ea typeface="+mj-ea"/>
              </a:defRPr>
            </a:lvl1pPr>
          </a:lstStyle>
          <a:p>
            <a:r>
              <a:rPr lang="en-US" altLang="en-SG" sz="3200" b="1">
                <a:solidFill>
                  <a:srgbClr val="000090"/>
                </a:solidFill>
                <a:latin typeface="Times New Roman Bold" panose="02020603050405020304" charset="0"/>
                <a:cs typeface="Times New Roman Bold" panose="02020603050405020304" charset="0"/>
              </a:rPr>
              <a:t>Quantum </a:t>
            </a:r>
            <a:r>
              <a:rPr lang="en-SG" altLang="en-US" sz="3200" b="1">
                <a:solidFill>
                  <a:srgbClr val="000090"/>
                </a:solidFill>
                <a:latin typeface="Times New Roman Bold" panose="02020603050405020304" charset="0"/>
                <a:cs typeface="Times New Roman Bold" panose="02020603050405020304" charset="0"/>
              </a:rPr>
              <a:t>Division</a:t>
            </a:r>
            <a:endParaRPr lang="en-SG" altLang="en-US" sz="3200" b="1">
              <a:solidFill>
                <a:srgbClr val="000090"/>
              </a:solidFill>
              <a:latin typeface="Times New Roman Bold" panose="02020603050405020304" charset="0"/>
              <a:cs typeface="Times New Roman Bold" panose="02020603050405020304" charset="0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576580" y="883285"/>
            <a:ext cx="9481820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2100" b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 Bold" panose="02020603050405020304" charset="0"/>
                <a:ea typeface="+mj-ea"/>
                <a:cs typeface="Times New Roman Bold" panose="02020603050405020304" charset="0"/>
                <a:sym typeface="+mn-ea"/>
              </a:rPr>
              <a:t> Comprehensive application of DSE methodology during quantum divider design</a:t>
            </a:r>
            <a:endParaRPr lang="en-US" altLang="zh-CN" sz="2100" b="1">
              <a:solidFill>
                <a:schemeClr val="tx1">
                  <a:lumMod val="50000"/>
                  <a:lumOff val="50000"/>
                </a:schemeClr>
              </a:solidFill>
              <a:latin typeface="Times New Roman Bold" panose="02020603050405020304" charset="0"/>
              <a:ea typeface="+mj-ea"/>
              <a:cs typeface="Times New Roman Bold" panose="02020603050405020304" charset="0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12800" y="1391285"/>
            <a:ext cx="3981450" cy="472122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rcRect l="6613"/>
          <a:stretch>
            <a:fillRect/>
          </a:stretch>
        </p:blipFill>
        <p:spPr>
          <a:xfrm>
            <a:off x="5431790" y="1871345"/>
            <a:ext cx="6277187" cy="360849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76013" y="471593"/>
            <a:ext cx="6636173" cy="5917353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78887" y="1690793"/>
            <a:ext cx="4443307" cy="291761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516467" y="341207"/>
            <a:ext cx="5402580" cy="5016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sz="2665" b="1">
                <a:solidFill>
                  <a:srgbClr val="000090"/>
                </a:solidFill>
              </a:rPr>
              <a:t>Results and Discussions</a:t>
            </a:r>
            <a:endParaRPr lang="en-US" sz="2665" b="1">
              <a:solidFill>
                <a:srgbClr val="000090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1060027"/>
            <a:ext cx="12191153" cy="47371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516467" y="341207"/>
            <a:ext cx="5402580" cy="5016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sz="2665" b="1">
                <a:solidFill>
                  <a:srgbClr val="000090"/>
                </a:solidFill>
              </a:rPr>
              <a:t>Results and Discussions</a:t>
            </a:r>
            <a:endParaRPr lang="en-US" sz="2665" b="1">
              <a:solidFill>
                <a:srgbClr val="000090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16467" y="1090507"/>
            <a:ext cx="5567680" cy="25654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2920" y="1090507"/>
            <a:ext cx="5146040" cy="258318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rcRect b="31554"/>
          <a:stretch>
            <a:fillRect/>
          </a:stretch>
        </p:blipFill>
        <p:spPr>
          <a:xfrm>
            <a:off x="32173" y="3356187"/>
            <a:ext cx="5886873" cy="28067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rcRect t="66515"/>
          <a:stretch>
            <a:fillRect/>
          </a:stretch>
        </p:blipFill>
        <p:spPr>
          <a:xfrm>
            <a:off x="6084147" y="4306147"/>
            <a:ext cx="5093547" cy="118787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6335395" y="4903470"/>
            <a:ext cx="5577840" cy="10604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sz="2100" dirty="0"/>
              <a:t>In contrast, classical arithmetic circuit designs leverage the compressor primitive, having demonstrated superior performance</a:t>
            </a:r>
            <a:r>
              <a:rPr sz="2100" baseline="30000" dirty="0"/>
              <a:t>[5,6,7]</a:t>
            </a:r>
            <a:r>
              <a:rPr sz="2100" dirty="0"/>
              <a:t>. </a:t>
            </a:r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288925" y="132080"/>
            <a:ext cx="6654165" cy="5372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sz="2900" b="1">
                <a:solidFill>
                  <a:srgbClr val="000090"/>
                </a:solidFill>
              </a:rPr>
              <a:t>Quantum Multiplication</a:t>
            </a:r>
            <a:endParaRPr lang="en-US" sz="2900" b="1">
              <a:solidFill>
                <a:srgbClr val="000090"/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756920" y="4932680"/>
            <a:ext cx="4810760" cy="10604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sz="2100" dirty="0">
                <a:sym typeface="+mn-ea"/>
              </a:rPr>
              <a:t>Existing designs of quantum </a:t>
            </a:r>
            <a:r>
              <a:rPr lang="en-US" sz="2100" dirty="0">
                <a:sym typeface="+mn-ea"/>
              </a:rPr>
              <a:t>multiplier</a:t>
            </a:r>
            <a:r>
              <a:rPr sz="2100" baseline="30000" dirty="0">
                <a:sym typeface="+mn-ea"/>
              </a:rPr>
              <a:t>[2,3,4]</a:t>
            </a:r>
            <a:r>
              <a:rPr sz="2100" dirty="0">
                <a:sym typeface="+mn-ea"/>
              </a:rPr>
              <a:t> often rely on basic half and full-adders as primitives. </a:t>
            </a:r>
            <a:endParaRPr sz="2100" dirty="0"/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>
          <a:blip r:embed="rId1"/>
          <a:srcRect t="46332" r="74536" b="22891"/>
          <a:stretch>
            <a:fillRect/>
          </a:stretch>
        </p:blipFill>
        <p:spPr>
          <a:xfrm>
            <a:off x="3609340" y="1593850"/>
            <a:ext cx="1433116" cy="972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"/>
          <a:srcRect l="64426" t="49341" r="9470" b="10128"/>
          <a:stretch>
            <a:fillRect/>
          </a:stretch>
        </p:blipFill>
        <p:spPr>
          <a:xfrm>
            <a:off x="1074420" y="1593850"/>
            <a:ext cx="1487161" cy="129600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2"/>
          <a:srcRect b="22709"/>
          <a:stretch>
            <a:fillRect/>
          </a:stretch>
        </p:blipFill>
        <p:spPr>
          <a:xfrm>
            <a:off x="945515" y="3082925"/>
            <a:ext cx="1872000" cy="944241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3"/>
          <a:srcRect b="14083"/>
          <a:stretch>
            <a:fillRect/>
          </a:stretch>
        </p:blipFill>
        <p:spPr>
          <a:xfrm>
            <a:off x="3415665" y="2893695"/>
            <a:ext cx="1872000" cy="1249771"/>
          </a:xfrm>
          <a:prstGeom prst="rect">
            <a:avLst/>
          </a:prstGeom>
        </p:spPr>
      </p:pic>
      <p:sp>
        <p:nvSpPr>
          <p:cNvPr id="22" name="文本框 21"/>
          <p:cNvSpPr txBox="1"/>
          <p:nvPr/>
        </p:nvSpPr>
        <p:spPr>
          <a:xfrm>
            <a:off x="894715" y="4257675"/>
            <a:ext cx="2124075" cy="41402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l"/>
            <a:r>
              <a:rPr lang="en-US" sz="2100" b="1" dirty="0">
                <a:solidFill>
                  <a:schemeClr val="tx1"/>
                </a:solidFill>
                <a:sym typeface="+mn-ea"/>
              </a:rPr>
              <a:t>Half Adder (HA)</a:t>
            </a:r>
            <a:endParaRPr lang="en-US" sz="2100" b="1" dirty="0">
              <a:solidFill>
                <a:schemeClr val="tx1"/>
              </a:solidFill>
              <a:sym typeface="+mn-ea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3352165" y="4257675"/>
            <a:ext cx="2035810" cy="41402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l"/>
            <a:r>
              <a:rPr lang="en-US" sz="2100" b="1" dirty="0">
                <a:solidFill>
                  <a:schemeClr val="tx1"/>
                </a:solidFill>
                <a:sym typeface="+mn-ea"/>
              </a:rPr>
              <a:t>Full Adder (FA)</a:t>
            </a:r>
            <a:endParaRPr lang="en-US" sz="2100" b="1" dirty="0">
              <a:solidFill>
                <a:schemeClr val="tx1"/>
              </a:solidFill>
              <a:sym typeface="+mn-ea"/>
            </a:endParaRPr>
          </a:p>
        </p:txBody>
      </p:sp>
      <p:sp>
        <p:nvSpPr>
          <p:cNvPr id="24" name="圆角矩形 23"/>
          <p:cNvSpPr/>
          <p:nvPr/>
        </p:nvSpPr>
        <p:spPr>
          <a:xfrm>
            <a:off x="631825" y="954405"/>
            <a:ext cx="5015230" cy="5197475"/>
          </a:xfrm>
          <a:prstGeom prst="roundRect">
            <a:avLst>
              <a:gd name="adj" fmla="val 6127"/>
            </a:avLst>
          </a:prstGeom>
          <a:noFill/>
          <a:ln w="28575">
            <a:solidFill>
              <a:schemeClr val="bg1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1">
                        <a:tint val="100000"/>
                        <a:shade val="100000"/>
                        <a:satMod val="130000"/>
                      </a:schemeClr>
                    </a:gs>
                    <a:gs pos="100000">
                      <a:schemeClr val="accent1">
                        <a:tint val="50000"/>
                        <a:shade val="100000"/>
                        <a:satMod val="350000"/>
                      </a:schemeClr>
                    </a:gs>
                  </a:gsLst>
                  <a:lin ang="16200000" scaled="0"/>
                </a:gradFill>
              </a14:hiddenFill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p>
            <a:endParaRPr lang="zh-CN" altLang="en-US"/>
          </a:p>
        </p:txBody>
      </p:sp>
      <p:sp>
        <p:nvSpPr>
          <p:cNvPr id="26" name="文本框 25"/>
          <p:cNvSpPr txBox="1"/>
          <p:nvPr/>
        </p:nvSpPr>
        <p:spPr>
          <a:xfrm>
            <a:off x="668020" y="988695"/>
            <a:ext cx="3160395" cy="41402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l"/>
            <a:r>
              <a:rPr lang="en-US" sz="2100" b="1" dirty="0">
                <a:solidFill>
                  <a:schemeClr val="tx1"/>
                </a:solidFill>
                <a:sym typeface="+mn-ea"/>
              </a:rPr>
              <a:t>Basic Primitives (HA, FA)</a:t>
            </a:r>
            <a:endParaRPr lang="en-US" sz="2100" b="1" dirty="0">
              <a:solidFill>
                <a:schemeClr val="tx1"/>
              </a:solidFill>
              <a:sym typeface="+mn-ea"/>
            </a:endParaRPr>
          </a:p>
        </p:txBody>
      </p:sp>
      <p:pic>
        <p:nvPicPr>
          <p:cNvPr id="28" name="图片 2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88430" y="1490980"/>
            <a:ext cx="4791710" cy="2637155"/>
          </a:xfrm>
          <a:prstGeom prst="rect">
            <a:avLst/>
          </a:prstGeom>
        </p:spPr>
      </p:pic>
      <p:sp>
        <p:nvSpPr>
          <p:cNvPr id="29" name="圆角矩形 28"/>
          <p:cNvSpPr/>
          <p:nvPr/>
        </p:nvSpPr>
        <p:spPr>
          <a:xfrm>
            <a:off x="6198235" y="954405"/>
            <a:ext cx="5434330" cy="5197475"/>
          </a:xfrm>
          <a:prstGeom prst="roundRect">
            <a:avLst>
              <a:gd name="adj" fmla="val 6127"/>
            </a:avLst>
          </a:prstGeom>
          <a:noFill/>
          <a:ln w="28575">
            <a:solidFill>
              <a:srgbClr val="000090"/>
            </a:solidFill>
          </a:ln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1">
                        <a:tint val="100000"/>
                        <a:shade val="100000"/>
                        <a:satMod val="130000"/>
                      </a:schemeClr>
                    </a:gs>
                    <a:gs pos="100000">
                      <a:schemeClr val="accent1">
                        <a:tint val="50000"/>
                        <a:shade val="100000"/>
                        <a:satMod val="350000"/>
                      </a:schemeClr>
                    </a:gs>
                  </a:gsLst>
                  <a:lin ang="16200000" scaled="0"/>
                </a:gradFill>
              </a14:hiddenFill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p>
            <a:endParaRPr lang="zh-CN" altLang="en-US"/>
          </a:p>
        </p:txBody>
      </p:sp>
      <p:sp>
        <p:nvSpPr>
          <p:cNvPr id="30" name="文本框 29"/>
          <p:cNvSpPr txBox="1"/>
          <p:nvPr/>
        </p:nvSpPr>
        <p:spPr>
          <a:xfrm>
            <a:off x="6299200" y="981710"/>
            <a:ext cx="3633470" cy="41402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l"/>
            <a:r>
              <a:rPr lang="en-US" sz="2100" b="1" dirty="0">
                <a:solidFill>
                  <a:srgbClr val="000090"/>
                </a:solidFill>
                <a:sym typeface="+mn-ea"/>
              </a:rPr>
              <a:t>Our Primitives (Compressors)</a:t>
            </a:r>
            <a:endParaRPr lang="en-US" sz="2100" b="1" dirty="0">
              <a:solidFill>
                <a:srgbClr val="000090"/>
              </a:solidFill>
              <a:sym typeface="+mn-ea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6309995" y="3966845"/>
            <a:ext cx="5320030" cy="69151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ctr"/>
            <a:r>
              <a:rPr lang="en-US" sz="2100" b="1" dirty="0">
                <a:solidFill>
                  <a:srgbClr val="000090"/>
                </a:solidFill>
              </a:rPr>
              <a:t>Example</a:t>
            </a:r>
            <a:endParaRPr lang="en-US" sz="2100" b="1" dirty="0">
              <a:solidFill>
                <a:srgbClr val="000090"/>
              </a:solidFill>
            </a:endParaRPr>
          </a:p>
          <a:p>
            <a:pPr algn="ctr"/>
            <a:r>
              <a:rPr lang="en-US" b="1" dirty="0">
                <a:solidFill>
                  <a:schemeClr val="tx1"/>
                </a:solidFill>
              </a:rPr>
              <a:t>10-4 compressor adder using 5-3 compressor adders </a:t>
            </a:r>
            <a:endParaRPr lang="en-US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bldLvl="0" animBg="1"/>
      <p:bldP spid="26" grpId="0"/>
      <p:bldP spid="24" grpId="1" animBg="1"/>
      <p:bldP spid="26" grpId="1"/>
      <p:bldP spid="22" grpId="0"/>
      <p:bldP spid="22" grpId="1"/>
      <p:bldP spid="23" grpId="0"/>
      <p:bldP spid="23" grpId="1"/>
      <p:bldP spid="7" grpId="0"/>
      <p:bldP spid="7" grpId="1"/>
      <p:bldP spid="29" grpId="0" bldLvl="0" animBg="1"/>
      <p:bldP spid="30" grpId="0"/>
      <p:bldP spid="29" grpId="1" animBg="1"/>
      <p:bldP spid="30" grpId="1"/>
      <p:bldP spid="17" grpId="0"/>
      <p:bldP spid="17" grpId="1"/>
      <p:bldP spid="5" grpId="0"/>
      <p:bldP spid="5" grpId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135890" y="0"/>
            <a:ext cx="11571605" cy="5372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sz="2900" b="1">
                <a:solidFill>
                  <a:srgbClr val="000090"/>
                </a:solidFill>
              </a:rPr>
              <a:t>Methodology: Compressor-based Wallace Tree Multiplier</a:t>
            </a:r>
            <a:endParaRPr lang="en-US" sz="2900" b="1">
              <a:solidFill>
                <a:srgbClr val="000090"/>
              </a:solidFill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971165" y="1624330"/>
            <a:ext cx="893445" cy="27368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p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8744585" y="4489450"/>
            <a:ext cx="1477010" cy="59499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p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3155315" y="2396490"/>
            <a:ext cx="593725" cy="4349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p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1"/>
          <a:srcRect l="1116" b="15813"/>
          <a:stretch>
            <a:fillRect/>
          </a:stretch>
        </p:blipFill>
        <p:spPr>
          <a:xfrm>
            <a:off x="4951095" y="948055"/>
            <a:ext cx="7028815" cy="4961890"/>
          </a:xfrm>
          <a:prstGeom prst="rect">
            <a:avLst/>
          </a:prstGeom>
        </p:spPr>
      </p:pic>
      <p:cxnSp>
        <p:nvCxnSpPr>
          <p:cNvPr id="11" name="直接连接符 10"/>
          <p:cNvCxnSpPr/>
          <p:nvPr/>
        </p:nvCxnSpPr>
        <p:spPr>
          <a:xfrm>
            <a:off x="4756150" y="871855"/>
            <a:ext cx="0" cy="5038090"/>
          </a:xfrm>
          <a:prstGeom prst="line">
            <a:avLst/>
          </a:prstGeom>
          <a:ln w="38100">
            <a:solidFill>
              <a:schemeClr val="bg1">
                <a:lumMod val="65000"/>
              </a:schemeClr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圆角矩形 23"/>
          <p:cNvSpPr/>
          <p:nvPr/>
        </p:nvSpPr>
        <p:spPr>
          <a:xfrm>
            <a:off x="8514715" y="1456055"/>
            <a:ext cx="857885" cy="1657350"/>
          </a:xfrm>
          <a:prstGeom prst="roundRect">
            <a:avLst>
              <a:gd name="adj" fmla="val 3918"/>
            </a:avLst>
          </a:prstGeom>
          <a:noFill/>
          <a:ln w="28575">
            <a:solidFill>
              <a:srgbClr val="FF0000"/>
            </a:solidFill>
            <a:prstDash val="sysDash"/>
          </a:ln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1">
                        <a:tint val="100000"/>
                        <a:shade val="100000"/>
                        <a:satMod val="130000"/>
                      </a:schemeClr>
                    </a:gs>
                    <a:gs pos="100000">
                      <a:schemeClr val="accent1">
                        <a:tint val="50000"/>
                        <a:shade val="100000"/>
                        <a:satMod val="350000"/>
                      </a:schemeClr>
                    </a:gs>
                  </a:gsLst>
                  <a:lin ang="16200000" scaled="0"/>
                </a:gradFill>
              </a14:hiddenFill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p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5310505" y="5909945"/>
            <a:ext cx="6881495" cy="5372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en-US" sz="2600" b="1" dirty="0">
                <a:solidFill>
                  <a:srgbClr val="000090"/>
                </a:solidFill>
              </a:rPr>
              <a:t>8x8 Wallace Tree multiplication based on</a:t>
            </a:r>
            <a:r>
              <a:rPr lang="en-US" sz="2600" b="1" dirty="0">
                <a:solidFill>
                  <a:schemeClr val="tx1"/>
                </a:solidFill>
              </a:rPr>
              <a:t> </a:t>
            </a:r>
            <a:r>
              <a:rPr lang="en-US" sz="2900" b="1" dirty="0">
                <a:solidFill>
                  <a:srgbClr val="FF0000"/>
                </a:solidFill>
              </a:rPr>
              <a:t>B𝐵</a:t>
            </a:r>
            <a:r>
              <a:rPr lang="en-US" sz="2900" b="1" baseline="-25000" dirty="0">
                <a:solidFill>
                  <a:srgbClr val="FF0000"/>
                </a:solidFill>
              </a:rPr>
              <a:t>7</a:t>
            </a:r>
            <a:endParaRPr lang="en-US" sz="2900" b="1" dirty="0">
              <a:solidFill>
                <a:schemeClr val="tx1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rcRect l="25578" t="1681" r="23082" b="16650"/>
          <a:stretch>
            <a:fillRect/>
          </a:stretch>
        </p:blipFill>
        <p:spPr>
          <a:xfrm>
            <a:off x="119380" y="1294130"/>
            <a:ext cx="4519930" cy="3660775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501015" y="5088255"/>
            <a:ext cx="3756660" cy="49149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sz="2600" b="1" dirty="0">
                <a:solidFill>
                  <a:srgbClr val="000090"/>
                </a:solidFill>
              </a:rPr>
              <a:t>B</a:t>
            </a:r>
            <a:r>
              <a:rPr lang="en-US" sz="2600" b="1" baseline="-25000" dirty="0">
                <a:solidFill>
                  <a:srgbClr val="000090"/>
                </a:solidFill>
              </a:rPr>
              <a:t>9</a:t>
            </a:r>
            <a:r>
              <a:rPr lang="en-US" sz="2600" b="1" dirty="0">
                <a:solidFill>
                  <a:srgbClr val="000090"/>
                </a:solidFill>
              </a:rPr>
              <a:t> Quantum Compressor</a:t>
            </a:r>
            <a:endParaRPr lang="en-US" sz="2600" b="1" dirty="0">
              <a:solidFill>
                <a:srgbClr val="00009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5" grpId="1" animBg="1"/>
      <p:bldP spid="7" grpId="0" bldLvl="0" animBg="1"/>
      <p:bldP spid="7" grpId="1" animBg="1"/>
      <p:bldP spid="6" grpId="0" bldLvl="0" animBg="1"/>
      <p:bldP spid="6" grpId="1" animBg="1"/>
      <p:bldP spid="2" grpId="0"/>
      <p:bldP spid="24" grpId="0" bldLvl="0" animBg="1"/>
      <p:bldP spid="2" grpId="1"/>
      <p:bldP spid="24" grpId="1" animBg="1"/>
      <p:bldP spid="10" grpId="0"/>
      <p:bldP spid="10" grpId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309880" y="41910"/>
            <a:ext cx="11571605" cy="5372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sz="2900" b="1">
                <a:solidFill>
                  <a:srgbClr val="000090"/>
                </a:solidFill>
              </a:rPr>
              <a:t>Experiment: Determining the Optimal Compression Size</a:t>
            </a:r>
            <a:endParaRPr lang="en-US" sz="2900" b="1">
              <a:solidFill>
                <a:srgbClr val="000090"/>
              </a:solidFill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704465" y="1624330"/>
            <a:ext cx="893445" cy="27368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p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8630285" y="4756150"/>
            <a:ext cx="1477010" cy="59499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p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2888615" y="2396490"/>
            <a:ext cx="593725" cy="4349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p>
            <a:endParaRPr lang="zh-CN" altLang="en-US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rcRect b="8070"/>
          <a:stretch>
            <a:fillRect/>
          </a:stretch>
        </p:blipFill>
        <p:spPr>
          <a:xfrm>
            <a:off x="296545" y="541020"/>
            <a:ext cx="4326890" cy="5567045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4875530" y="989965"/>
            <a:ext cx="7468870" cy="21685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sz="2100" dirty="0"/>
              <a:t>We investigate the </a:t>
            </a:r>
            <a:r>
              <a:rPr lang="en-US" sz="2100" b="1" dirty="0">
                <a:solidFill>
                  <a:srgbClr val="FF0000"/>
                </a:solidFill>
              </a:rPr>
              <a:t>optimal compression size </a:t>
            </a:r>
            <a:r>
              <a:rPr lang="en-US" sz="2100" b="1" i="1" dirty="0">
                <a:solidFill>
                  <a:srgbClr val="FF0000"/>
                </a:solidFill>
                <a:latin typeface="Times New Roman Italic" panose="02020603050405020304" charset="0"/>
                <a:cs typeface="Times New Roman Italic" panose="02020603050405020304" charset="0"/>
              </a:rPr>
              <a:t>l</a:t>
            </a:r>
            <a:r>
              <a:rPr lang="en-US" sz="2100" dirty="0"/>
              <a:t> using 3 strategies:</a:t>
            </a:r>
            <a:endParaRPr lang="en-US" sz="2100" dirty="0"/>
          </a:p>
          <a:p>
            <a:pPr marL="285750" indent="-285750" fontAlgn="auto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100" b="1" dirty="0">
                <a:latin typeface="Times New Roman Bold" panose="02020603050405020304" charset="0"/>
                <a:cs typeface="Times New Roman Bold" panose="02020603050405020304" charset="0"/>
              </a:rPr>
              <a:t>Strategy 1:</a:t>
            </a:r>
            <a:r>
              <a:rPr lang="en-US" sz="2100" dirty="0"/>
              <a:t> Use the largest possible compressor size.</a:t>
            </a:r>
            <a:endParaRPr lang="en-US" sz="2100" dirty="0"/>
          </a:p>
          <a:p>
            <a:pPr marL="285750" indent="-285750" fontAlgn="auto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100" b="1" dirty="0">
                <a:latin typeface="Times New Roman Bold" panose="02020603050405020304" charset="0"/>
                <a:cs typeface="Times New Roman Bold" panose="02020603050405020304" charset="0"/>
              </a:rPr>
              <a:t>Strategy 2: </a:t>
            </a:r>
            <a:r>
              <a:rPr lang="en-US" sz="2100" dirty="0"/>
              <a:t>Use the largest compressor with maximum </a:t>
            </a:r>
            <a:r>
              <a:rPr lang="en-US" sz="2100" dirty="0">
                <a:sym typeface="+mn-ea"/>
              </a:rPr>
              <a:t>compression ratio</a:t>
            </a:r>
            <a:r>
              <a:rPr lang="en-US" sz="2100" dirty="0"/>
              <a:t>.</a:t>
            </a:r>
            <a:endParaRPr lang="en-US" sz="2100" dirty="0"/>
          </a:p>
          <a:p>
            <a:pPr marL="285750" indent="-285750" fontAlgn="auto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100" b="1" dirty="0">
                <a:latin typeface="Times New Roman Bold" panose="02020603050405020304" charset="0"/>
                <a:cs typeface="Times New Roman Bold" panose="02020603050405020304" charset="0"/>
              </a:rPr>
              <a:t>Strategy 3: </a:t>
            </a:r>
            <a:r>
              <a:rPr lang="en-US" sz="2100" dirty="0"/>
              <a:t>Brute-force search.</a:t>
            </a:r>
            <a:endParaRPr lang="en-US" sz="2100" dirty="0"/>
          </a:p>
        </p:txBody>
      </p:sp>
      <p:sp>
        <p:nvSpPr>
          <p:cNvPr id="11" name="文本框 10"/>
          <p:cNvSpPr txBox="1"/>
          <p:nvPr/>
        </p:nvSpPr>
        <p:spPr>
          <a:xfrm>
            <a:off x="1369060" y="6015990"/>
            <a:ext cx="2694940" cy="41402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en-US" sz="2100" b="1" dirty="0">
                <a:solidFill>
                  <a:srgbClr val="000090"/>
                </a:solidFill>
                <a:latin typeface="Times New Roman Bold" panose="02020603050405020304" charset="0"/>
                <a:cs typeface="Times New Roman Bold" panose="02020603050405020304" charset="0"/>
                <a:sym typeface="+mn-ea"/>
              </a:rPr>
              <a:t>T-Depth Comparision</a:t>
            </a:r>
            <a:endParaRPr lang="zh-CN" altLang="en-US" sz="2100"/>
          </a:p>
        </p:txBody>
      </p:sp>
      <p:sp>
        <p:nvSpPr>
          <p:cNvPr id="12" name="文本框 11"/>
          <p:cNvSpPr txBox="1"/>
          <p:nvPr/>
        </p:nvSpPr>
        <p:spPr>
          <a:xfrm>
            <a:off x="4875530" y="3569335"/>
            <a:ext cx="7468870" cy="20148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 algn="l" fontAlgn="auto">
              <a:spcBef>
                <a:spcPts val="1200"/>
              </a:spcBef>
              <a:buFont typeface="Arial" panose="020B0604020202020204" pitchFamily="34" charset="0"/>
              <a:buNone/>
            </a:pPr>
            <a:r>
              <a:rPr lang="en-US" sz="2100" b="1" dirty="0">
                <a:solidFill>
                  <a:srgbClr val="FF0000"/>
                </a:solidFill>
                <a:latin typeface="Times New Roman Bold" panose="02020603050405020304" charset="0"/>
                <a:cs typeface="Times New Roman Bold" panose="02020603050405020304" charset="0"/>
                <a:sym typeface="+mn-ea"/>
              </a:rPr>
              <a:t>T-Depth Optimization</a:t>
            </a:r>
            <a:endParaRPr lang="en-US" sz="2100" b="1" dirty="0">
              <a:solidFill>
                <a:srgbClr val="FF0000"/>
              </a:solidFill>
              <a:latin typeface="Times New Roman Bold" panose="02020603050405020304" charset="0"/>
              <a:cs typeface="Times New Roman Bold" panose="02020603050405020304" charset="0"/>
            </a:endParaRPr>
          </a:p>
          <a:p>
            <a:pPr marL="342900" indent="-342900" algn="l" fontAlgn="auto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100" dirty="0">
                <a:sym typeface="+mn-ea"/>
              </a:rPr>
              <a:t>Using </a:t>
            </a:r>
            <a:r>
              <a:rPr lang="en-US" sz="2100" i="1" dirty="0">
                <a:latin typeface="Times New Roman Italic" panose="02020603050405020304" charset="0"/>
                <a:cs typeface="Times New Roman Italic" panose="02020603050405020304" charset="0"/>
                <a:sym typeface="+mn-ea"/>
              </a:rPr>
              <a:t>OptimalTD-Add</a:t>
            </a:r>
            <a:r>
              <a:rPr lang="en-US" sz="2100" dirty="0">
                <a:sym typeface="+mn-ea"/>
              </a:rPr>
              <a:t>, </a:t>
            </a:r>
            <a:r>
              <a:rPr lang="en-US" sz="2100" b="1" dirty="0">
                <a:latin typeface="Times New Roman Bold" panose="02020603050405020304" charset="0"/>
                <a:cs typeface="Times New Roman Bold" panose="02020603050405020304" charset="0"/>
                <a:sym typeface="+mn-ea"/>
              </a:rPr>
              <a:t>Strategy 3</a:t>
            </a:r>
            <a:r>
              <a:rPr lang="en-US" sz="2100" dirty="0">
                <a:sym typeface="+mn-ea"/>
              </a:rPr>
              <a:t> performs best but scales poorly. </a:t>
            </a:r>
            <a:endParaRPr lang="en-US" sz="2100" dirty="0">
              <a:sym typeface="+mn-ea"/>
            </a:endParaRPr>
          </a:p>
          <a:p>
            <a:pPr marL="342900" indent="-342900" algn="l" fontAlgn="auto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100" dirty="0">
                <a:sym typeface="+mn-ea"/>
              </a:rPr>
              <a:t>For larger N, </a:t>
            </a:r>
            <a:r>
              <a:rPr lang="en-US" sz="2100" b="1" dirty="0">
                <a:latin typeface="Times New Roman Bold" panose="02020603050405020304" charset="0"/>
                <a:cs typeface="Times New Roman Bold" panose="02020603050405020304" charset="0"/>
                <a:sym typeface="+mn-ea"/>
              </a:rPr>
              <a:t>Strategy 1</a:t>
            </a:r>
            <a:r>
              <a:rPr lang="en-US" sz="2100" dirty="0">
                <a:sym typeface="+mn-ea"/>
              </a:rPr>
              <a:t> outperforms </a:t>
            </a:r>
            <a:r>
              <a:rPr lang="en-US" sz="2100" b="1" dirty="0">
                <a:latin typeface="Times New Roman Bold" panose="02020603050405020304" charset="0"/>
                <a:cs typeface="Times New Roman Bold" panose="02020603050405020304" charset="0"/>
                <a:sym typeface="+mn-ea"/>
              </a:rPr>
              <a:t>Strategy 2</a:t>
            </a:r>
            <a:r>
              <a:rPr lang="en-US" sz="2100" dirty="0">
                <a:sym typeface="+mn-ea"/>
              </a:rPr>
              <a:t> in minimizing T-Depth.</a:t>
            </a:r>
            <a:endParaRPr lang="zh-CN" altLang="en-US" sz="2100"/>
          </a:p>
        </p:txBody>
      </p:sp>
      <p:cxnSp>
        <p:nvCxnSpPr>
          <p:cNvPr id="13" name="直接连接符 12"/>
          <p:cNvCxnSpPr/>
          <p:nvPr/>
        </p:nvCxnSpPr>
        <p:spPr>
          <a:xfrm>
            <a:off x="4700270" y="805180"/>
            <a:ext cx="0" cy="5038090"/>
          </a:xfrm>
          <a:prstGeom prst="line">
            <a:avLst/>
          </a:prstGeom>
          <a:ln w="38100">
            <a:solidFill>
              <a:schemeClr val="bg1">
                <a:lumMod val="65000"/>
              </a:schemeClr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5" grpId="1" animBg="1"/>
      <p:bldP spid="7" grpId="0" bldLvl="0" animBg="1"/>
      <p:bldP spid="7" grpId="1" animBg="1"/>
      <p:bldP spid="6" grpId="0" bldLvl="0" animBg="1"/>
      <p:bldP spid="6" grpId="1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309880" y="41910"/>
            <a:ext cx="11571605" cy="5372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sz="2900" b="1">
                <a:solidFill>
                  <a:srgbClr val="000090"/>
                </a:solidFill>
              </a:rPr>
              <a:t>Experiment: Determining the Optimal Compression Size</a:t>
            </a:r>
            <a:endParaRPr lang="en-US" sz="2900" b="1">
              <a:solidFill>
                <a:srgbClr val="000090"/>
              </a:solidFill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401955" y="4800600"/>
            <a:ext cx="6884670" cy="7213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p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2386965" y="1624330"/>
            <a:ext cx="893445" cy="27368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p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8630285" y="4489450"/>
            <a:ext cx="1477010" cy="59499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p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2571115" y="2396490"/>
            <a:ext cx="593725" cy="4349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p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1"/>
          <a:srcRect b="8290"/>
          <a:stretch>
            <a:fillRect/>
          </a:stretch>
        </p:blipFill>
        <p:spPr>
          <a:xfrm>
            <a:off x="0" y="957580"/>
            <a:ext cx="3646000" cy="4680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rcRect b="7607"/>
          <a:stretch>
            <a:fillRect/>
          </a:stretch>
        </p:blipFill>
        <p:spPr>
          <a:xfrm>
            <a:off x="3474085" y="957580"/>
            <a:ext cx="3619029" cy="4680000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704850" y="5728970"/>
            <a:ext cx="2710180" cy="41402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en-US" sz="2100" b="1" dirty="0">
                <a:solidFill>
                  <a:srgbClr val="000090"/>
                </a:solidFill>
                <a:latin typeface="Times New Roman Bold" panose="02020603050405020304" charset="0"/>
                <a:cs typeface="Times New Roman Bold" panose="02020603050405020304" charset="0"/>
                <a:sym typeface="+mn-ea"/>
              </a:rPr>
              <a:t>T-Count Comparision</a:t>
            </a:r>
            <a:endParaRPr lang="zh-CN" altLang="en-US" sz="2100"/>
          </a:p>
        </p:txBody>
      </p:sp>
      <p:sp>
        <p:nvSpPr>
          <p:cNvPr id="10" name="文本框 9"/>
          <p:cNvSpPr txBox="1"/>
          <p:nvPr/>
        </p:nvSpPr>
        <p:spPr>
          <a:xfrm>
            <a:off x="4010025" y="5728970"/>
            <a:ext cx="3200400" cy="41402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en-US" sz="2100" b="1" dirty="0">
                <a:solidFill>
                  <a:srgbClr val="000090"/>
                </a:solidFill>
                <a:latin typeface="Times New Roman Bold" panose="02020603050405020304" charset="0"/>
                <a:cs typeface="Times New Roman Bold" panose="02020603050405020304" charset="0"/>
                <a:sym typeface="+mn-ea"/>
              </a:rPr>
              <a:t>Qubit-Count Comparision</a:t>
            </a:r>
            <a:endParaRPr lang="zh-CN" altLang="en-US" sz="2100"/>
          </a:p>
        </p:txBody>
      </p:sp>
      <p:sp>
        <p:nvSpPr>
          <p:cNvPr id="13" name="文本框 12"/>
          <p:cNvSpPr txBox="1"/>
          <p:nvPr/>
        </p:nvSpPr>
        <p:spPr>
          <a:xfrm>
            <a:off x="7441565" y="4800600"/>
            <a:ext cx="4578985" cy="15220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285750" indent="-285750" algn="l"/>
            <a:r>
              <a:rPr lang="en-US" sz="2100" b="1" dirty="0">
                <a:latin typeface="Times New Roman Bold" panose="02020603050405020304" charset="0"/>
                <a:cs typeface="Times New Roman Bold" panose="02020603050405020304" charset="0"/>
              </a:rPr>
              <a:t>Note</a:t>
            </a:r>
            <a:endParaRPr lang="en-US" sz="2100" b="1" dirty="0">
              <a:latin typeface="Times New Roman Bold" panose="02020603050405020304" charset="0"/>
              <a:cs typeface="Times New Roman Bold" panose="0202060305040502030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b="1" dirty="0">
                <a:latin typeface="Times New Roman Bold" panose="02020603050405020304" charset="0"/>
                <a:cs typeface="Times New Roman Bold" panose="02020603050405020304" charset="0"/>
              </a:rPr>
              <a:t>Brute-force</a:t>
            </a:r>
            <a:r>
              <a:rPr lang="en-US" dirty="0">
                <a:latin typeface="Times New Roman" panose="02020603050405020304" charset="0"/>
                <a:cs typeface="Times New Roman" panose="02020603050405020304" charset="0"/>
              </a:rPr>
              <a:t> optimization is ideal for </a:t>
            </a:r>
            <a:r>
              <a:rPr lang="en-US" b="1" i="1" dirty="0">
                <a:latin typeface="Times New Roman Bold Italic" panose="02020603050405020304" charset="0"/>
                <a:cs typeface="Times New Roman Bold Italic" panose="02020603050405020304" charset="0"/>
              </a:rPr>
              <a:t>small-scale multiplications</a:t>
            </a:r>
            <a:r>
              <a:rPr lang="en-US" dirty="0">
                <a:latin typeface="Times New Roman" panose="02020603050405020304" charset="0"/>
                <a:cs typeface="Times New Roman" panose="02020603050405020304" charset="0"/>
              </a:rPr>
              <a:t>. </a:t>
            </a:r>
            <a:endParaRPr lang="en-US" dirty="0">
              <a:latin typeface="Times New Roman" panose="02020603050405020304" charset="0"/>
              <a:cs typeface="Times New Roman" panose="0202060305040502030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charset="0"/>
                <a:cs typeface="Times New Roman" panose="02020603050405020304" charset="0"/>
              </a:rPr>
              <a:t>For </a:t>
            </a:r>
            <a:r>
              <a:rPr lang="en-US" b="1" i="1" dirty="0">
                <a:latin typeface="Times New Roman Bold Italic" panose="02020603050405020304" charset="0"/>
                <a:cs typeface="Times New Roman Bold Italic" panose="02020603050405020304" charset="0"/>
              </a:rPr>
              <a:t>larger circuits</a:t>
            </a:r>
            <a:r>
              <a:rPr lang="en-US" dirty="0"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b="1" dirty="0">
                <a:latin typeface="Times New Roman Bold" panose="02020603050405020304" charset="0"/>
                <a:cs typeface="Times New Roman Bold" panose="02020603050405020304" charset="0"/>
              </a:rPr>
              <a:t>Strategy 1</a:t>
            </a:r>
            <a:r>
              <a:rPr lang="en-US" dirty="0">
                <a:latin typeface="Times New Roman" panose="02020603050405020304" charset="0"/>
                <a:cs typeface="Times New Roman" panose="02020603050405020304" charset="0"/>
              </a:rPr>
              <a:t> offers the </a:t>
            </a:r>
            <a:r>
              <a:rPr lang="en-US" b="1" i="1" dirty="0">
                <a:latin typeface="Times New Roman Bold Italic" panose="02020603050405020304" charset="0"/>
                <a:cs typeface="Times New Roman Bold Italic" panose="02020603050405020304" charset="0"/>
              </a:rPr>
              <a:t>best balance of performance</a:t>
            </a:r>
            <a:r>
              <a:rPr lang="en-US" dirty="0">
                <a:latin typeface="Times New Roman" panose="02020603050405020304" charset="0"/>
                <a:cs typeface="Times New Roman" panose="02020603050405020304" charset="0"/>
              </a:rPr>
              <a:t> and </a:t>
            </a:r>
            <a:r>
              <a:rPr lang="en-US" b="1" i="1" dirty="0">
                <a:latin typeface="Times New Roman Bold Italic" panose="02020603050405020304" charset="0"/>
                <a:cs typeface="Times New Roman Bold Italic" panose="02020603050405020304" charset="0"/>
              </a:rPr>
              <a:t>scalability</a:t>
            </a:r>
            <a:r>
              <a:rPr lang="en-US" dirty="0">
                <a:latin typeface="Times New Roman" panose="02020603050405020304" charset="0"/>
                <a:cs typeface="Times New Roman" panose="02020603050405020304" charset="0"/>
              </a:rPr>
              <a:t>.</a:t>
            </a:r>
            <a:endParaRPr lang="en-US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cxnSp>
        <p:nvCxnSpPr>
          <p:cNvPr id="14" name="直接连接符 13"/>
          <p:cNvCxnSpPr/>
          <p:nvPr/>
        </p:nvCxnSpPr>
        <p:spPr>
          <a:xfrm>
            <a:off x="7123430" y="690880"/>
            <a:ext cx="0" cy="5038090"/>
          </a:xfrm>
          <a:prstGeom prst="line">
            <a:avLst/>
          </a:prstGeom>
          <a:ln w="38100">
            <a:solidFill>
              <a:schemeClr val="bg1">
                <a:lumMod val="65000"/>
              </a:schemeClr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文本框 14"/>
          <p:cNvSpPr txBox="1"/>
          <p:nvPr/>
        </p:nvSpPr>
        <p:spPr>
          <a:xfrm>
            <a:off x="7322820" y="579120"/>
            <a:ext cx="4902200" cy="1799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/>
            <a:r>
              <a:rPr lang="en-US" sz="2100" b="1" dirty="0">
                <a:solidFill>
                  <a:srgbClr val="FF0000"/>
                </a:solidFill>
                <a:latin typeface="Times New Roman Bold" panose="02020603050405020304" charset="0"/>
                <a:cs typeface="Times New Roman Bold" panose="02020603050405020304" charset="0"/>
                <a:sym typeface="+mn-ea"/>
              </a:rPr>
              <a:t>T-Count Optimization</a:t>
            </a:r>
            <a:endParaRPr lang="en-US" sz="2100" b="1" dirty="0">
              <a:solidFill>
                <a:srgbClr val="FF0000"/>
              </a:solidFill>
              <a:latin typeface="Times New Roman Bold" panose="02020603050405020304" charset="0"/>
              <a:cs typeface="Times New Roman Bold" panose="0202060305040502030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We adopt </a:t>
            </a:r>
            <a:r>
              <a:rPr lang="en-US" b="1" i="1" dirty="0">
                <a:latin typeface="Times New Roman Bold Italic" panose="02020603050405020304" charset="0"/>
                <a:cs typeface="Times New Roman Bold Italic" panose="02020603050405020304" charset="0"/>
                <a:sym typeface="+mn-ea"/>
              </a:rPr>
              <a:t>OptimalTC-Add</a:t>
            </a:r>
            <a:r>
              <a:rPr lang="en-US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as the CPA. </a:t>
            </a:r>
            <a:endParaRPr lang="en-US" dirty="0">
              <a:latin typeface="Times New Roman" panose="02020603050405020304" charset="0"/>
              <a:cs typeface="Times New Roman" panose="0202060305040502030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While </a:t>
            </a:r>
            <a:r>
              <a:rPr lang="en-US" b="1" dirty="0">
                <a:latin typeface="Times New Roman Bold" panose="02020603050405020304" charset="0"/>
                <a:cs typeface="Times New Roman Bold" panose="02020603050405020304" charset="0"/>
                <a:sym typeface="+mn-ea"/>
              </a:rPr>
              <a:t>Strategy 3 (brute-force)</a:t>
            </a:r>
            <a:r>
              <a:rPr lang="en-US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yields the lowest T-Count, it is impractical for large N. </a:t>
            </a:r>
            <a:endParaRPr lang="en-US" dirty="0">
              <a:latin typeface="Times New Roman" panose="02020603050405020304" charset="0"/>
              <a:cs typeface="Times New Roman" panose="0202060305040502030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In such cases, </a:t>
            </a:r>
            <a:r>
              <a:rPr lang="en-US" b="1" dirty="0">
                <a:latin typeface="Times New Roman Bold" panose="02020603050405020304" charset="0"/>
                <a:cs typeface="Times New Roman Bold" panose="02020603050405020304" charset="0"/>
                <a:sym typeface="+mn-ea"/>
              </a:rPr>
              <a:t>Strategy 1 (largest compressors)</a:t>
            </a:r>
            <a:r>
              <a:rPr lang="en-US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is a practical and efficient alternative.</a:t>
            </a:r>
            <a:endParaRPr lang="zh-CN" altLang="en-US"/>
          </a:p>
        </p:txBody>
      </p:sp>
      <p:sp>
        <p:nvSpPr>
          <p:cNvPr id="16" name="文本框 15"/>
          <p:cNvSpPr txBox="1"/>
          <p:nvPr/>
        </p:nvSpPr>
        <p:spPr>
          <a:xfrm>
            <a:off x="7322185" y="2689860"/>
            <a:ext cx="4902200" cy="1799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285750" indent="-285750" algn="l"/>
            <a:r>
              <a:rPr lang="en-US" sz="2100" b="1" dirty="0">
                <a:solidFill>
                  <a:srgbClr val="FF0000"/>
                </a:solidFill>
                <a:latin typeface="Times New Roman Bold" panose="02020603050405020304" charset="0"/>
                <a:cs typeface="Times New Roman Bold" panose="02020603050405020304" charset="0"/>
                <a:sym typeface="+mn-ea"/>
              </a:rPr>
              <a:t>Qubit-Count Minimization</a:t>
            </a:r>
            <a:endParaRPr lang="en-US" sz="2100" b="1" dirty="0">
              <a:solidFill>
                <a:srgbClr val="FF0000"/>
              </a:solidFill>
              <a:latin typeface="Times New Roman Bold" panose="02020603050405020304" charset="0"/>
              <a:cs typeface="Times New Roman Bold" panose="0202060305040502030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b="1" dirty="0">
                <a:latin typeface="Times New Roman Bold" panose="02020603050405020304" charset="0"/>
                <a:cs typeface="Times New Roman Bold" panose="02020603050405020304" charset="0"/>
                <a:sym typeface="+mn-ea"/>
              </a:rPr>
              <a:t>Naive</a:t>
            </a:r>
            <a:r>
              <a:rPr lang="en-US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or </a:t>
            </a:r>
            <a:r>
              <a:rPr lang="en-US" b="1" dirty="0">
                <a:latin typeface="Times New Roman Bold" panose="02020603050405020304" charset="0"/>
                <a:cs typeface="Times New Roman Bold" panose="02020603050405020304" charset="0"/>
                <a:sym typeface="+mn-ea"/>
              </a:rPr>
              <a:t>shift-and-add methods</a:t>
            </a:r>
            <a:r>
              <a:rPr lang="en-US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often yield better Qubit-Count. </a:t>
            </a:r>
            <a:endParaRPr lang="en-US" dirty="0">
              <a:latin typeface="Times New Roman" panose="02020603050405020304" charset="0"/>
              <a:cs typeface="Times New Roman" panose="0202060305040502030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Within our framework, </a:t>
            </a:r>
            <a:r>
              <a:rPr lang="en-US" b="1" dirty="0">
                <a:latin typeface="Times New Roman Bold" panose="02020603050405020304" charset="0"/>
                <a:cs typeface="Times New Roman Bold" panose="02020603050405020304" charset="0"/>
                <a:sym typeface="+mn-ea"/>
              </a:rPr>
              <a:t>Strategy 1</a:t>
            </a:r>
            <a:r>
              <a:rPr lang="en-US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matches or outperforms </a:t>
            </a:r>
            <a:r>
              <a:rPr lang="en-US" b="1" dirty="0">
                <a:latin typeface="Times New Roman Bold" panose="02020603050405020304" charset="0"/>
                <a:cs typeface="Times New Roman Bold" panose="02020603050405020304" charset="0"/>
                <a:sym typeface="+mn-ea"/>
              </a:rPr>
              <a:t>Strategy 2</a:t>
            </a:r>
            <a:r>
              <a:rPr lang="en-US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, while </a:t>
            </a:r>
            <a:r>
              <a:rPr lang="en-US" b="1" dirty="0">
                <a:latin typeface="Times New Roman Bold" panose="02020603050405020304" charset="0"/>
                <a:cs typeface="Times New Roman Bold" panose="02020603050405020304" charset="0"/>
                <a:sym typeface="+mn-ea"/>
              </a:rPr>
              <a:t>Strategy 3</a:t>
            </a:r>
            <a:r>
              <a:rPr lang="en-US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remains optimal but costly.</a:t>
            </a:r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5" grpId="1" animBg="1"/>
      <p:bldP spid="7" grpId="0" bldLvl="0" animBg="1"/>
      <p:bldP spid="7" grpId="1" animBg="1"/>
      <p:bldP spid="4" grpId="0" bldLvl="0" animBg="1"/>
      <p:bldP spid="4" grpId="1" animBg="1"/>
      <p:bldP spid="6" grpId="0" bldLvl="0" animBg="1"/>
      <p:bldP spid="6" grpId="1" animBg="1"/>
      <p:bldP spid="15" grpId="0"/>
      <p:bldP spid="11" grpId="0"/>
      <p:bldP spid="15" grpId="1"/>
      <p:bldP spid="11" grpId="1"/>
      <p:bldP spid="16" grpId="0"/>
      <p:bldP spid="10" grpId="0"/>
      <p:bldP spid="16" grpId="1"/>
      <p:bldP spid="10" grpId="1"/>
      <p:bldP spid="13" grpId="0"/>
      <p:bldP spid="13" grpId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701040" y="856615"/>
            <a:ext cx="11315700" cy="455612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>
              <a:lnSpc>
                <a:spcPct val="130000"/>
              </a:lnSpc>
            </a:pPr>
            <a:r>
              <a:rPr lang="zh-CN" altLang="en-US" sz="2100" b="1" i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To date, </a:t>
            </a:r>
            <a:r>
              <a:rPr lang="zh-CN" altLang="en-US" sz="2100" b="1" i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no documented attack has successfully achieved direct control over a quantum computer.</a:t>
            </a:r>
            <a:endParaRPr lang="zh-CN" altLang="en-US" sz="2100"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zh-CN" altLang="en-US" sz="2100"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zh-CN" altLang="en-US" sz="2100"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zh-CN" altLang="en-US" sz="2100"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zh-CN" altLang="en-US" sz="2100"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zh-CN" altLang="en-US" sz="2100"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zh-CN" altLang="en-US" sz="2100"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zh-CN" altLang="en-US" sz="2100"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zh-CN" altLang="en-US" sz="2100"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zh-CN" altLang="en-US" sz="2100"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zh-CN" altLang="en-US" sz="2100"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zh-CN" altLang="en-US" sz="2100"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zh-CN" altLang="en-US" sz="2100"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zh-CN" altLang="en-US" sz="210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zh-CN" altLang="en-US" sz="2100">
                <a:latin typeface="Times New Roman" panose="02020603050405020304" charset="0"/>
                <a:cs typeface="Times New Roman" panose="02020603050405020304" charset="0"/>
              </a:rPr>
              <a:t>we successfully overcame these challenges, culminating in the development of the </a:t>
            </a:r>
            <a:r>
              <a:rPr lang="zh-CN" altLang="en-US" sz="21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first malware </a:t>
            </a:r>
            <a:r>
              <a:rPr lang="zh-CN" altLang="en-US" sz="2100">
                <a:latin typeface="Times New Roman" panose="02020603050405020304" charset="0"/>
                <a:cs typeface="Times New Roman" panose="02020603050405020304" charset="0"/>
              </a:rPr>
              <a:t>targeting quantum computers.</a:t>
            </a:r>
            <a:endParaRPr lang="zh-CN" altLang="en-US" sz="2100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rcRect t="29481"/>
          <a:stretch>
            <a:fillRect/>
          </a:stretch>
        </p:blipFill>
        <p:spPr>
          <a:xfrm>
            <a:off x="6990080" y="1535430"/>
            <a:ext cx="4070350" cy="284797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rcRect l="17610"/>
          <a:stretch>
            <a:fillRect/>
          </a:stretch>
        </p:blipFill>
        <p:spPr>
          <a:xfrm>
            <a:off x="1069340" y="1536700"/>
            <a:ext cx="4177030" cy="284670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864235" y="4530090"/>
            <a:ext cx="458724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1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Challenge 1:</a:t>
            </a:r>
            <a:r>
              <a:rPr lang="zh-CN" altLang="en-US" sz="21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The complex and unique nature of quantum systems.</a:t>
            </a:r>
            <a:endParaRPr lang="zh-CN" altLang="en-US" sz="21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6996430" y="4530090"/>
            <a:ext cx="4384675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1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Challenge 2:</a:t>
            </a:r>
            <a:r>
              <a:rPr lang="zh-CN" altLang="en-US" sz="21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sz="2100">
                <a:latin typeface="Times New Roman" panose="02020603050405020304" charset="0"/>
                <a:cs typeface="Times New Roman" panose="02020603050405020304" charset="0"/>
                <a:sym typeface="+mn-ea"/>
              </a:rPr>
              <a:t>Gap between</a:t>
            </a:r>
            <a:r>
              <a:rPr lang="en-US" sz="21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quantum and</a:t>
            </a:r>
            <a:r>
              <a:rPr sz="21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2100">
                <a:latin typeface="Times New Roman" panose="02020603050405020304" charset="0"/>
                <a:cs typeface="Times New Roman" panose="02020603050405020304" charset="0"/>
                <a:sym typeface="+mn-ea"/>
              </a:rPr>
              <a:t>c</a:t>
            </a:r>
            <a:r>
              <a:rPr sz="2100">
                <a:latin typeface="Times New Roman" panose="02020603050405020304" charset="0"/>
                <a:cs typeface="Times New Roman" panose="02020603050405020304" charset="0"/>
                <a:sym typeface="+mn-ea"/>
              </a:rPr>
              <a:t>ybersecurity</a:t>
            </a:r>
            <a:endParaRPr sz="21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542925" y="147955"/>
            <a:ext cx="1330960" cy="5372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sz="2900" b="1">
                <a:solidFill>
                  <a:srgbClr val="000090"/>
                </a:solidFill>
              </a:rPr>
              <a:t>MalaQ</a:t>
            </a:r>
            <a:endParaRPr lang="en-US" sz="2900" b="1">
              <a:solidFill>
                <a:srgbClr val="00009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8" grpId="0"/>
      <p:bldP spid="8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" name="图片 104"/>
          <p:cNvPicPr/>
          <p:nvPr/>
        </p:nvPicPr>
        <p:blipFill>
          <a:blip r:embed="rId1"/>
          <a:stretch>
            <a:fillRect/>
          </a:stretch>
        </p:blipFill>
        <p:spPr>
          <a:xfrm>
            <a:off x="9086427" y="623147"/>
            <a:ext cx="2074333" cy="319616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文本框 7"/>
          <p:cNvSpPr txBox="1"/>
          <p:nvPr/>
        </p:nvSpPr>
        <p:spPr>
          <a:xfrm>
            <a:off x="8601287" y="3709247"/>
            <a:ext cx="2045970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l">
              <a:buClrTx/>
              <a:buSzTx/>
              <a:buFontTx/>
            </a:pPr>
            <a:r>
              <a:rPr lang="en-US" sz="2400" b="1" dirty="0">
                <a:solidFill>
                  <a:srgbClr val="000090"/>
                </a:solidFill>
                <a:latin typeface="Times New Roman Bold" panose="02020603050405020304" charset="0"/>
                <a:cs typeface="Times New Roman Bold" panose="02020603050405020304" charset="0"/>
                <a:sym typeface="+mn-ea"/>
              </a:rPr>
              <a:t>Cryptography</a:t>
            </a:r>
            <a:endParaRPr lang="en-US" sz="2400" b="1" dirty="0">
              <a:solidFill>
                <a:srgbClr val="000090"/>
              </a:solidFill>
              <a:latin typeface="Times New Roman Bold" panose="02020603050405020304" charset="0"/>
              <a:cs typeface="Times New Roman Bold" panose="02020603050405020304" charset="0"/>
              <a:sym typeface="+mn-ea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rcRect l="15631" t="1517"/>
          <a:stretch>
            <a:fillRect/>
          </a:stretch>
        </p:blipFill>
        <p:spPr>
          <a:xfrm>
            <a:off x="739140" y="4348480"/>
            <a:ext cx="2772833" cy="192786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3"/>
          <a:srcRect l="3742" t="20632" b="486"/>
          <a:stretch>
            <a:fillRect/>
          </a:stretch>
        </p:blipFill>
        <p:spPr>
          <a:xfrm>
            <a:off x="4519507" y="4348480"/>
            <a:ext cx="3180080" cy="192278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478790" y="1222587"/>
            <a:ext cx="9046633" cy="21958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lnSpc>
                <a:spcPct val="120000"/>
              </a:lnSpc>
            </a:pPr>
            <a:r>
              <a:rPr sz="1900" b="1" dirty="0">
                <a:solidFill>
                  <a:srgbClr val="FF0000"/>
                </a:solidFill>
                <a:latin typeface="Times New Roman Bold" panose="02020603050405020304" charset="0"/>
                <a:cs typeface="Times New Roman Bold" panose="02020603050405020304" charset="0"/>
                <a:sym typeface="+mn-ea"/>
              </a:rPr>
              <a:t>Quantum computers</a:t>
            </a:r>
            <a:r>
              <a:rPr sz="1900" dirty="0">
                <a:solidFill>
                  <a:schemeClr val="tx1"/>
                </a:solidFill>
                <a:latin typeface="Times New Roman Regular" panose="02020603050405020304" charset="0"/>
                <a:cs typeface="Times New Roman Regular" panose="02020603050405020304" charset="0"/>
                <a:sym typeface="+mn-ea"/>
              </a:rPr>
              <a:t> promise breakthroughs across domains by </a:t>
            </a:r>
            <a:r>
              <a:rPr sz="1900" b="1" i="1" dirty="0">
                <a:solidFill>
                  <a:schemeClr val="tx1"/>
                </a:solidFill>
                <a:latin typeface="Times New Roman Bold Italic" panose="02020603050405020304" charset="0"/>
                <a:cs typeface="Times New Roman Bold Italic" panose="02020603050405020304" charset="0"/>
                <a:sym typeface="+mn-ea"/>
              </a:rPr>
              <a:t>offering speedups over classical algorithms</a:t>
            </a:r>
            <a:r>
              <a:rPr sz="1900" dirty="0">
                <a:solidFill>
                  <a:schemeClr val="tx1"/>
                </a:solidFill>
                <a:latin typeface="Times New Roman Regular" panose="02020603050405020304" charset="0"/>
                <a:cs typeface="Times New Roman Regular" panose="02020603050405020304" charset="0"/>
                <a:sym typeface="+mn-ea"/>
              </a:rPr>
              <a:t>. A landmark example is </a:t>
            </a:r>
            <a:r>
              <a:rPr sz="1900" b="1" i="1" dirty="0">
                <a:solidFill>
                  <a:schemeClr val="tx1"/>
                </a:solidFill>
                <a:latin typeface="Times New Roman Bold Italic" panose="02020603050405020304" charset="0"/>
                <a:cs typeface="Times New Roman Bold Italic" panose="02020603050405020304" charset="0"/>
                <a:sym typeface="+mn-ea"/>
              </a:rPr>
              <a:t>Shor’s algorithm</a:t>
            </a:r>
            <a:r>
              <a:rPr sz="1900" b="1" baseline="30000" dirty="0">
                <a:solidFill>
                  <a:schemeClr val="tx1"/>
                </a:solidFill>
                <a:latin typeface="Times New Roman Bold Italic" panose="02020603050405020304" charset="0"/>
                <a:cs typeface="Times New Roman Bold Italic" panose="02020603050405020304" charset="0"/>
                <a:sym typeface="+mn-ea"/>
              </a:rPr>
              <a:t>[1]</a:t>
            </a:r>
            <a:r>
              <a:rPr sz="1900" dirty="0">
                <a:solidFill>
                  <a:schemeClr val="tx1"/>
                </a:solidFill>
                <a:latin typeface="Times New Roman Regular" panose="02020603050405020304" charset="0"/>
                <a:cs typeface="Times New Roman Regular" panose="02020603050405020304" charset="0"/>
                <a:sym typeface="+mn-ea"/>
              </a:rPr>
              <a:t>, which threatens public-key cryptographic systems such as RSA and ECC.</a:t>
            </a:r>
            <a:endParaRPr sz="1900" dirty="0">
              <a:solidFill>
                <a:schemeClr val="tx1"/>
              </a:solidFill>
              <a:latin typeface="Times New Roman Regular" panose="02020603050405020304" charset="0"/>
              <a:cs typeface="Times New Roman Regular" panose="02020603050405020304" charset="0"/>
              <a:sym typeface="+mn-ea"/>
            </a:endParaRPr>
          </a:p>
          <a:p>
            <a:pPr algn="l">
              <a:lnSpc>
                <a:spcPct val="120000"/>
              </a:lnSpc>
            </a:pPr>
            <a:endParaRPr sz="1900" dirty="0">
              <a:solidFill>
                <a:schemeClr val="tx1"/>
              </a:solidFill>
              <a:latin typeface="Times New Roman Regular" panose="02020603050405020304" charset="0"/>
              <a:cs typeface="Times New Roman Regular" panose="02020603050405020304" charset="0"/>
              <a:sym typeface="+mn-ea"/>
            </a:endParaRPr>
          </a:p>
          <a:p>
            <a:pPr algn="l">
              <a:lnSpc>
                <a:spcPct val="120000"/>
              </a:lnSpc>
            </a:pPr>
            <a:r>
              <a:rPr sz="1900" b="1" dirty="0">
                <a:solidFill>
                  <a:srgbClr val="FF0000"/>
                </a:solidFill>
                <a:latin typeface="Times New Roman Bold" panose="02020603050405020304" charset="0"/>
                <a:cs typeface="Times New Roman Bold" panose="02020603050405020304" charset="0"/>
                <a:sym typeface="+mn-ea"/>
              </a:rPr>
              <a:t>Quantum arithmetic</a:t>
            </a:r>
            <a:r>
              <a:rPr sz="1900" dirty="0">
                <a:solidFill>
                  <a:schemeClr val="tx1"/>
                </a:solidFill>
                <a:latin typeface="Times New Roman Regular" panose="02020603050405020304" charset="0"/>
                <a:cs typeface="Times New Roman Regular" panose="02020603050405020304" charset="0"/>
                <a:sym typeface="+mn-ea"/>
              </a:rPr>
              <a:t> serves as a basic building block in many quantum algorithms. In particular, the efficiency of </a:t>
            </a:r>
            <a:r>
              <a:rPr sz="1900" b="1" i="1" dirty="0">
                <a:solidFill>
                  <a:schemeClr val="tx1"/>
                </a:solidFill>
                <a:latin typeface="Times New Roman Bold Italic" panose="02020603050405020304" charset="0"/>
                <a:cs typeface="Times New Roman Bold Italic" panose="02020603050405020304" charset="0"/>
                <a:sym typeface="+mn-ea"/>
              </a:rPr>
              <a:t>Shor’s algorithm</a:t>
            </a:r>
            <a:r>
              <a:rPr sz="1900" b="1" baseline="30000" dirty="0">
                <a:latin typeface="Times New Roman Bold Italic" panose="02020603050405020304" charset="0"/>
                <a:cs typeface="Times New Roman Bold Italic" panose="02020603050405020304" charset="0"/>
                <a:sym typeface="+mn-ea"/>
              </a:rPr>
              <a:t>[1]</a:t>
            </a:r>
            <a:r>
              <a:rPr lang="en-US" sz="1900" b="1" dirty="0">
                <a:latin typeface="Times New Roman Bold Italic" panose="02020603050405020304" charset="0"/>
                <a:cs typeface="Times New Roman Bold Italic" panose="02020603050405020304" charset="0"/>
                <a:sym typeface="+mn-ea"/>
              </a:rPr>
              <a:t> </a:t>
            </a:r>
            <a:r>
              <a:rPr sz="1900" dirty="0">
                <a:solidFill>
                  <a:schemeClr val="tx1"/>
                </a:solidFill>
                <a:latin typeface="Times New Roman Regular" panose="02020603050405020304" charset="0"/>
                <a:cs typeface="Times New Roman Regular" panose="02020603050405020304" charset="0"/>
                <a:sym typeface="+mn-ea"/>
              </a:rPr>
              <a:t>relies heavily on arithmetic</a:t>
            </a:r>
            <a:r>
              <a:rPr lang="en-US" sz="1900" dirty="0">
                <a:solidFill>
                  <a:schemeClr val="tx1"/>
                </a:solidFill>
                <a:latin typeface="Times New Roman Regular" panose="02020603050405020304" charset="0"/>
                <a:cs typeface="Times New Roman Regular" panose="02020603050405020304" charset="0"/>
                <a:sym typeface="+mn-ea"/>
              </a:rPr>
              <a:t> blocks</a:t>
            </a:r>
            <a:r>
              <a:rPr sz="1900" dirty="0">
                <a:solidFill>
                  <a:schemeClr val="tx1"/>
                </a:solidFill>
                <a:latin typeface="Times New Roman Regular" panose="02020603050405020304" charset="0"/>
                <a:cs typeface="Times New Roman Regular" panose="02020603050405020304" charset="0"/>
                <a:sym typeface="+mn-ea"/>
              </a:rPr>
              <a:t>.</a:t>
            </a:r>
            <a:endParaRPr sz="1900" dirty="0">
              <a:solidFill>
                <a:schemeClr val="tx1"/>
              </a:solidFill>
              <a:latin typeface="Times New Roman Regular" panose="02020603050405020304" charset="0"/>
              <a:cs typeface="Times New Roman Regular" panose="02020603050405020304" charset="0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4519507" y="3709247"/>
            <a:ext cx="2223135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l">
              <a:buClrTx/>
              <a:buSzTx/>
              <a:buFontTx/>
            </a:pPr>
            <a:r>
              <a:rPr lang="en-US" sz="2400" b="1" dirty="0">
                <a:solidFill>
                  <a:srgbClr val="000090"/>
                </a:solidFill>
                <a:latin typeface="Times New Roman Bold" panose="02020603050405020304" charset="0"/>
                <a:cs typeface="Times New Roman Bold" panose="02020603050405020304" charset="0"/>
                <a:sym typeface="+mn-ea"/>
              </a:rPr>
              <a:t>Drug Discovery</a:t>
            </a:r>
            <a:endParaRPr lang="en-US" sz="2400" b="1" dirty="0">
              <a:solidFill>
                <a:srgbClr val="000090"/>
              </a:solidFill>
              <a:latin typeface="Times New Roman Bold" panose="02020603050405020304" charset="0"/>
              <a:cs typeface="Times New Roman Bold" panose="02020603050405020304" charset="0"/>
              <a:sym typeface="+mn-ea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611293" y="3749887"/>
            <a:ext cx="1215390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l"/>
            <a:r>
              <a:rPr lang="en-US" sz="2400" b="1" dirty="0">
                <a:solidFill>
                  <a:srgbClr val="000090"/>
                </a:solidFill>
                <a:latin typeface="Times New Roman Bold" panose="02020603050405020304" charset="0"/>
                <a:cs typeface="Times New Roman Bold" panose="02020603050405020304" charset="0"/>
                <a:sym typeface="+mn-ea"/>
              </a:rPr>
              <a:t>Finance</a:t>
            </a:r>
            <a:endParaRPr lang="en-US" sz="2400" b="1" dirty="0">
              <a:solidFill>
                <a:srgbClr val="000090"/>
              </a:solidFill>
              <a:latin typeface="Times New Roman Bold" panose="02020603050405020304" charset="0"/>
              <a:cs typeface="Times New Roman Bold" panose="02020603050405020304" charset="0"/>
              <a:sym typeface="+mn-ea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01287" y="4332393"/>
            <a:ext cx="3044613" cy="1857587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8715587" y="132080"/>
            <a:ext cx="2850515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l"/>
            <a:r>
              <a:rPr lang="en-US" sz="2400" b="1" dirty="0">
                <a:solidFill>
                  <a:srgbClr val="000090"/>
                </a:solidFill>
                <a:latin typeface="Times New Roman Bold" panose="02020603050405020304" charset="0"/>
                <a:cs typeface="Times New Roman Bold" panose="02020603050405020304" charset="0"/>
                <a:sym typeface="+mn-ea"/>
              </a:rPr>
              <a:t>Quantum Computer</a:t>
            </a:r>
            <a:endParaRPr lang="en-US" sz="2400" b="1" dirty="0">
              <a:solidFill>
                <a:srgbClr val="000090"/>
              </a:solidFill>
              <a:latin typeface="Times New Roman Bold" panose="02020603050405020304" charset="0"/>
              <a:cs typeface="Times New Roman Bold" panose="02020603050405020304" charset="0"/>
              <a:sym typeface="+mn-ea"/>
            </a:endParaRP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478790" y="118745"/>
            <a:ext cx="3975735" cy="82994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91440" tIns="45720" rIns="91440" bIns="45720">
            <a:spAutoFit/>
          </a:bodyPr>
          <a:p>
            <a:pPr indent="0">
              <a:lnSpc>
                <a:spcPct val="150000"/>
              </a:lnSpc>
              <a:buFont typeface="Arial" panose="020B0604020202020204"/>
              <a:buNone/>
            </a:pPr>
            <a:r>
              <a:rPr lang="en-US" altLang="zh-CN" sz="3200" b="1" dirty="0" smtClean="0">
                <a:solidFill>
                  <a:srgbClr val="000090"/>
                </a:solidFill>
                <a:latin typeface="Times New Roman" panose="02020603050405020304" charset="0"/>
                <a:cs typeface="Times New Roman" panose="02020603050405020304" charset="0"/>
              </a:rPr>
              <a:t>Quantum Computing</a:t>
            </a:r>
            <a:endParaRPr lang="en-US" altLang="zh-CN" sz="3200" b="1" dirty="0" smtClean="0">
              <a:solidFill>
                <a:srgbClr val="00009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  <p:custDataLst>
      <p:tags r:id="rId5"/>
    </p:custDataLst>
  </p:cSld>
  <p:clrMapOvr>
    <a:masterClrMapping/>
  </p:clrMapOvr>
  <p:transition advTm="3687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8" grpId="0"/>
      <p:bldP spid="12" grpId="0"/>
      <p:bldP spid="14" grpId="0"/>
      <p:bldP spid="16" grpId="1"/>
      <p:bldP spid="8" grpId="1"/>
      <p:bldP spid="12" grpId="1"/>
      <p:bldP spid="14" grpId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812415" y="2052320"/>
            <a:ext cx="6769100" cy="401066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2"/>
          <a:srcRect l="23867" t="15766" r="5531" b="10585"/>
          <a:stretch>
            <a:fillRect/>
          </a:stretch>
        </p:blipFill>
        <p:spPr>
          <a:xfrm>
            <a:off x="539115" y="2109470"/>
            <a:ext cx="413385" cy="415290"/>
          </a:xfrm>
          <a:prstGeom prst="ellipse">
            <a:avLst/>
          </a:prstGeom>
        </p:spPr>
      </p:pic>
      <p:sp>
        <p:nvSpPr>
          <p:cNvPr id="17" name="文本框 16"/>
          <p:cNvSpPr txBox="1"/>
          <p:nvPr/>
        </p:nvSpPr>
        <p:spPr>
          <a:xfrm>
            <a:off x="424180" y="2103755"/>
            <a:ext cx="750570" cy="52260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p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93345" y="514985"/>
            <a:ext cx="11433810" cy="5372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sz="2900" b="1">
                <a:solidFill>
                  <a:srgbClr val="000090"/>
                </a:solidFill>
              </a:rPr>
              <a:t>Methodology: Detailed Step-by-step Breakdown of the Attack</a:t>
            </a:r>
            <a:endParaRPr lang="en-US" sz="2900" b="1">
              <a:solidFill>
                <a:srgbClr val="000090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97510" y="1541145"/>
            <a:ext cx="314769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b="1">
                <a:solidFill>
                  <a:srgbClr val="783CA5"/>
                </a:solidFill>
                <a:latin typeface="Times New Roman" panose="02020603050405020304" charset="0"/>
                <a:cs typeface="Times New Roman" panose="02020603050405020304" charset="0"/>
              </a:rPr>
              <a:t>Step1: </a:t>
            </a:r>
            <a:r>
              <a:rPr lang="en-US" altLang="zh-CN">
                <a:solidFill>
                  <a:srgbClr val="783CA5"/>
                </a:solidFill>
                <a:latin typeface="Times New Roman" panose="02020603050405020304" charset="0"/>
                <a:cs typeface="Times New Roman" panose="02020603050405020304" charset="0"/>
              </a:rPr>
              <a:t>D</a:t>
            </a:r>
            <a:r>
              <a:rPr lang="zh-CN" altLang="en-US">
                <a:solidFill>
                  <a:srgbClr val="783CA5"/>
                </a:solidFill>
                <a:latin typeface="Times New Roman" panose="02020603050405020304" charset="0"/>
                <a:cs typeface="Times New Roman" panose="02020603050405020304" charset="0"/>
              </a:rPr>
              <a:t>esign and program a reverse TCP-based malware</a:t>
            </a:r>
            <a:endParaRPr lang="zh-CN" altLang="en-US">
              <a:solidFill>
                <a:srgbClr val="783CA5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6" name="任意多边形: 形状 15"/>
          <p:cNvSpPr/>
          <p:nvPr/>
        </p:nvSpPr>
        <p:spPr>
          <a:xfrm flipH="1">
            <a:off x="3237230" y="1840865"/>
            <a:ext cx="1466850" cy="646430"/>
          </a:xfrm>
          <a:custGeom>
            <a:avLst/>
            <a:gdLst>
              <a:gd name="connsiteX0" fmla="*/ 0 w 4396740"/>
              <a:gd name="connsiteY0" fmla="*/ 739140 h 739140"/>
              <a:gd name="connsiteX1" fmla="*/ 701040 w 4396740"/>
              <a:gd name="connsiteY1" fmla="*/ 0 h 739140"/>
              <a:gd name="connsiteX2" fmla="*/ 4396740 w 4396740"/>
              <a:gd name="connsiteY2" fmla="*/ 0 h 739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396740" h="739140">
                <a:moveTo>
                  <a:pt x="0" y="739140"/>
                </a:moveTo>
                <a:lnTo>
                  <a:pt x="701040" y="0"/>
                </a:lnTo>
                <a:lnTo>
                  <a:pt x="4396740" y="0"/>
                </a:lnTo>
              </a:path>
            </a:pathLst>
          </a:custGeom>
          <a:noFill/>
          <a:ln>
            <a:solidFill>
              <a:srgbClr val="783CA5"/>
            </a:solidFill>
            <a:prstDash val="dash"/>
          </a:ln>
          <a:extLst>
            <a:ext uri="{909E8E84-426E-40DD-AFC4-6F175D3DCCD1}">
              <a14:hiddenFill xmlns:a14="http://schemas.microsoft.com/office/drawing/2010/main">
                <a:solidFill>
                  <a:srgbClr val="00B050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rgbClr val="783CA5"/>
              </a:solidFill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97510" y="2646045"/>
            <a:ext cx="274574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b="1">
                <a:solidFill>
                  <a:srgbClr val="783CA5"/>
                </a:solidFill>
                <a:latin typeface="Times New Roman" panose="02020603050405020304" charset="0"/>
                <a:cs typeface="Times New Roman" panose="02020603050405020304" charset="0"/>
              </a:rPr>
              <a:t>Step 2:</a:t>
            </a:r>
            <a:r>
              <a:rPr lang="en-US" altLang="zh-CN">
                <a:solidFill>
                  <a:srgbClr val="783CA5"/>
                </a:solidFill>
                <a:latin typeface="Times New Roman" panose="02020603050405020304" charset="0"/>
                <a:cs typeface="Times New Roman" panose="02020603050405020304" charset="0"/>
              </a:rPr>
              <a:t> Delivery MalaQ to the Target CPU</a:t>
            </a:r>
            <a:endParaRPr lang="en-US" altLang="zh-CN">
              <a:solidFill>
                <a:srgbClr val="783CA5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7" name="任意多边形: 形状 15"/>
          <p:cNvSpPr/>
          <p:nvPr/>
        </p:nvSpPr>
        <p:spPr>
          <a:xfrm flipH="1">
            <a:off x="2717165" y="3021965"/>
            <a:ext cx="1470660" cy="76835"/>
          </a:xfrm>
          <a:custGeom>
            <a:avLst/>
            <a:gdLst>
              <a:gd name="connsiteX0" fmla="*/ 0 w 4396740"/>
              <a:gd name="connsiteY0" fmla="*/ 739140 h 739140"/>
              <a:gd name="connsiteX1" fmla="*/ 701040 w 4396740"/>
              <a:gd name="connsiteY1" fmla="*/ 0 h 739140"/>
              <a:gd name="connsiteX2" fmla="*/ 4396740 w 4396740"/>
              <a:gd name="connsiteY2" fmla="*/ 0 h 739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396740" h="739140">
                <a:moveTo>
                  <a:pt x="0" y="739140"/>
                </a:moveTo>
                <a:lnTo>
                  <a:pt x="701040" y="0"/>
                </a:lnTo>
                <a:lnTo>
                  <a:pt x="4396740" y="0"/>
                </a:lnTo>
              </a:path>
            </a:pathLst>
          </a:custGeom>
          <a:noFill/>
          <a:ln>
            <a:solidFill>
              <a:srgbClr val="783CA5"/>
            </a:solidFill>
            <a:prstDash val="dash"/>
          </a:ln>
          <a:extLst>
            <a:ext uri="{909E8E84-426E-40DD-AFC4-6F175D3DCCD1}">
              <a14:hiddenFill xmlns:a14="http://schemas.microsoft.com/office/drawing/2010/main">
                <a:solidFill>
                  <a:srgbClr val="00B050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rgbClr val="783CA5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9581515" y="1671320"/>
            <a:ext cx="260032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 b="1">
                <a:solidFill>
                  <a:srgbClr val="5B6D6A"/>
                </a:solidFill>
                <a:latin typeface="Times New Roman" panose="02020603050405020304" charset="0"/>
                <a:cs typeface="Times New Roman" panose="02020603050405020304" charset="0"/>
              </a:rPr>
              <a:t>Step 3:</a:t>
            </a:r>
            <a:r>
              <a:rPr lang="zh-CN" altLang="en-US">
                <a:solidFill>
                  <a:srgbClr val="5B6D6A"/>
                </a:solidFill>
                <a:latin typeface="Times New Roman" panose="02020603050405020304" charset="0"/>
                <a:cs typeface="Times New Roman" panose="02020603050405020304" charset="0"/>
              </a:rPr>
              <a:t> Execution MalaQ on the Target CPU</a:t>
            </a:r>
            <a:endParaRPr lang="zh-CN" altLang="en-US">
              <a:solidFill>
                <a:srgbClr val="5B6D6A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398145" y="3601085"/>
            <a:ext cx="254508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b="1">
                <a:solidFill>
                  <a:srgbClr val="783CA5"/>
                </a:solidFill>
                <a:latin typeface="Times New Roman" panose="02020603050405020304" charset="0"/>
                <a:cs typeface="Times New Roman" panose="02020603050405020304" charset="0"/>
              </a:rPr>
              <a:t>Step 4: </a:t>
            </a:r>
            <a:r>
              <a:rPr lang="en-US" altLang="zh-CN">
                <a:solidFill>
                  <a:srgbClr val="783CA5"/>
                </a:solidFill>
                <a:latin typeface="Times New Roman" panose="02020603050405020304" charset="0"/>
                <a:cs typeface="Times New Roman" panose="02020603050405020304" charset="0"/>
              </a:rPr>
              <a:t>Access to the Target System.</a:t>
            </a:r>
            <a:endParaRPr lang="en-US" altLang="zh-CN">
              <a:solidFill>
                <a:srgbClr val="783CA5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397510" y="4749165"/>
            <a:ext cx="254571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b="1">
                <a:solidFill>
                  <a:srgbClr val="783CA5"/>
                </a:solidFill>
                <a:latin typeface="Times New Roman" panose="02020603050405020304" charset="0"/>
                <a:cs typeface="Times New Roman" panose="02020603050405020304" charset="0"/>
              </a:rPr>
              <a:t>Step 5:</a:t>
            </a:r>
            <a:r>
              <a:rPr lang="en-US" altLang="zh-CN">
                <a:solidFill>
                  <a:srgbClr val="783CA5"/>
                </a:solidFill>
                <a:latin typeface="Times New Roman" panose="02020603050405020304" charset="0"/>
                <a:cs typeface="Times New Roman" panose="02020603050405020304" charset="0"/>
              </a:rPr>
              <a:t> Attack on Quantum Classifier.</a:t>
            </a:r>
            <a:endParaRPr lang="en-US" altLang="zh-CN">
              <a:solidFill>
                <a:srgbClr val="783CA5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9673590" y="4523740"/>
            <a:ext cx="254571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solidFill>
                  <a:srgbClr val="5B6D6A"/>
                </a:solidFill>
              </a:rPr>
              <a:t>Step </a:t>
            </a:r>
            <a:r>
              <a:rPr lang="en-US" altLang="zh-CN" b="1">
                <a:solidFill>
                  <a:srgbClr val="5B6D6A"/>
                </a:solidFill>
              </a:rPr>
              <a:t>6</a:t>
            </a:r>
            <a:r>
              <a:rPr lang="zh-CN" altLang="en-US" b="1">
                <a:solidFill>
                  <a:srgbClr val="5B6D6A"/>
                </a:solidFill>
              </a:rPr>
              <a:t>:</a:t>
            </a:r>
            <a:r>
              <a:rPr lang="zh-CN" altLang="en-US">
                <a:solidFill>
                  <a:srgbClr val="5B6D6A"/>
                </a:solidFill>
              </a:rPr>
              <a:t> </a:t>
            </a:r>
            <a:r>
              <a:rPr lang="en-US" altLang="zh-CN">
                <a:solidFill>
                  <a:srgbClr val="5B6D6A"/>
                </a:solidFill>
              </a:rPr>
              <a:t>Run the erronerous quantum application.</a:t>
            </a:r>
            <a:endParaRPr lang="en-US" altLang="zh-CN">
              <a:solidFill>
                <a:srgbClr val="5B6D6A"/>
              </a:solidFill>
            </a:endParaRPr>
          </a:p>
        </p:txBody>
      </p:sp>
      <p:sp>
        <p:nvSpPr>
          <p:cNvPr id="12" name="任意多边形: 形状 15"/>
          <p:cNvSpPr/>
          <p:nvPr/>
        </p:nvSpPr>
        <p:spPr>
          <a:xfrm flipH="1" flipV="1">
            <a:off x="2574290" y="3739515"/>
            <a:ext cx="1613535" cy="137160"/>
          </a:xfrm>
          <a:custGeom>
            <a:avLst/>
            <a:gdLst>
              <a:gd name="connsiteX0" fmla="*/ 0 w 4396740"/>
              <a:gd name="connsiteY0" fmla="*/ 739140 h 739140"/>
              <a:gd name="connsiteX1" fmla="*/ 701040 w 4396740"/>
              <a:gd name="connsiteY1" fmla="*/ 0 h 739140"/>
              <a:gd name="connsiteX2" fmla="*/ 4396740 w 4396740"/>
              <a:gd name="connsiteY2" fmla="*/ 0 h 739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396740" h="739140">
                <a:moveTo>
                  <a:pt x="0" y="739140"/>
                </a:moveTo>
                <a:lnTo>
                  <a:pt x="701040" y="0"/>
                </a:lnTo>
                <a:lnTo>
                  <a:pt x="4396740" y="0"/>
                </a:lnTo>
              </a:path>
            </a:pathLst>
          </a:custGeom>
          <a:noFill/>
          <a:ln>
            <a:solidFill>
              <a:srgbClr val="783CA5"/>
            </a:solidFill>
            <a:prstDash val="dash"/>
          </a:ln>
          <a:extLst>
            <a:ext uri="{909E8E84-426E-40DD-AFC4-6F175D3DCCD1}">
              <a14:hiddenFill xmlns:a14="http://schemas.microsoft.com/office/drawing/2010/main">
                <a:solidFill>
                  <a:srgbClr val="00B050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rgbClr val="783CA5"/>
              </a:solidFill>
            </a:endParaRPr>
          </a:p>
        </p:txBody>
      </p:sp>
      <p:sp>
        <p:nvSpPr>
          <p:cNvPr id="13" name="任意多边形: 形状 15"/>
          <p:cNvSpPr/>
          <p:nvPr/>
        </p:nvSpPr>
        <p:spPr>
          <a:xfrm flipH="1" flipV="1">
            <a:off x="2225040" y="4910455"/>
            <a:ext cx="1137285" cy="148590"/>
          </a:xfrm>
          <a:custGeom>
            <a:avLst/>
            <a:gdLst>
              <a:gd name="connsiteX0" fmla="*/ 0 w 4396740"/>
              <a:gd name="connsiteY0" fmla="*/ 739140 h 739140"/>
              <a:gd name="connsiteX1" fmla="*/ 701040 w 4396740"/>
              <a:gd name="connsiteY1" fmla="*/ 0 h 739140"/>
              <a:gd name="connsiteX2" fmla="*/ 4396740 w 4396740"/>
              <a:gd name="connsiteY2" fmla="*/ 0 h 739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396740" h="739140">
                <a:moveTo>
                  <a:pt x="0" y="739140"/>
                </a:moveTo>
                <a:lnTo>
                  <a:pt x="701040" y="0"/>
                </a:lnTo>
                <a:lnTo>
                  <a:pt x="4396740" y="0"/>
                </a:lnTo>
              </a:path>
            </a:pathLst>
          </a:custGeom>
          <a:noFill/>
          <a:ln>
            <a:solidFill>
              <a:srgbClr val="783CA5"/>
            </a:solidFill>
            <a:prstDash val="dash"/>
          </a:ln>
          <a:extLst>
            <a:ext uri="{909E8E84-426E-40DD-AFC4-6F175D3DCCD1}">
              <a14:hiddenFill xmlns:a14="http://schemas.microsoft.com/office/drawing/2010/main">
                <a:solidFill>
                  <a:srgbClr val="00B050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rgbClr val="783CA5"/>
              </a:solidFill>
            </a:endParaRPr>
          </a:p>
        </p:txBody>
      </p:sp>
      <p:sp>
        <p:nvSpPr>
          <p:cNvPr id="14" name="任意多边形: 形状 15"/>
          <p:cNvSpPr/>
          <p:nvPr/>
        </p:nvSpPr>
        <p:spPr>
          <a:xfrm>
            <a:off x="8546465" y="1951355"/>
            <a:ext cx="1035050" cy="1431925"/>
          </a:xfrm>
          <a:custGeom>
            <a:avLst/>
            <a:gdLst>
              <a:gd name="connsiteX0" fmla="*/ 0 w 4396740"/>
              <a:gd name="connsiteY0" fmla="*/ 739140 h 739140"/>
              <a:gd name="connsiteX1" fmla="*/ 701040 w 4396740"/>
              <a:gd name="connsiteY1" fmla="*/ 0 h 739140"/>
              <a:gd name="connsiteX2" fmla="*/ 4396740 w 4396740"/>
              <a:gd name="connsiteY2" fmla="*/ 0 h 739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396740" h="739140">
                <a:moveTo>
                  <a:pt x="0" y="739140"/>
                </a:moveTo>
                <a:lnTo>
                  <a:pt x="701040" y="0"/>
                </a:lnTo>
                <a:lnTo>
                  <a:pt x="4396740" y="0"/>
                </a:lnTo>
              </a:path>
            </a:pathLst>
          </a:custGeom>
          <a:noFill/>
          <a:ln>
            <a:solidFill>
              <a:srgbClr val="5B6D6A"/>
            </a:solidFill>
            <a:prstDash val="dash"/>
          </a:ln>
          <a:extLst>
            <a:ext uri="{909E8E84-426E-40DD-AFC4-6F175D3DCCD1}">
              <a14:hiddenFill xmlns:a14="http://schemas.microsoft.com/office/drawing/2010/main">
                <a:solidFill>
                  <a:srgbClr val="00B050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rgbClr val="783CA5"/>
              </a:solidFill>
            </a:endParaRPr>
          </a:p>
        </p:txBody>
      </p:sp>
      <p:sp>
        <p:nvSpPr>
          <p:cNvPr id="15" name="任意多边形: 形状 15"/>
          <p:cNvSpPr/>
          <p:nvPr/>
        </p:nvSpPr>
        <p:spPr>
          <a:xfrm flipV="1">
            <a:off x="9149080" y="4524375"/>
            <a:ext cx="547370" cy="386715"/>
          </a:xfrm>
          <a:custGeom>
            <a:avLst/>
            <a:gdLst>
              <a:gd name="connsiteX0" fmla="*/ 0 w 4396740"/>
              <a:gd name="connsiteY0" fmla="*/ 739140 h 739140"/>
              <a:gd name="connsiteX1" fmla="*/ 701040 w 4396740"/>
              <a:gd name="connsiteY1" fmla="*/ 0 h 739140"/>
              <a:gd name="connsiteX2" fmla="*/ 4396740 w 4396740"/>
              <a:gd name="connsiteY2" fmla="*/ 0 h 739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396740" h="739140">
                <a:moveTo>
                  <a:pt x="0" y="739140"/>
                </a:moveTo>
                <a:lnTo>
                  <a:pt x="701040" y="0"/>
                </a:lnTo>
                <a:lnTo>
                  <a:pt x="4396740" y="0"/>
                </a:lnTo>
              </a:path>
            </a:pathLst>
          </a:custGeom>
          <a:noFill/>
          <a:ln>
            <a:solidFill>
              <a:srgbClr val="5B6D6A"/>
            </a:solidFill>
            <a:prstDash val="dash"/>
          </a:ln>
          <a:extLst>
            <a:ext uri="{909E8E84-426E-40DD-AFC4-6F175D3DCCD1}">
              <a14:hiddenFill xmlns:a14="http://schemas.microsoft.com/office/drawing/2010/main">
                <a:solidFill>
                  <a:srgbClr val="00B050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rgbClr val="783CA5"/>
              </a:solidFill>
            </a:endParaRPr>
          </a:p>
        </p:txBody>
      </p:sp>
      <p:pic>
        <p:nvPicPr>
          <p:cNvPr id="19" name="图片 18" descr="computer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81515" y="2762250"/>
            <a:ext cx="2279650" cy="1510030"/>
          </a:xfrm>
          <a:prstGeom prst="rect">
            <a:avLst/>
          </a:prstGeom>
        </p:spPr>
      </p:pic>
      <p:sp>
        <p:nvSpPr>
          <p:cNvPr id="21" name="文本框 20"/>
          <p:cNvSpPr txBox="1"/>
          <p:nvPr/>
        </p:nvSpPr>
        <p:spPr>
          <a:xfrm>
            <a:off x="10043795" y="3213100"/>
            <a:ext cx="1355090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2100" b="1">
                <a:solidFill>
                  <a:srgbClr val="FF0000"/>
                </a:solidFill>
              </a:rPr>
              <a:t>Attacked</a:t>
            </a:r>
            <a:r>
              <a:rPr lang="zh-CN" altLang="en-US" sz="2100" b="1">
                <a:solidFill>
                  <a:srgbClr val="FF0000"/>
                </a:solidFill>
              </a:rPr>
              <a:t>！</a:t>
            </a:r>
            <a:endParaRPr lang="zh-CN" altLang="en-US" sz="2100" b="1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91667 0.00740741 L 0.765104 0.0726852 " pathEditMode="relative" rAng="0" ptsTypes="">
                                      <p:cBhvr>
                                        <p:cTn id="2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7" y="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 bldLvl="0" animBg="1"/>
      <p:bldP spid="17" grpId="0" bldLvl="0" animBg="1"/>
      <p:bldP spid="3" grpId="1"/>
      <p:bldP spid="6" grpId="1" animBg="1"/>
      <p:bldP spid="17" grpId="1" animBg="1"/>
      <p:bldP spid="5" grpId="0"/>
      <p:bldP spid="7" grpId="0" bldLvl="0" animBg="1"/>
      <p:bldP spid="5" grpId="1"/>
      <p:bldP spid="7" grpId="1" animBg="1"/>
      <p:bldP spid="8" grpId="0"/>
      <p:bldP spid="14" grpId="0" bldLvl="0" animBg="1"/>
      <p:bldP spid="21" grpId="0"/>
      <p:bldP spid="8" grpId="1"/>
      <p:bldP spid="14" grpId="1" animBg="1"/>
      <p:bldP spid="21" grpId="1"/>
      <p:bldP spid="9" grpId="0"/>
      <p:bldP spid="12" grpId="0" bldLvl="0" animBg="1"/>
      <p:bldP spid="9" grpId="1"/>
      <p:bldP spid="12" grpId="1" animBg="1"/>
      <p:bldP spid="10" grpId="0"/>
      <p:bldP spid="13" grpId="0" bldLvl="0" animBg="1"/>
      <p:bldP spid="10" grpId="1"/>
      <p:bldP spid="13" grpId="1" animBg="1"/>
      <p:bldP spid="15" grpId="0" bldLvl="0" animBg="1"/>
      <p:bldP spid="11" grpId="0"/>
      <p:bldP spid="15" grpId="1" animBg="1"/>
      <p:bldP spid="11" grpId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229447" y="350097"/>
            <a:ext cx="5402580" cy="5372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sz="2900" b="1">
                <a:solidFill>
                  <a:srgbClr val="000090"/>
                </a:solidFill>
                <a:latin typeface="Times New Roman" panose="02020603050405020304" charset="0"/>
                <a:cs typeface="Times New Roman" panose="02020603050405020304" charset="0"/>
              </a:rPr>
              <a:t>Results: Quantum Simulator</a:t>
            </a:r>
            <a:endParaRPr lang="en-US" sz="2900" b="1">
              <a:solidFill>
                <a:srgbClr val="00009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12" y="1431290"/>
            <a:ext cx="6536267" cy="3996267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38502" y="1431290"/>
            <a:ext cx="5136727" cy="3783753"/>
          </a:xfrm>
          <a:prstGeom prst="rect">
            <a:avLst/>
          </a:prstGeom>
        </p:spPr>
      </p:pic>
      <p:cxnSp>
        <p:nvCxnSpPr>
          <p:cNvPr id="5" name="直接连接符 4"/>
          <p:cNvCxnSpPr/>
          <p:nvPr/>
        </p:nvCxnSpPr>
        <p:spPr>
          <a:xfrm>
            <a:off x="7654925" y="3605530"/>
            <a:ext cx="3548380" cy="0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52" name="组合 51"/>
          <p:cNvGrpSpPr/>
          <p:nvPr/>
        </p:nvGrpSpPr>
        <p:grpSpPr>
          <a:xfrm>
            <a:off x="8466455" y="2325370"/>
            <a:ext cx="3286125" cy="1314450"/>
            <a:chOff x="12682" y="2172"/>
            <a:chExt cx="5175" cy="2070"/>
          </a:xfrm>
        </p:grpSpPr>
        <p:grpSp>
          <p:nvGrpSpPr>
            <p:cNvPr id="10" name="组合 9"/>
            <p:cNvGrpSpPr/>
            <p:nvPr/>
          </p:nvGrpSpPr>
          <p:grpSpPr>
            <a:xfrm>
              <a:off x="12682" y="2507"/>
              <a:ext cx="2951" cy="1735"/>
              <a:chOff x="9037905" y="1020445"/>
              <a:chExt cx="1873885" cy="1101725"/>
            </a:xfrm>
          </p:grpSpPr>
          <p:sp>
            <p:nvSpPr>
              <p:cNvPr id="13" name="椭圆 12"/>
              <p:cNvSpPr/>
              <p:nvPr/>
            </p:nvSpPr>
            <p:spPr>
              <a:xfrm>
                <a:off x="9037905" y="2045970"/>
                <a:ext cx="76200" cy="76200"/>
              </a:xfrm>
              <a:prstGeom prst="ellipse">
                <a:avLst/>
              </a:prstGeom>
              <a:noFill/>
              <a:ln>
                <a:solidFill>
                  <a:srgbClr val="FF0000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A12423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6" name="任意多边形: 形状 15"/>
              <p:cNvSpPr/>
              <p:nvPr/>
            </p:nvSpPr>
            <p:spPr>
              <a:xfrm>
                <a:off x="9091245" y="1020445"/>
                <a:ext cx="1820545" cy="1002665"/>
              </a:xfrm>
              <a:custGeom>
                <a:avLst/>
                <a:gdLst>
                  <a:gd name="connsiteX0" fmla="*/ 0 w 4396740"/>
                  <a:gd name="connsiteY0" fmla="*/ 739140 h 739140"/>
                  <a:gd name="connsiteX1" fmla="*/ 701040 w 4396740"/>
                  <a:gd name="connsiteY1" fmla="*/ 0 h 739140"/>
                  <a:gd name="connsiteX2" fmla="*/ 4396740 w 4396740"/>
                  <a:gd name="connsiteY2" fmla="*/ 0 h 7391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396740" h="739140">
                    <a:moveTo>
                      <a:pt x="0" y="739140"/>
                    </a:moveTo>
                    <a:lnTo>
                      <a:pt x="701040" y="0"/>
                    </a:lnTo>
                    <a:lnTo>
                      <a:pt x="4396740" y="0"/>
                    </a:lnTo>
                  </a:path>
                </a:pathLst>
              </a:custGeom>
              <a:noFill/>
              <a:ln>
                <a:solidFill>
                  <a:srgbClr val="FF0000"/>
                </a:solidFill>
                <a:prstDash val="dash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00B050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</p:grpSp>
        <p:grpSp>
          <p:nvGrpSpPr>
            <p:cNvPr id="7" name="组合 6"/>
            <p:cNvGrpSpPr/>
            <p:nvPr/>
          </p:nvGrpSpPr>
          <p:grpSpPr>
            <a:xfrm>
              <a:off x="14974" y="2172"/>
              <a:ext cx="2883" cy="582"/>
              <a:chOff x="2178" y="7590"/>
              <a:chExt cx="2883" cy="582"/>
            </a:xfrm>
          </p:grpSpPr>
          <p:sp>
            <p:nvSpPr>
              <p:cNvPr id="18" name="圆角矩形 17"/>
              <p:cNvSpPr/>
              <p:nvPr/>
            </p:nvSpPr>
            <p:spPr>
              <a:xfrm>
                <a:off x="2335" y="7590"/>
                <a:ext cx="2569" cy="582"/>
              </a:xfrm>
              <a:prstGeom prst="roundRect">
                <a:avLst>
                  <a:gd name="adj" fmla="val 37533"/>
                </a:avLst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kumimoji="1" lang="zh-CN" altLang="en-US" sz="2400" dirty="0">
                  <a:latin typeface="Source Han Sans CN Regular" panose="020B0500000000000000" pitchFamily="34" charset="-128"/>
                </a:endParaRPr>
              </a:p>
            </p:txBody>
          </p:sp>
          <p:sp>
            <p:nvSpPr>
              <p:cNvPr id="21" name="文本框 20"/>
              <p:cNvSpPr txBox="1"/>
              <p:nvPr/>
            </p:nvSpPr>
            <p:spPr>
              <a:xfrm>
                <a:off x="2178" y="7594"/>
                <a:ext cx="2883" cy="578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p>
                <a:pPr algn="ctr"/>
                <a:r>
                  <a:rPr kumimoji="1" lang="en-US" altLang="zh-CN" sz="1600" b="1" dirty="0">
                    <a:solidFill>
                      <a:schemeClr val="bg1"/>
                    </a:solidFill>
                    <a:latin typeface="Times New Roman Bold" panose="02020603050405020304" charset="0"/>
                    <a:ea typeface="Source Han Sans CN Regular" panose="020B0500000000000000" pitchFamily="34" charset="-128"/>
                    <a:cs typeface="Times New Roman Bold" panose="02020603050405020304" charset="0"/>
                  </a:rPr>
                  <a:t>Lowest Accuracy</a:t>
                </a:r>
                <a:endParaRPr kumimoji="1" lang="en-US" altLang="zh-CN" sz="1600" b="1" dirty="0">
                  <a:solidFill>
                    <a:schemeClr val="bg1"/>
                  </a:solidFill>
                  <a:latin typeface="Times New Roman Bold" panose="02020603050405020304" charset="0"/>
                  <a:ea typeface="Source Han Sans CN Regular" panose="020B0500000000000000" pitchFamily="34" charset="-128"/>
                  <a:cs typeface="Times New Roman Bold" panose="02020603050405020304" charset="0"/>
                </a:endParaRPr>
              </a:p>
            </p:txBody>
          </p:sp>
        </p:grpSp>
      </p:grpSp>
      <p:sp>
        <p:nvSpPr>
          <p:cNvPr id="8" name="矩形 7"/>
          <p:cNvSpPr/>
          <p:nvPr/>
        </p:nvSpPr>
        <p:spPr>
          <a:xfrm>
            <a:off x="1916430" y="4225925"/>
            <a:ext cx="2630805" cy="593725"/>
          </a:xfrm>
          <a:prstGeom prst="rect">
            <a:avLst/>
          </a:prstGeom>
          <a:noFill/>
          <a:ln w="34925">
            <a:solidFill>
              <a:srgbClr val="FF0000"/>
            </a:solidFill>
            <a:prstDash val="sysDash"/>
          </a:ln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1">
                        <a:tint val="100000"/>
                        <a:shade val="100000"/>
                        <a:satMod val="130000"/>
                      </a:schemeClr>
                    </a:gs>
                    <a:gs pos="100000">
                      <a:schemeClr val="accent1">
                        <a:tint val="50000"/>
                        <a:shade val="100000"/>
                        <a:satMod val="350000"/>
                      </a:schemeClr>
                    </a:gs>
                  </a:gsLst>
                  <a:lin ang="16200000" scaled="0"/>
                </a:gradFill>
              </a14:hiddenFill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p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8" grpId="1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410422" y="225637"/>
            <a:ext cx="5402580" cy="5372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sz="2900" b="1">
                <a:solidFill>
                  <a:srgbClr val="000090"/>
                </a:solidFill>
              </a:rPr>
              <a:t>Results: Quantum Hardware</a:t>
            </a:r>
            <a:endParaRPr lang="en-US" sz="2900" b="1">
              <a:solidFill>
                <a:srgbClr val="000090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71220" y="4803775"/>
            <a:ext cx="5827395" cy="145669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7058660" y="4796155"/>
            <a:ext cx="5502910" cy="10604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100">
                <a:latin typeface="Times New Roman" panose="02020603050405020304" charset="0"/>
                <a:cs typeface="Times New Roman" panose="02020603050405020304" charset="0"/>
              </a:rPr>
              <a:t>Th</a:t>
            </a:r>
            <a:r>
              <a:rPr lang="en-US" altLang="zh-CN" sz="2100">
                <a:latin typeface="Times New Roman" panose="02020603050405020304" charset="0"/>
                <a:cs typeface="Times New Roman" panose="02020603050405020304" charset="0"/>
              </a:rPr>
              <a:t>is</a:t>
            </a:r>
            <a:r>
              <a:rPr lang="zh-CN" altLang="en-US" sz="2100">
                <a:latin typeface="Times New Roman" panose="02020603050405020304" charset="0"/>
                <a:cs typeface="Times New Roman" panose="02020603050405020304" charset="0"/>
              </a:rPr>
              <a:t> attack significantly </a:t>
            </a:r>
            <a:r>
              <a:rPr lang="zh-CN" altLang="en-US" sz="2100" b="1">
                <a:latin typeface="Times New Roman" panose="02020603050405020304" charset="0"/>
                <a:cs typeface="Times New Roman" panose="02020603050405020304" charset="0"/>
              </a:rPr>
              <a:t>reduces classifier accuracy</a:t>
            </a:r>
            <a:r>
              <a:rPr lang="zh-CN" altLang="en-US" sz="2100">
                <a:latin typeface="Times New Roman" panose="02020603050405020304" charset="0"/>
                <a:cs typeface="Times New Roman" panose="02020603050405020304" charset="0"/>
              </a:rPr>
              <a:t>, undermin</a:t>
            </a:r>
            <a:r>
              <a:rPr lang="en-US" altLang="zh-CN" sz="2100">
                <a:latin typeface="Times New Roman" panose="02020603050405020304" charset="0"/>
                <a:cs typeface="Times New Roman" panose="02020603050405020304" charset="0"/>
              </a:rPr>
              <a:t>ing</a:t>
            </a:r>
            <a:r>
              <a:rPr lang="zh-CN" altLang="en-US" sz="2100">
                <a:latin typeface="Times New Roman" panose="02020603050405020304" charset="0"/>
                <a:cs typeface="Times New Roman" panose="02020603050405020304" charset="0"/>
              </a:rPr>
              <a:t> the </a:t>
            </a:r>
            <a:r>
              <a:rPr lang="zh-CN" altLang="en-US" sz="21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reliability</a:t>
            </a:r>
            <a:r>
              <a:rPr lang="zh-CN" altLang="en-US" sz="2100">
                <a:latin typeface="Times New Roman" panose="02020603050405020304" charset="0"/>
                <a:cs typeface="Times New Roman" panose="02020603050405020304" charset="0"/>
              </a:rPr>
              <a:t> of real quantum hardware.</a:t>
            </a:r>
            <a:endParaRPr lang="zh-CN" altLang="en-US" sz="2100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rcRect t="3102"/>
          <a:stretch>
            <a:fillRect/>
          </a:stretch>
        </p:blipFill>
        <p:spPr>
          <a:xfrm>
            <a:off x="0" y="928370"/>
            <a:ext cx="7287895" cy="370205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7058660" y="928370"/>
            <a:ext cx="505714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100">
                <a:latin typeface="Times New Roman" panose="02020603050405020304" charset="0"/>
                <a:cs typeface="Times New Roman" panose="02020603050405020304" charset="0"/>
              </a:rPr>
              <a:t>Here</a:t>
            </a:r>
            <a:r>
              <a:rPr lang="zh-CN" altLang="en-US" sz="2100">
                <a:latin typeface="Times New Roman" panose="02020603050405020304" charset="0"/>
                <a:cs typeface="Times New Roman" panose="02020603050405020304" charset="0"/>
              </a:rPr>
              <a:t>, we utilized a real </a:t>
            </a:r>
            <a:r>
              <a:rPr lang="zh-CN" altLang="en-US" sz="2100" b="1">
                <a:latin typeface="Times New Roman" panose="02020603050405020304" charset="0"/>
                <a:cs typeface="Times New Roman" panose="02020603050405020304" charset="0"/>
              </a:rPr>
              <a:t>Noisy Intermediate-Scale Quantum (NISQ) device</a:t>
            </a:r>
            <a:r>
              <a:rPr lang="en-US" altLang="zh-CN" sz="2100" b="1">
                <a:latin typeface="Times New Roman" panose="02020603050405020304" charset="0"/>
                <a:cs typeface="Times New Roman" panose="02020603050405020304" charset="0"/>
              </a:rPr>
              <a:t>.</a:t>
            </a:r>
            <a:endParaRPr lang="en-US" altLang="zh-CN" sz="2100" b="1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7058660" y="1739900"/>
            <a:ext cx="2424430" cy="414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1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Very Expensive......</a:t>
            </a:r>
            <a:endParaRPr lang="en-US" altLang="zh-CN" sz="2100" b="1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pic>
        <p:nvPicPr>
          <p:cNvPr id="12" name="图片 11" descr="money"/>
          <p:cNvPicPr>
            <a:picLocks noChangeAspect="1"/>
          </p:cNvPicPr>
          <p:nvPr/>
        </p:nvPicPr>
        <p:blipFill>
          <a:blip r:embed="rId3"/>
          <a:srcRect b="8049"/>
          <a:stretch>
            <a:fillRect/>
          </a:stretch>
        </p:blipFill>
        <p:spPr>
          <a:xfrm>
            <a:off x="8095615" y="2228215"/>
            <a:ext cx="2750820" cy="204089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10" grpId="0"/>
      <p:bldP spid="10" grpId="1"/>
      <p:bldP spid="7" grpId="0"/>
      <p:bldP spid="7" grpId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496782" y="84667"/>
            <a:ext cx="5402580" cy="5372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900" b="1">
                <a:solidFill>
                  <a:srgbClr val="000090"/>
                </a:solidFill>
              </a:rPr>
              <a:t>Why MalaQ?</a:t>
            </a:r>
            <a:endParaRPr lang="en-US" altLang="zh-CN" sz="2900" b="1">
              <a:solidFill>
                <a:srgbClr val="000090"/>
              </a:solidFill>
            </a:endParaRPr>
          </a:p>
        </p:txBody>
      </p:sp>
      <p:pic>
        <p:nvPicPr>
          <p:cNvPr id="14" name="图片 13" descr="Mala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61315" y="2399665"/>
            <a:ext cx="2858770" cy="2419350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1332865" y="1598295"/>
            <a:ext cx="916305" cy="49149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l"/>
            <a:r>
              <a:rPr lang="en-US" sz="2600" b="1" dirty="0">
                <a:solidFill>
                  <a:srgbClr val="FF0000"/>
                </a:solidFill>
                <a:sym typeface="+mn-ea"/>
              </a:rPr>
              <a:t>Mala</a:t>
            </a:r>
            <a:endParaRPr lang="en-US" sz="2600" b="1" dirty="0">
              <a:solidFill>
                <a:srgbClr val="FF0000"/>
              </a:solidFill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5005070" y="1598295"/>
            <a:ext cx="1539875" cy="49149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l"/>
            <a:r>
              <a:rPr lang="en-US" sz="2600" b="1" dirty="0">
                <a:solidFill>
                  <a:srgbClr val="FF0000"/>
                </a:solidFill>
                <a:sym typeface="+mn-ea"/>
              </a:rPr>
              <a:t>Q</a:t>
            </a:r>
            <a:r>
              <a:rPr lang="en-US" sz="2600" b="1" dirty="0">
                <a:solidFill>
                  <a:schemeClr val="tx1"/>
                </a:solidFill>
                <a:sym typeface="+mn-ea"/>
              </a:rPr>
              <a:t>uantum</a:t>
            </a:r>
            <a:endParaRPr lang="en-US" sz="2600" b="1" dirty="0">
              <a:solidFill>
                <a:schemeClr val="tx1"/>
              </a:solidFill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491230" y="3230880"/>
            <a:ext cx="777875" cy="1153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6900" b="1"/>
              <a:t>+</a:t>
            </a:r>
            <a:endParaRPr lang="en-US" altLang="zh-CN" sz="6900" b="1"/>
          </a:p>
        </p:txBody>
      </p:sp>
      <p:sp>
        <p:nvSpPr>
          <p:cNvPr id="6" name="文本框 5"/>
          <p:cNvSpPr txBox="1"/>
          <p:nvPr/>
        </p:nvSpPr>
        <p:spPr>
          <a:xfrm>
            <a:off x="7379335" y="3230880"/>
            <a:ext cx="444500" cy="1153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6900" b="1"/>
              <a:t>=</a:t>
            </a:r>
            <a:endParaRPr lang="en-US" altLang="zh-CN" sz="6900" b="1"/>
          </a:p>
        </p:txBody>
      </p:sp>
      <p:sp>
        <p:nvSpPr>
          <p:cNvPr id="7" name="文本框 6"/>
          <p:cNvSpPr txBox="1"/>
          <p:nvPr/>
        </p:nvSpPr>
        <p:spPr>
          <a:xfrm>
            <a:off x="8231505" y="1489710"/>
            <a:ext cx="3298190" cy="8604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en-US" altLang="zh-CN" sz="29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MALAQ</a:t>
            </a:r>
            <a:endParaRPr lang="zh-CN" altLang="en-US" sz="2900" b="1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algn="ctr"/>
            <a:r>
              <a:rPr lang="zh-CN" altLang="en-US" sz="2100" b="1">
                <a:latin typeface="Times New Roman" panose="02020603050405020304" charset="0"/>
                <a:cs typeface="Times New Roman" panose="02020603050405020304" charset="0"/>
              </a:rPr>
              <a:t>MAL</a:t>
            </a:r>
            <a:r>
              <a:rPr lang="zh-CN" altLang="en-US" sz="2100">
                <a:latin typeface="Times New Roman" panose="02020603050405020304" charset="0"/>
                <a:cs typeface="Times New Roman" panose="02020603050405020304" charset="0"/>
              </a:rPr>
              <a:t>ware </a:t>
            </a:r>
            <a:r>
              <a:rPr lang="zh-CN" altLang="en-US" sz="2100" b="1">
                <a:latin typeface="Times New Roman" panose="02020603050405020304" charset="0"/>
                <a:cs typeface="Times New Roman" panose="02020603050405020304" charset="0"/>
              </a:rPr>
              <a:t>A</a:t>
            </a:r>
            <a:r>
              <a:rPr lang="zh-CN" altLang="en-US" sz="2100">
                <a:latin typeface="Times New Roman" panose="02020603050405020304" charset="0"/>
                <a:cs typeface="Times New Roman" panose="02020603050405020304" charset="0"/>
              </a:rPr>
              <a:t>ttacks </a:t>
            </a:r>
            <a:r>
              <a:rPr lang="zh-CN" altLang="en-US" sz="2100" b="1">
                <a:latin typeface="Times New Roman" panose="02020603050405020304" charset="0"/>
                <a:cs typeface="Times New Roman" panose="02020603050405020304" charset="0"/>
              </a:rPr>
              <a:t>Q</a:t>
            </a:r>
            <a:r>
              <a:rPr lang="zh-CN" altLang="en-US" sz="2100">
                <a:latin typeface="Times New Roman" panose="02020603050405020304" charset="0"/>
                <a:cs typeface="Times New Roman" panose="02020603050405020304" charset="0"/>
              </a:rPr>
              <a:t>uantum</a:t>
            </a:r>
            <a:endParaRPr lang="zh-CN" altLang="en-US" sz="2100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8" name="图片 7" descr="Mala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451215" y="2399665"/>
            <a:ext cx="2858770" cy="2419350"/>
          </a:xfrm>
          <a:prstGeom prst="rect">
            <a:avLst/>
          </a:prstGeom>
        </p:spPr>
      </p:pic>
      <p:pic>
        <p:nvPicPr>
          <p:cNvPr id="9" name="图片 8" descr="Quantum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4140" y="3511550"/>
            <a:ext cx="591185" cy="591185"/>
          </a:xfrm>
          <a:prstGeom prst="ellipse">
            <a:avLst/>
          </a:prstGeom>
        </p:spPr>
      </p:pic>
      <p:pic>
        <p:nvPicPr>
          <p:cNvPr id="10" name="图片 9" descr="Quantum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89720" y="2920365"/>
            <a:ext cx="591185" cy="591185"/>
          </a:xfrm>
          <a:prstGeom prst="ellipse">
            <a:avLst/>
          </a:prstGeom>
        </p:spPr>
      </p:pic>
      <p:pic>
        <p:nvPicPr>
          <p:cNvPr id="17" name="图片 16" descr="Quantum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77475" y="3935730"/>
            <a:ext cx="591185" cy="591185"/>
          </a:xfrm>
          <a:prstGeom prst="ellipse">
            <a:avLst/>
          </a:prstGeom>
        </p:spPr>
      </p:pic>
      <p:pic>
        <p:nvPicPr>
          <p:cNvPr id="18" name="图片 17" descr="Quantum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80905" y="3003550"/>
            <a:ext cx="591185" cy="591185"/>
          </a:xfrm>
          <a:prstGeom prst="ellipse">
            <a:avLst/>
          </a:prstGeom>
        </p:spPr>
      </p:pic>
      <p:pic>
        <p:nvPicPr>
          <p:cNvPr id="21" name="图片 20" descr="Quantum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72090" y="3313430"/>
            <a:ext cx="591185" cy="591185"/>
          </a:xfrm>
          <a:prstGeom prst="ellipse">
            <a:avLst/>
          </a:prstGeom>
        </p:spPr>
      </p:pic>
      <p:pic>
        <p:nvPicPr>
          <p:cNvPr id="33" name="图片 32" descr="Quantum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40250" y="2593340"/>
            <a:ext cx="2162175" cy="2162175"/>
          </a:xfrm>
          <a:prstGeom prst="ellipse">
            <a:avLst/>
          </a:prstGeom>
        </p:spPr>
      </p:pic>
      <p:pic>
        <p:nvPicPr>
          <p:cNvPr id="34" name="图片 33" descr="Quantum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83115" y="3792855"/>
            <a:ext cx="591185" cy="591185"/>
          </a:xfrm>
          <a:prstGeom prst="ellipse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725170" y="702945"/>
            <a:ext cx="8957945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sz="2100">
                <a:latin typeface="Times New Roman Regular" panose="02020603050405020304" charset="0"/>
                <a:ea typeface="HYZhongSongJ" panose="02010600000101010101" charset="-128"/>
                <a:cs typeface="Times New Roman Regular" panose="02020603050405020304" charset="0"/>
              </a:rPr>
              <a:t>In this paper, </a:t>
            </a:r>
            <a:r>
              <a:rPr sz="2100">
                <a:ea typeface="HYZhongSongJ" panose="02010600000101010101" charset="-128"/>
              </a:rPr>
              <a:t>we introduced </a:t>
            </a:r>
            <a:r>
              <a:rPr sz="2100" b="1">
                <a:solidFill>
                  <a:srgbClr val="FF0000"/>
                </a:solidFill>
                <a:ea typeface="HYZhongSongJ" panose="02010600000101010101" charset="-128"/>
              </a:rPr>
              <a:t>MalaQ</a:t>
            </a:r>
            <a:r>
              <a:rPr sz="2100" baseline="30000">
                <a:ea typeface="HYZhongSongJ" panose="02010600000101010101" charset="-128"/>
              </a:rPr>
              <a:t>[1]</a:t>
            </a:r>
            <a:r>
              <a:rPr sz="2100">
                <a:ea typeface="HYZhongSongJ" panose="02010600000101010101" charset="-128"/>
              </a:rPr>
              <a:t>, a novel malware targeting vulnerabilities in </a:t>
            </a:r>
            <a:r>
              <a:rPr sz="2100" b="1" i="1">
                <a:ea typeface="HYZhongSongJ" panose="02010600000101010101" charset="-128"/>
              </a:rPr>
              <a:t>quantum-classical hybrid computing systems</a:t>
            </a:r>
            <a:r>
              <a:rPr lang="en-US" sz="2100" b="1">
                <a:ea typeface="HYZhongSongJ" panose="02010600000101010101" charset="-128"/>
              </a:rPr>
              <a:t>.</a:t>
            </a:r>
            <a:endParaRPr lang="en-US" sz="2100" b="1">
              <a:ea typeface="HYZhongSongJ" panose="02010600000101010101" charset="-128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6" grpId="1"/>
      <p:bldP spid="5" grpId="0"/>
      <p:bldP spid="4" grpId="0"/>
      <p:bldP spid="5" grpId="1"/>
      <p:bldP spid="4" grpId="1"/>
      <p:bldP spid="6" grpId="0"/>
      <p:bldP spid="6" grpId="1"/>
      <p:bldP spid="7" grpId="0"/>
      <p:bldP spid="7" grpId="1"/>
      <p:bldP spid="2" grpId="0"/>
      <p:bldP spid="2" grpId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5705475" y="196215"/>
            <a:ext cx="6558915" cy="20300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t>Recently, numerous research findings on QNNs based</a:t>
            </a:r>
          </a:p>
          <a:p>
            <a:r>
              <a:t>on quantum circuit implementations have been proposed</a:t>
            </a:r>
          </a:p>
          <a:p>
            <a:r>
              <a:t>[15–19]. It turns out that the implementation of activation</a:t>
            </a:r>
          </a:p>
          <a:p>
            <a:r>
              <a:t>functions, using quantum circuits, is fundamental and crucial</a:t>
            </a:r>
          </a:p>
          <a:p>
            <a:r>
              <a:t>in QNNs. However, to the</a:t>
            </a:r>
            <a:r>
              <a:rPr lang="en-US"/>
              <a:t> </a:t>
            </a:r>
            <a:r>
              <a:t>best of the authors’ knowledge, there are no dedicated circuit</a:t>
            </a:r>
            <a:r>
              <a:rPr lang="en-US"/>
              <a:t> </a:t>
            </a:r>
            <a:r>
              <a:t>designs for implementing activation functions with a focus on</a:t>
            </a:r>
            <a:r>
              <a:rPr lang="en-US"/>
              <a:t> </a:t>
            </a:r>
            <a:r>
              <a:t>fault tolerance so far.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5661025" y="5738495"/>
            <a:ext cx="618744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>
                <a:sym typeface="+mn-ea"/>
              </a:rPr>
              <a:t> In this work, we address this gap by</a:t>
            </a:r>
            <a:r>
              <a:rPr lang="en-US">
                <a:sym typeface="+mn-ea"/>
              </a:rPr>
              <a:t> </a:t>
            </a:r>
            <a:r>
              <a:rPr>
                <a:sym typeface="+mn-ea"/>
              </a:rPr>
              <a:t>constructing a quantum circuit using Clifford+T gates. </a:t>
            </a:r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151130" y="181610"/>
            <a:ext cx="6047105" cy="9836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sz="2900" b="1">
                <a:solidFill>
                  <a:srgbClr val="000090"/>
                </a:solidFill>
              </a:rPr>
              <a:t>Application 1: Q Machine Learning</a:t>
            </a:r>
            <a:endParaRPr lang="en-US" sz="2900" b="1">
              <a:solidFill>
                <a:srgbClr val="000090"/>
              </a:solidFill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90500" y="1023620"/>
            <a:ext cx="533717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Quantum Neural Networks (QNNs) represent an intersection between quantum computing and artificial neural networks, hot topic. </a:t>
            </a:r>
            <a:endParaRPr lang="zh-CN" altLang="en-US"/>
          </a:p>
        </p:txBody>
      </p:sp>
      <p:pic>
        <p:nvPicPr>
          <p:cNvPr id="160" name="图片 159"/>
          <p:cNvPicPr/>
          <p:nvPr/>
        </p:nvPicPr>
        <p:blipFill>
          <a:blip r:embed="rId1"/>
          <a:srcRect l="42760" t="7947" b="22336"/>
          <a:stretch>
            <a:fillRect/>
          </a:stretch>
        </p:blipFill>
        <p:spPr>
          <a:xfrm>
            <a:off x="852170" y="1945640"/>
            <a:ext cx="3791585" cy="18510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64" name="图片 163"/>
          <p:cNvPicPr/>
          <p:nvPr/>
        </p:nvPicPr>
        <p:blipFill>
          <a:blip r:embed="rId2"/>
          <a:stretch>
            <a:fillRect/>
          </a:stretch>
        </p:blipFill>
        <p:spPr>
          <a:xfrm>
            <a:off x="719455" y="4344035"/>
            <a:ext cx="3867150" cy="203962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4" name="文本框 13"/>
          <p:cNvSpPr txBox="1"/>
          <p:nvPr/>
        </p:nvSpPr>
        <p:spPr>
          <a:xfrm>
            <a:off x="826770" y="379666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ym typeface="+mn-ea"/>
              </a:rPr>
              <a:t>Quantum Neural Networks (QNNs</a:t>
            </a:r>
            <a:r>
              <a:rPr lang="en-US" altLang="zh-CN">
                <a:sym typeface="+mn-ea"/>
              </a:rPr>
              <a:t>)</a:t>
            </a:r>
            <a:endParaRPr lang="en-US" altLang="zh-CN">
              <a:sym typeface="+mn-ea"/>
            </a:endParaRPr>
          </a:p>
        </p:txBody>
      </p:sp>
      <p:pic>
        <p:nvPicPr>
          <p:cNvPr id="165" name="图片 164"/>
          <p:cNvPicPr/>
          <p:nvPr/>
        </p:nvPicPr>
        <p:blipFill>
          <a:blip r:embed="rId3"/>
          <a:stretch>
            <a:fillRect/>
          </a:stretch>
        </p:blipFill>
        <p:spPr>
          <a:xfrm>
            <a:off x="5527675" y="2336165"/>
            <a:ext cx="6253480" cy="32924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6" name="文本框 15"/>
          <p:cNvSpPr txBox="1"/>
          <p:nvPr/>
        </p:nvSpPr>
        <p:spPr>
          <a:xfrm>
            <a:off x="8906510" y="3337560"/>
            <a:ext cx="1780540" cy="653415"/>
          </a:xfrm>
          <a:prstGeom prst="rect">
            <a:avLst/>
          </a:prstGeom>
          <a:solidFill>
            <a:srgbClr val="E8A5A6"/>
          </a:solidFill>
        </p:spPr>
        <p:txBody>
          <a:bodyPr wrap="square" rtlCol="0">
            <a:noAutofit/>
          </a:bodyPr>
          <a:p>
            <a:pPr algn="ctr"/>
            <a:r>
              <a:rPr lang="en-US" altLang="zh-CN" b="1">
                <a:solidFill>
                  <a:schemeClr val="tx1"/>
                </a:solidFill>
              </a:rPr>
              <a:t>Activation Function</a:t>
            </a:r>
            <a:endParaRPr lang="en-US" altLang="zh-CN" b="1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" name="图片 146"/>
          <p:cNvPicPr/>
          <p:nvPr/>
        </p:nvPicPr>
        <p:blipFill>
          <a:blip r:embed="rId1"/>
          <a:srcRect t="29679" r="62745"/>
          <a:stretch>
            <a:fillRect/>
          </a:stretch>
        </p:blipFill>
        <p:spPr>
          <a:xfrm>
            <a:off x="525145" y="824230"/>
            <a:ext cx="1809750" cy="191833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6350" y="1331595"/>
            <a:ext cx="2858770" cy="90424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935" y="4557395"/>
            <a:ext cx="5223510" cy="1326515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255905" y="181610"/>
            <a:ext cx="7440295" cy="5372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sz="2900" b="1">
                <a:solidFill>
                  <a:srgbClr val="000090"/>
                </a:solidFill>
              </a:rPr>
              <a:t>Activation Function: Leaky Relu</a:t>
            </a:r>
            <a:endParaRPr lang="en-US" sz="2900" b="1">
              <a:solidFill>
                <a:srgbClr val="000090"/>
              </a:solidFill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6166485" y="204787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Simplify it to </a:t>
            </a:r>
            <a:r>
              <a:rPr lang="en-US" altLang="zh-CN"/>
              <a:t>shifting</a:t>
            </a:r>
            <a:endParaRPr lang="en-US" altLang="zh-CN"/>
          </a:p>
        </p:txBody>
      </p:sp>
      <p:sp>
        <p:nvSpPr>
          <p:cNvPr id="13" name="文本框 12"/>
          <p:cNvSpPr txBox="1"/>
          <p:nvPr/>
        </p:nvSpPr>
        <p:spPr>
          <a:xfrm>
            <a:off x="567055" y="3181985"/>
            <a:ext cx="4064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b="1">
                <a:solidFill>
                  <a:schemeClr val="tx1"/>
                </a:solidFill>
              </a:rPr>
              <a:t>{</a:t>
            </a:r>
            <a:r>
              <a:rPr lang="en-US" altLang="zh-CN" b="1">
                <a:solidFill>
                  <a:srgbClr val="FF0000"/>
                </a:solidFill>
              </a:rPr>
              <a:t>0.125</a:t>
            </a:r>
            <a:r>
              <a:rPr lang="en-US" altLang="zh-CN" b="1">
                <a:solidFill>
                  <a:schemeClr val="tx1"/>
                </a:solidFill>
              </a:rPr>
              <a:t>,0.0625,0.03125,0.015625}</a:t>
            </a:r>
            <a:endParaRPr lang="en-US" altLang="zh-CN" b="1">
              <a:solidFill>
                <a:schemeClr val="tx1"/>
              </a:solidFill>
            </a:endParaRPr>
          </a:p>
          <a:p>
            <a:pPr algn="ctr"/>
            <a:r>
              <a:rPr lang="en-US" altLang="zh-CN" b="1">
                <a:solidFill>
                  <a:schemeClr val="tx1"/>
                </a:solidFill>
              </a:rPr>
              <a:t>{</a:t>
            </a:r>
            <a:r>
              <a:rPr lang="en-US" altLang="zh-CN" b="1">
                <a:solidFill>
                  <a:srgbClr val="FF0000"/>
                </a:solidFill>
              </a:rPr>
              <a:t>2^-3</a:t>
            </a:r>
            <a:r>
              <a:rPr lang="en-US" altLang="zh-CN" b="1">
                <a:solidFill>
                  <a:schemeClr val="tx1"/>
                </a:solidFill>
              </a:rPr>
              <a:t>, 2^-4, 2^-5, 2^-6}</a:t>
            </a:r>
            <a:endParaRPr lang="en-US" altLang="zh-CN" b="1">
              <a:solidFill>
                <a:schemeClr val="tx1"/>
              </a:solidFill>
            </a:endParaRPr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83605" y="2718435"/>
            <a:ext cx="5870575" cy="3326765"/>
          </a:xfrm>
          <a:prstGeom prst="rect">
            <a:avLst/>
          </a:prstGeom>
        </p:spPr>
      </p:pic>
      <p:sp>
        <p:nvSpPr>
          <p:cNvPr id="18" name="文本框 17"/>
          <p:cNvSpPr txBox="1"/>
          <p:nvPr/>
        </p:nvSpPr>
        <p:spPr>
          <a:xfrm>
            <a:off x="6534150" y="241617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x=0		x=1</a:t>
            </a:r>
            <a:endParaRPr lang="en-US" altLang="zh-CN"/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69455" y="428625"/>
            <a:ext cx="4257675" cy="1131570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7982585" y="1579245"/>
            <a:ext cx="262636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T-depth=(n-1)*2*3</a:t>
            </a:r>
            <a:endParaRPr lang="en-US" altLang="zh-CN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29565" y="3433445"/>
            <a:ext cx="4375150" cy="253619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7910" y="1310640"/>
            <a:ext cx="6895465" cy="390715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329565" y="19113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Quantum Trick</a:t>
            </a:r>
            <a:endParaRPr lang="en-US" altLang="zh-CN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3600" y="778510"/>
            <a:ext cx="3307715" cy="1891665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329565" y="2712085"/>
            <a:ext cx="4648835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/>
              <a:t>The T gate is also known as the pi/4 gate working on a single qubit.</a:t>
            </a:r>
            <a:r>
              <a:rPr lang="en-US" altLang="zh-CN"/>
              <a:t> </a:t>
            </a:r>
            <a:r>
              <a:rPr lang="en-US" altLang="zh-CN"/>
              <a:t>Hence, maximum 4</a:t>
            </a:r>
            <a:endParaRPr lang="en-US" altLang="zh-CN"/>
          </a:p>
        </p:txBody>
      </p:sp>
      <p:sp>
        <p:nvSpPr>
          <p:cNvPr id="9" name="文本框 8"/>
          <p:cNvSpPr txBox="1"/>
          <p:nvPr/>
        </p:nvSpPr>
        <p:spPr>
          <a:xfrm>
            <a:off x="6873240" y="685165"/>
            <a:ext cx="422021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Constant T-Depth=4+4=8</a:t>
            </a:r>
            <a:endParaRPr lang="en-US" altLang="zh-CN"/>
          </a:p>
        </p:txBody>
      </p:sp>
      <p:sp>
        <p:nvSpPr>
          <p:cNvPr id="12" name="文本框 11"/>
          <p:cNvSpPr txBox="1"/>
          <p:nvPr/>
        </p:nvSpPr>
        <p:spPr>
          <a:xfrm>
            <a:off x="5264150" y="5474970"/>
            <a:ext cx="682561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Activation functions are integral components in</a:t>
            </a:r>
            <a:r>
              <a:rPr lang="en-US" altLang="zh-CN"/>
              <a:t> ml&amp;dl</a:t>
            </a:r>
            <a:r>
              <a:rPr lang="zh-CN" altLang="en-US"/>
              <a:t>,</a:t>
            </a:r>
            <a:endParaRPr lang="zh-CN" altLang="en-US"/>
          </a:p>
          <a:p>
            <a:r>
              <a:rPr lang="zh-CN" altLang="en-US"/>
              <a:t>providing the crucial non-linearity required for effective learning.</a:t>
            </a:r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00050" y="899795"/>
            <a:ext cx="5986145" cy="11334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795" y="2320925"/>
            <a:ext cx="6319520" cy="186055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050" y="4298315"/>
            <a:ext cx="5842000" cy="81788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2140" y="5081905"/>
            <a:ext cx="2672715" cy="36068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57315" y="718820"/>
            <a:ext cx="5325110" cy="108775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81775" y="2033270"/>
            <a:ext cx="5075555" cy="1133475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36410" y="3166745"/>
            <a:ext cx="4733925" cy="323088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51130" y="181610"/>
            <a:ext cx="6802120" cy="5372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sz="2900" b="1">
                <a:solidFill>
                  <a:srgbClr val="000090"/>
                </a:solidFill>
              </a:rPr>
              <a:t>Application 2: Quantum Cryptography</a:t>
            </a:r>
            <a:endParaRPr lang="en-US" sz="2900" b="1">
              <a:solidFill>
                <a:srgbClr val="00009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79375" y="86360"/>
            <a:ext cx="4064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b="1"/>
              <a:t>Matrix Problem</a:t>
            </a:r>
            <a:endParaRPr lang="zh-CN" altLang="en-US" b="1"/>
          </a:p>
          <a:p>
            <a:r>
              <a:rPr lang="zh-CN" altLang="en-US"/>
              <a:t>SubCells</a:t>
            </a:r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5095" y="1037590"/>
            <a:ext cx="5162550" cy="60007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375" y="1637665"/>
            <a:ext cx="6124575" cy="431355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4740" y="1037590"/>
            <a:ext cx="6017260" cy="216789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6212205" y="3989070"/>
            <a:ext cx="579691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latin typeface="Times New Roman Bold" panose="02020603050405020304" charset="0"/>
                <a:cs typeface="Times New Roman Bold" panose="02020603050405020304" charset="0"/>
              </a:rPr>
              <a:t>LIGHTER-R</a:t>
            </a:r>
            <a:r>
              <a:rPr lang="zh-CN" altLang="en-US">
                <a:latin typeface="Times New Roman Regular" panose="02020603050405020304" charset="0"/>
                <a:cs typeface="Times New Roman Regular" panose="02020603050405020304" charset="0"/>
              </a:rPr>
              <a:t> only deals at the top level (i.e., Toffoli gates), whereas </a:t>
            </a:r>
            <a:r>
              <a:rPr lang="zh-CN" altLang="en-US" b="1">
                <a:latin typeface="Times New Roman Bold" panose="02020603050405020304" charset="0"/>
                <a:cs typeface="Times New Roman Bold" panose="02020603050405020304" charset="0"/>
              </a:rPr>
              <a:t>DORCIS</a:t>
            </a:r>
            <a:r>
              <a:rPr lang="zh-CN" altLang="en-US">
                <a:latin typeface="Times New Roman Regular" panose="02020603050405020304" charset="0"/>
                <a:cs typeface="Times New Roman Regular" panose="02020603050405020304" charset="0"/>
              </a:rPr>
              <a:t> takes quantum</a:t>
            </a:r>
            <a:r>
              <a:rPr lang="en-US" altLang="zh-CN">
                <a:latin typeface="Times New Roman Regular" panose="02020603050405020304" charset="0"/>
                <a:cs typeface="Times New Roman Regular" panose="02020603050405020304" charset="0"/>
              </a:rPr>
              <a:t> </a:t>
            </a:r>
            <a:r>
              <a:rPr lang="zh-CN" altLang="en-US">
                <a:latin typeface="Times New Roman Regular" panose="02020603050405020304" charset="0"/>
                <a:cs typeface="Times New Roman Regular" panose="02020603050405020304" charset="0"/>
              </a:rPr>
              <a:t>decomposition (i.e., Clifford + T gates) into account. </a:t>
            </a:r>
            <a:endParaRPr lang="zh-CN" altLang="en-US">
              <a:latin typeface="Times New Roman Regular" panose="02020603050405020304" charset="0"/>
              <a:cs typeface="Times New Roman Regular" panose="020206030504050203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314325" y="38735"/>
            <a:ext cx="140716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ym typeface="+mn-ea"/>
              </a:rPr>
              <a:t>MixColumn</a:t>
            </a:r>
            <a:endParaRPr lang="zh-CN" altLang="en-US"/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07110" y="407035"/>
            <a:ext cx="4415790" cy="255968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9045" y="298450"/>
            <a:ext cx="5039360" cy="305498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9520" y="3078480"/>
            <a:ext cx="3967480" cy="316039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77660" y="3652520"/>
            <a:ext cx="4575810" cy="25863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gap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21945" y="1259205"/>
            <a:ext cx="6417310" cy="4813300"/>
          </a:xfrm>
          <a:prstGeom prst="rect">
            <a:avLst/>
          </a:prstGeom>
        </p:spPr>
      </p:pic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478790" y="118745"/>
            <a:ext cx="2701290" cy="82994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91440" tIns="45720" rIns="91440" bIns="45720">
            <a:spAutoFit/>
          </a:bodyPr>
          <a:p>
            <a:pPr indent="0">
              <a:lnSpc>
                <a:spcPct val="150000"/>
              </a:lnSpc>
              <a:buFont typeface="Arial" panose="020B0604020202020204"/>
              <a:buNone/>
            </a:pPr>
            <a:r>
              <a:rPr lang="en-US" altLang="zh-CN" sz="3200" b="1" dirty="0" smtClean="0">
                <a:solidFill>
                  <a:srgbClr val="000090"/>
                </a:solidFill>
                <a:latin typeface="Times New Roman" panose="02020603050405020304" charset="0"/>
                <a:cs typeface="Times New Roman" panose="02020603050405020304" charset="0"/>
              </a:rPr>
              <a:t>Research Gap</a:t>
            </a:r>
            <a:endParaRPr lang="en-US" altLang="zh-CN" sz="3200" b="1" dirty="0" smtClean="0">
              <a:solidFill>
                <a:srgbClr val="00009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0243" name="Rectangle 3"/>
          <p:cNvSpPr>
            <a:spLocks noChangeArrowheads="1"/>
          </p:cNvSpPr>
          <p:nvPr/>
        </p:nvSpPr>
        <p:spPr bwMode="auto">
          <a:xfrm>
            <a:off x="7115810" y="1903095"/>
            <a:ext cx="4825365" cy="442341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91440" tIns="45720" rIns="91440" bIns="45720">
            <a:spAutoFit/>
          </a:bodyPr>
          <a:p>
            <a:pPr indent="0">
              <a:lnSpc>
                <a:spcPct val="150000"/>
              </a:lnSpc>
              <a:buFont typeface="Arial" panose="020B0604020202020204"/>
              <a:buNone/>
            </a:pPr>
            <a:r>
              <a:rPr lang="en-US" altLang="zh-CN" sz="2300" b="1" dirty="0" smtClean="0">
                <a:solidFill>
                  <a:srgbClr val="000090"/>
                </a:solidFill>
                <a:latin typeface="Times New Roman" panose="02020603050405020304" charset="0"/>
                <a:cs typeface="Times New Roman" panose="02020603050405020304" charset="0"/>
              </a:rPr>
              <a:t>However...</a:t>
            </a:r>
            <a:endParaRPr lang="en-US" altLang="zh-CN" sz="2300" b="1" dirty="0" smtClean="0">
              <a:solidFill>
                <a:srgbClr val="000090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marL="342900" indent="-342900" fontAlgn="auto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altLang="zh-CN" sz="1900" b="1" dirty="0" smtClean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Narrow focus: </a:t>
            </a:r>
            <a:r>
              <a:rPr lang="en-US" altLang="zh-CN" sz="1900" dirty="0" smtClean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Existing work primarily optimizes arithmetic circuits for specific problems only.</a:t>
            </a:r>
            <a:endParaRPr lang="en-US" altLang="zh-CN" sz="1900" dirty="0" smtClean="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marL="342900" indent="-342900" fontAlgn="auto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altLang="zh-CN" sz="1900" b="1" dirty="0" smtClean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Unexplored areas: </a:t>
            </a:r>
            <a:r>
              <a:rPr lang="en-US" altLang="zh-CN" sz="1900" dirty="0" smtClean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Important topics like modular arithmetic and division remain under-investigated.</a:t>
            </a:r>
            <a:endParaRPr lang="en-US" altLang="zh-CN" sz="1900" b="1" dirty="0" smtClean="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marL="342900" indent="-342900" fontAlgn="auto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altLang="zh-CN" sz="1900" b="1" dirty="0" smtClean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Absence of general framework: </a:t>
            </a:r>
            <a:r>
              <a:rPr lang="en-US" altLang="zh-CN" sz="1900" dirty="0" smtClean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No general, systematic methodology exists for designing quantum arithmetic blocks.</a:t>
            </a:r>
            <a:endParaRPr lang="en-US" altLang="zh-CN" sz="1900" dirty="0" smtClean="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marL="342900" indent="-342900" fontAlgn="auto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altLang="zh-CN" sz="1900" b="1" dirty="0" smtClean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Missing comprehensive survey:</a:t>
            </a:r>
            <a:r>
              <a:rPr lang="en-US" altLang="zh-CN" sz="1900" dirty="0" smtClean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An up-to-date, thorough review of this field is still lacking.</a:t>
            </a:r>
            <a:endParaRPr lang="en-US" altLang="zh-CN" sz="1900" b="1" dirty="0" smtClean="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marL="342900" indent="-342900" fontAlgn="auto">
              <a:lnSpc>
                <a:spcPct val="100000"/>
              </a:lnSpc>
              <a:buFont typeface="Arial" panose="020B0604020202020204"/>
              <a:buNone/>
            </a:pPr>
            <a:endParaRPr lang="en-US" altLang="zh-CN" sz="1900" b="1" dirty="0" smtClean="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7115810" y="1165860"/>
            <a:ext cx="482473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en-US" altLang="zh-CN" sz="2100" b="1" dirty="0" smtClean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Some work has already been conducted on quantum arithmetic.</a:t>
            </a:r>
            <a:endParaRPr lang="en-US" altLang="zh-CN" sz="2100" b="1" dirty="0" smtClean="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  <p:custDataLst>
      <p:tags r:id="rId2"/>
    </p:custDataLst>
  </p:cSld>
  <p:clrMapOvr>
    <a:masterClrMapping/>
  </p:clrMapOvr>
  <p:transition advTm="3079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0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0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02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02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02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02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02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02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02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102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341245" y="75565"/>
            <a:ext cx="7211695" cy="439547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9030" y="4231640"/>
            <a:ext cx="6933565" cy="20567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24"/>
          <a:stretch>
            <a:fillRect/>
          </a:stretch>
        </p:blipFill>
        <p:spPr>
          <a:xfrm>
            <a:off x="-3129995" y="481411"/>
            <a:ext cx="9982506" cy="5690206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-1628694" y="1047763"/>
            <a:ext cx="7124620" cy="45410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5867400" y="1820545"/>
            <a:ext cx="6276975" cy="84518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>
                <a:rot lat="0" lon="0" rev="0"/>
              </a:lightRig>
            </a:scene3d>
            <a:sp3d contourW="12700"/>
          </a:bodyPr>
          <a:lstStyle/>
          <a:p>
            <a:pPr defTabSz="685800">
              <a:defRPr/>
            </a:pPr>
            <a:r>
              <a:rPr lang="en-US" altLang="zh-CN" sz="4900" b="1" kern="0" spc="150" dirty="0">
                <a:solidFill>
                  <a:srgbClr val="000090"/>
                </a:solidFill>
                <a:latin typeface="Times New Roman Bold" panose="02020603050405020304" charset="0"/>
                <a:ea typeface="Microsoft YaHei" panose="020B0503020204020204" charset="-122"/>
                <a:cs typeface="Times New Roman Bold" panose="02020603050405020304" charset="0"/>
              </a:rPr>
              <a:t>Research Question</a:t>
            </a:r>
            <a:endParaRPr lang="en-US" altLang="zh-CN" sz="4900" b="1" kern="0" spc="150" dirty="0">
              <a:solidFill>
                <a:srgbClr val="000090"/>
              </a:solidFill>
              <a:latin typeface="Times New Roman Bold" panose="02020603050405020304" charset="0"/>
              <a:ea typeface="Microsoft YaHei" panose="020B0503020204020204" charset="-122"/>
              <a:cs typeface="Times New Roman Bold" panose="02020603050405020304" charset="0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5867400" y="2695575"/>
            <a:ext cx="6529705" cy="1418590"/>
          </a:xfrm>
          <a:prstGeom prst="rect">
            <a:avLst/>
          </a:prstGeom>
          <a:noFill/>
        </p:spPr>
        <p:txBody>
          <a:bodyPr wrap="square" lIns="91424" tIns="45712" rIns="91424" bIns="45712" rtlCol="0">
            <a:spAutoFit/>
          </a:bodyPr>
          <a:lstStyle/>
          <a:p>
            <a:pPr lvl="0">
              <a:lnSpc>
                <a:spcPct val="135000"/>
              </a:lnSpc>
              <a:spcBef>
                <a:spcPts val="1000"/>
              </a:spcBef>
            </a:pPr>
            <a:r>
              <a:rPr lang="en-US" altLang="zh-CN" sz="320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 Regular" panose="02020603050405020304" charset="0"/>
                <a:ea typeface="Microsoft YaHei" panose="020B0503020204020204" charset="-122"/>
                <a:cs typeface="Times New Roman Regular" panose="02020603050405020304" charset="0"/>
              </a:rPr>
              <a:t>How to improve the efficiency of Quantum Arithmetic?</a:t>
            </a:r>
            <a:endParaRPr lang="en-US" altLang="zh-CN" sz="3200" kern="0" dirty="0">
              <a:solidFill>
                <a:schemeClr val="tx1">
                  <a:lumMod val="65000"/>
                  <a:lumOff val="35000"/>
                </a:schemeClr>
              </a:solidFill>
              <a:latin typeface="Times New Roman Regular" panose="02020603050405020304" charset="0"/>
              <a:ea typeface="Microsoft YaHei" panose="020B0503020204020204" charset="-122"/>
              <a:cs typeface="Times New Roman Regular" panose="02020603050405020304" charset="0"/>
            </a:endParaRPr>
          </a:p>
        </p:txBody>
      </p:sp>
      <p:pic>
        <p:nvPicPr>
          <p:cNvPr id="3" name="图片 2" descr="39062724_s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80415" y="1047750"/>
            <a:ext cx="6276340" cy="465518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 advTm="26270">
        <p:wipe/>
      </p:transition>
    </mc:Choice>
    <mc:Fallback>
      <p:transition spd="slow" advTm="2627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</p:bldLst>
  </p:timing>
</p:sld>
</file>

<file path=ppt/tags/tag1.xml><?xml version="1.0" encoding="utf-8"?>
<p:tagLst xmlns:p="http://schemas.openxmlformats.org/presentationml/2006/main">
  <p:tag name="KSO_WM_UNIT_PLACING_PICTURE_USER_VIEWPORT" val="{&quot;height&quot;:8191,&quot;width&quot;:6095}"/>
</p:tagLst>
</file>

<file path=ppt/tags/tag10.xml><?xml version="1.0" encoding="utf-8"?>
<p:tagLst xmlns:p="http://schemas.openxmlformats.org/presentationml/2006/main">
  <p:tag name="KSO_WM_UNIT_PLACING_PICTURE_USER_VIEWPORT" val="{&quot;height&quot;:5396,&quot;width&quot;:9839}"/>
</p:tagLst>
</file>

<file path=ppt/tags/tag11.xml><?xml version="1.0" encoding="utf-8"?>
<p:tagLst xmlns:p="http://schemas.openxmlformats.org/presentationml/2006/main">
  <p:tag name="KSO_WM_UNIT_PRESET_TEXT" val="01"/>
  <p:tag name="KSO_WM_UNIT_NOCLEAR" val="0"/>
  <p:tag name="KSO_WM_UNIT_VALUE" val="1"/>
  <p:tag name="KSO_WM_UNIT_HIGHLIGHT" val="0"/>
  <p:tag name="KSO_WM_UNIT_COMPATIBLE" val="1"/>
  <p:tag name="KSO_WM_UNIT_DIAGRAM_ISNUMVISUAL" val="0"/>
  <p:tag name="KSO_WM_UNIT_DIAGRAM_ISREFERUNIT" val="0"/>
  <p:tag name="KSO_WM_UNIT_TYPE" val="e"/>
  <p:tag name="KSO_WM_UNIT_INDEX" val="1"/>
  <p:tag name="KSO_WM_UNIT_ID" val="chip20220408_1*e*1"/>
  <p:tag name="KSO_WM_TEMPLATE_CATEGORY" val="chip"/>
  <p:tag name="KSO_WM_TEMPLATE_INDEX" val="20220408"/>
  <p:tag name="KSO_WM_UNIT_LAYERLEVEL" val="1"/>
  <p:tag name="KSO_WM_TAG_VERSION" val="1.0"/>
  <p:tag name="KSO_WM_BEAUTIFY_FLAG" val="#wm#"/>
  <p:tag name="KSO_WM_UNIT_DEFAULT_FONT" val="36;44;2"/>
  <p:tag name="KSO_WM_UNIT_BLOCK" val="0"/>
  <p:tag name="KSO_WM_UNIT_SM_LIMIT_TYPE" val="0"/>
  <p:tag name="KSO_WM_UNIT_DEC_AREA_ID" val="cab5123240cb49c49d485d43c18b7f0b"/>
  <p:tag name="KSO_WM_UNIT_DECORATE_INFO" val="{&quot;ReferentInfo&quot;:{&quot;Id&quot;:&quot;61588cb7ce544a1d9fabfa0c3e3b4dd1&quot;,&quot;X&quot;:{&quot;Pos&quot;:1},&quot;Y&quot;:{&quot;Pos&quot;:0}},&quot;DecorateInfoX&quot;:{&quot;Pos&quot;:1,&quot;IsAbs&quot;:true},&quot;DecorateInfoY&quot;:{&quot;Pos&quot;:2,&quot;IsAbs&quot;:true},&quot;DecorateInfoW&quot;:{&quot;IsAbs&quot;:true},&quot;DecorateInfoH&quot;:{&quot;IsAbs&quot;:true},&quot;whChangeMode&quot;:0}"/>
  <p:tag name="KSO_WM_CHIP_GROUPID" val="6155539c1d6d42ce5af29611"/>
  <p:tag name="KSO_WM_CHIP_XID" val="6155539c1d6d42ce5af29612"/>
</p:tagLst>
</file>

<file path=ppt/tags/tag12.xml><?xml version="1.0" encoding="utf-8"?>
<p:tagLst xmlns:p="http://schemas.openxmlformats.org/presentationml/2006/main">
  <p:tag name="KSO_WM_UNIT_PLACING_PICTURE_USER_VIEWPORT" val="{&quot;height&quot;:7920,&quot;width&quot;:16248}"/>
</p:tagLst>
</file>

<file path=ppt/tags/tag13.xml><?xml version="1.0" encoding="utf-8"?>
<p:tagLst xmlns:p="http://schemas.openxmlformats.org/presentationml/2006/main">
  <p:tag name="KSO_WM_UNIT_PLACING_PICTURE_USER_VIEWPORT" val="{&quot;height&quot;:5396,&quot;width&quot;:9839}"/>
</p:tagLst>
</file>

<file path=ppt/tags/tag14.xml><?xml version="1.0" encoding="utf-8"?>
<p:tagLst xmlns:p="http://schemas.openxmlformats.org/presentationml/2006/main">
  <p:tag name="KSO_WM_UNIT_PLACING_PICTURE_USER_VIEWPORT" val="{&quot;height&quot;:7920,&quot;width&quot;:16248}"/>
</p:tagLst>
</file>

<file path=ppt/tags/tag15.xml><?xml version="1.0" encoding="utf-8"?>
<p:tagLst xmlns:p="http://schemas.openxmlformats.org/presentationml/2006/main">
  <p:tag name="KSO_WM_UNIT_PLACING_PICTURE_USER_VIEWPORT" val="{&quot;height&quot;:7920,&quot;width&quot;:16248}"/>
</p:tagLst>
</file>

<file path=ppt/tags/tag16.xml><?xml version="1.0" encoding="utf-8"?>
<p:tagLst xmlns:p="http://schemas.openxmlformats.org/presentationml/2006/main">
  <p:tag name="TIMING" val="|7.53|7.824|11.645"/>
</p:tagLst>
</file>

<file path=ppt/tags/tag17.xml><?xml version="1.0" encoding="utf-8"?>
<p:tagLst xmlns:p="http://schemas.openxmlformats.org/presentationml/2006/main">
  <p:tag name="KSO_WM_UNIT_PLACING_PICTURE_USER_VIEWPORT" val="{&quot;height&quot;:6642,&quot;width&quot;:7614}"/>
</p:tagLst>
</file>

<file path=ppt/tags/tag18.xml><?xml version="1.0" encoding="utf-8"?>
<p:tagLst xmlns:p="http://schemas.openxmlformats.org/presentationml/2006/main">
  <p:tag name="KSO_WM_UNIT_PLACING_PICTURE_USER_VIEWPORT" val="{&quot;height&quot;:8099,&quot;width&quot;:6592}"/>
</p:tagLst>
</file>

<file path=ppt/tags/tag19.xml><?xml version="1.0" encoding="utf-8"?>
<p:tagLst xmlns:p="http://schemas.openxmlformats.org/presentationml/2006/main">
  <p:tag name="KSO_WM_UNIT_PLACING_PICTURE_USER_VIEWPORT" val="{&quot;height&quot;:8099,&quot;width&quot;:6592}"/>
</p:tagLst>
</file>

<file path=ppt/tags/tag2.xml><?xml version="1.0" encoding="utf-8"?>
<p:tagLst xmlns:p="http://schemas.openxmlformats.org/presentationml/2006/main">
  <p:tag name="TIMING" val="|1.277"/>
</p:tagLst>
</file>

<file path=ppt/tags/tag20.xml><?xml version="1.0" encoding="utf-8"?>
<p:tagLst xmlns:p="http://schemas.openxmlformats.org/presentationml/2006/main">
  <p:tag name="KSO_WM_UNIT_PLACING_PICTURE_USER_VIEWPORT" val="{&quot;height&quot;:8099,&quot;width&quot;:6592}"/>
</p:tagLst>
</file>

<file path=ppt/tags/tag21.xml><?xml version="1.0" encoding="utf-8"?>
<p:tagLst xmlns:p="http://schemas.openxmlformats.org/presentationml/2006/main">
  <p:tag name="TIMING" val="|1.876|5.651|18.948"/>
</p:tagLst>
</file>

<file path=ppt/tags/tag22.xml><?xml version="1.0" encoding="utf-8"?>
<p:tagLst xmlns:p="http://schemas.openxmlformats.org/presentationml/2006/main">
  <p:tag name="TIMING" val="|0.983|5.32|19.376"/>
</p:tagLst>
</file>

<file path=ppt/tags/tag23.xml><?xml version="1.0" encoding="utf-8"?>
<p:tagLst xmlns:p="http://schemas.openxmlformats.org/presentationml/2006/main">
  <p:tag name="KSO_WM_UNIT_PRESET_TEXT" val="01"/>
  <p:tag name="KSO_WM_UNIT_NOCLEAR" val="0"/>
  <p:tag name="KSO_WM_UNIT_VALUE" val="1"/>
  <p:tag name="KSO_WM_UNIT_HIGHLIGHT" val="0"/>
  <p:tag name="KSO_WM_UNIT_COMPATIBLE" val="1"/>
  <p:tag name="KSO_WM_UNIT_DIAGRAM_ISNUMVISUAL" val="0"/>
  <p:tag name="KSO_WM_UNIT_DIAGRAM_ISREFERUNIT" val="0"/>
  <p:tag name="KSO_WM_UNIT_TYPE" val="e"/>
  <p:tag name="KSO_WM_UNIT_INDEX" val="1"/>
  <p:tag name="KSO_WM_UNIT_ID" val="chip20220408_1*e*1"/>
  <p:tag name="KSO_WM_TEMPLATE_CATEGORY" val="chip"/>
  <p:tag name="KSO_WM_TEMPLATE_INDEX" val="20220408"/>
  <p:tag name="KSO_WM_UNIT_LAYERLEVEL" val="1"/>
  <p:tag name="KSO_WM_TAG_VERSION" val="1.0"/>
  <p:tag name="KSO_WM_BEAUTIFY_FLAG" val="#wm#"/>
  <p:tag name="KSO_WM_UNIT_DEFAULT_FONT" val="36;44;2"/>
  <p:tag name="KSO_WM_UNIT_BLOCK" val="0"/>
  <p:tag name="KSO_WM_UNIT_SM_LIMIT_TYPE" val="0"/>
  <p:tag name="KSO_WM_UNIT_DEC_AREA_ID" val="cab5123240cb49c49d485d43c18b7f0b"/>
  <p:tag name="KSO_WM_UNIT_DECORATE_INFO" val="{&quot;ReferentInfo&quot;:{&quot;Id&quot;:&quot;61588cb7ce544a1d9fabfa0c3e3b4dd1&quot;,&quot;X&quot;:{&quot;Pos&quot;:1},&quot;Y&quot;:{&quot;Pos&quot;:0}},&quot;DecorateInfoX&quot;:{&quot;Pos&quot;:1,&quot;IsAbs&quot;:true},&quot;DecorateInfoY&quot;:{&quot;Pos&quot;:2,&quot;IsAbs&quot;:true},&quot;DecorateInfoW&quot;:{&quot;IsAbs&quot;:true},&quot;DecorateInfoH&quot;:{&quot;IsAbs&quot;:true},&quot;whChangeMode&quot;:0}"/>
  <p:tag name="KSO_WM_CHIP_GROUPID" val="6155539c1d6d42ce5af29611"/>
  <p:tag name="KSO_WM_CHIP_XID" val="6155539c1d6d42ce5af29612"/>
</p:tagLst>
</file>

<file path=ppt/tags/tag24.xml><?xml version="1.0" encoding="utf-8"?>
<p:tagLst xmlns:p="http://schemas.openxmlformats.org/presentationml/2006/main">
  <p:tag name="TIMING" val="|10.519|10.119|2.722|5.144"/>
</p:tagLst>
</file>

<file path=ppt/tags/tag25.xml><?xml version="1.0" encoding="utf-8"?>
<p:tagLst xmlns:p="http://schemas.openxmlformats.org/presentationml/2006/main">
  <p:tag name="TIMING" val="|5.822|9.171|8.494|3.823|6.949|3.433"/>
</p:tagLst>
</file>

<file path=ppt/tags/tag26.xml><?xml version="1.0" encoding="utf-8"?>
<p:tagLst xmlns:p="http://schemas.openxmlformats.org/presentationml/2006/main">
  <p:tag name="TIMING" val="|7.27"/>
</p:tagLst>
</file>

<file path=ppt/tags/tag27.xml><?xml version="1.0" encoding="utf-8"?>
<p:tagLst xmlns:p="http://schemas.openxmlformats.org/presentationml/2006/main">
  <p:tag name="KSO_WM_UNIT_PLACING_PICTURE_USER_VIEWPORT" val="{&quot;height&quot;:4635,&quot;width&quot;:5430}"/>
</p:tagLst>
</file>

<file path=ppt/tags/tag28.xml><?xml version="1.0" encoding="utf-8"?>
<p:tagLst xmlns:p="http://schemas.openxmlformats.org/presentationml/2006/main">
  <p:tag name="TIMING" val="|2.526|5.532|14.655|8.559|4.908"/>
</p:tagLst>
</file>

<file path=ppt/tags/tag29.xml><?xml version="1.0" encoding="utf-8"?>
<p:tagLst xmlns:p="http://schemas.openxmlformats.org/presentationml/2006/main">
  <p:tag name="TIMING" val="|7.45|3.093|5.433|3.453|6.306"/>
</p:tagLst>
</file>

<file path=ppt/tags/tag3.xml><?xml version="1.0" encoding="utf-8"?>
<p:tagLst xmlns:p="http://schemas.openxmlformats.org/presentationml/2006/main">
  <p:tag name="KSO_WM_UNIT_PRESET_TEXT" val="01"/>
  <p:tag name="KSO_WM_UNIT_NOCLEAR" val="0"/>
  <p:tag name="KSO_WM_UNIT_VALUE" val="1"/>
  <p:tag name="KSO_WM_UNIT_HIGHLIGHT" val="0"/>
  <p:tag name="KSO_WM_UNIT_COMPATIBLE" val="1"/>
  <p:tag name="KSO_WM_UNIT_DIAGRAM_ISNUMVISUAL" val="0"/>
  <p:tag name="KSO_WM_UNIT_DIAGRAM_ISREFERUNIT" val="0"/>
  <p:tag name="KSO_WM_UNIT_TYPE" val="e"/>
  <p:tag name="KSO_WM_UNIT_INDEX" val="1"/>
  <p:tag name="KSO_WM_UNIT_ID" val="chip20220408_1*e*1"/>
  <p:tag name="KSO_WM_TEMPLATE_CATEGORY" val="chip"/>
  <p:tag name="KSO_WM_TEMPLATE_INDEX" val="20220408"/>
  <p:tag name="KSO_WM_UNIT_LAYERLEVEL" val="1"/>
  <p:tag name="KSO_WM_TAG_VERSION" val="1.0"/>
  <p:tag name="KSO_WM_BEAUTIFY_FLAG" val="#wm#"/>
  <p:tag name="KSO_WM_UNIT_DEFAULT_FONT" val="36;44;2"/>
  <p:tag name="KSO_WM_UNIT_BLOCK" val="0"/>
  <p:tag name="KSO_WM_UNIT_SM_LIMIT_TYPE" val="0"/>
  <p:tag name="KSO_WM_UNIT_DEC_AREA_ID" val="cab5123240cb49c49d485d43c18b7f0b"/>
  <p:tag name="KSO_WM_UNIT_DECORATE_INFO" val="{&quot;ReferentInfo&quot;:{&quot;Id&quot;:&quot;61588cb7ce544a1d9fabfa0c3e3b4dd1&quot;,&quot;X&quot;:{&quot;Pos&quot;:1},&quot;Y&quot;:{&quot;Pos&quot;:0}},&quot;DecorateInfoX&quot;:{&quot;Pos&quot;:1,&quot;IsAbs&quot;:true},&quot;DecorateInfoY&quot;:{&quot;Pos&quot;:2,&quot;IsAbs&quot;:true},&quot;DecorateInfoW&quot;:{&quot;IsAbs&quot;:true},&quot;DecorateInfoH&quot;:{&quot;IsAbs&quot;:true},&quot;whChangeMode&quot;:0}"/>
  <p:tag name="KSO_WM_CHIP_GROUPID" val="6155539c1d6d42ce5af29611"/>
  <p:tag name="KSO_WM_CHIP_XID" val="6155539c1d6d42ce5af29612"/>
</p:tagLst>
</file>

<file path=ppt/tags/tag30.xml><?xml version="1.0" encoding="utf-8"?>
<p:tagLst xmlns:p="http://schemas.openxmlformats.org/presentationml/2006/main">
  <p:tag name="TIMING" val="|7.397|12.655|5.892"/>
</p:tagLst>
</file>

<file path=ppt/tags/tag31.xml><?xml version="1.0" encoding="utf-8"?>
<p:tagLst xmlns:p="http://schemas.openxmlformats.org/presentationml/2006/main">
  <p:tag name="TIMING" val="|9.363"/>
</p:tagLst>
</file>

<file path=ppt/tags/tag32.xml><?xml version="1.0" encoding="utf-8"?>
<p:tagLst xmlns:p="http://schemas.openxmlformats.org/presentationml/2006/main">
  <p:tag name="TIMING" val="|7.141|12.004|14.667"/>
</p:tagLst>
</file>

<file path=ppt/tags/tag33.xml><?xml version="1.0" encoding="utf-8"?>
<p:tagLst xmlns:p="http://schemas.openxmlformats.org/presentationml/2006/main">
  <p:tag name="TIMING" val="|3.289|11.247|2.421|2.902|3.623|3.519"/>
</p:tagLst>
</file>

<file path=ppt/tags/tag34.xml><?xml version="1.0" encoding="utf-8"?>
<p:tagLst xmlns:p="http://schemas.openxmlformats.org/presentationml/2006/main">
  <p:tag name="TIMING" val="|9.802"/>
</p:tagLst>
</file>

<file path=ppt/tags/tag35.xml><?xml version="1.0" encoding="utf-8"?>
<p:tagLst xmlns:p="http://schemas.openxmlformats.org/presentationml/2006/main">
  <p:tag name="TIMING" val="|6.946"/>
</p:tagLst>
</file>

<file path=ppt/tags/tag36.xml><?xml version="1.0" encoding="utf-8"?>
<p:tagLst xmlns:p="http://schemas.openxmlformats.org/presentationml/2006/main">
  <p:tag name="TIMING" val="|4.09|4.369|11.056|4.618|6.889|22.118|13.715"/>
</p:tagLst>
</file>

<file path=ppt/tags/tag37.xml><?xml version="1.0" encoding="utf-8"?>
<p:tagLst xmlns:p="http://schemas.openxmlformats.org/presentationml/2006/main">
  <p:tag name="TIMING" val="|2.021|6.951|17.374|12.752"/>
</p:tagLst>
</file>

<file path=ppt/tags/tag38.xml><?xml version="1.0" encoding="utf-8"?>
<p:tagLst xmlns:p="http://schemas.openxmlformats.org/presentationml/2006/main">
  <p:tag name="TIMING" val="|5.014|8.855"/>
</p:tagLst>
</file>

<file path=ppt/tags/tag39.xml><?xml version="1.0" encoding="utf-8"?>
<p:tagLst xmlns:p="http://schemas.openxmlformats.org/presentationml/2006/main">
  <p:tag name="TIMING" val="|21.066|0.856|2.127|2.733"/>
</p:tagLst>
</file>

<file path=ppt/tags/tag4.xml><?xml version="1.0" encoding="utf-8"?>
<p:tagLst xmlns:p="http://schemas.openxmlformats.org/presentationml/2006/main">
  <p:tag name="TIMING" val="|5.657|7.728"/>
</p:tagLst>
</file>

<file path=ppt/tags/tag40.xml><?xml version="1.0" encoding="utf-8"?>
<p:tagLst xmlns:p="http://schemas.openxmlformats.org/presentationml/2006/main">
  <p:tag name="TIMING" val="|8.044|32.278|10.497|10.578|7.964|10.205"/>
</p:tagLst>
</file>

<file path=ppt/tags/tag41.xml><?xml version="1.0" encoding="utf-8"?>
<p:tagLst xmlns:p="http://schemas.openxmlformats.org/presentationml/2006/main">
  <p:tag name="TIMING" val="|6.048|22.477|1.861|3.51|4.951|23.407"/>
</p:tagLst>
</file>

<file path=ppt/tags/tag42.xml><?xml version="1.0" encoding="utf-8"?>
<p:tagLst xmlns:p="http://schemas.openxmlformats.org/presentationml/2006/main">
  <p:tag name="TIMING" val="|54.222"/>
</p:tagLst>
</file>

<file path=ppt/tags/tag43.xml><?xml version="1.0" encoding="utf-8"?>
<p:tagLst xmlns:p="http://schemas.openxmlformats.org/presentationml/2006/main">
  <p:tag name="TIMING" val="|20.502|23.364|9.631"/>
</p:tagLst>
</file>

<file path=ppt/tags/tag44.xml><?xml version="1.0" encoding="utf-8"?>
<p:tagLst xmlns:p="http://schemas.openxmlformats.org/presentationml/2006/main">
  <p:tag name="TIMING" val="|16.117|5.298|4.605"/>
</p:tagLst>
</file>

<file path=ppt/tags/tag45.xml><?xml version="1.0" encoding="utf-8"?>
<p:tagLst xmlns:p="http://schemas.openxmlformats.org/presentationml/2006/main">
  <p:tag name="TIMING" val="|4.62|11.112|6.961"/>
</p:tagLst>
</file>

<file path=ppt/tags/tag46.xml><?xml version="1.0" encoding="utf-8"?>
<p:tagLst xmlns:p="http://schemas.openxmlformats.org/presentationml/2006/main">
  <p:tag name="KSO_WM_UNIT_PRESET_TEXT" val="01"/>
  <p:tag name="KSO_WM_UNIT_NOCLEAR" val="0"/>
  <p:tag name="KSO_WM_UNIT_VALUE" val="1"/>
  <p:tag name="KSO_WM_UNIT_HIGHLIGHT" val="0"/>
  <p:tag name="KSO_WM_UNIT_COMPATIBLE" val="1"/>
  <p:tag name="KSO_WM_UNIT_DIAGRAM_ISNUMVISUAL" val="0"/>
  <p:tag name="KSO_WM_UNIT_DIAGRAM_ISREFERUNIT" val="0"/>
  <p:tag name="KSO_WM_UNIT_TYPE" val="e"/>
  <p:tag name="KSO_WM_UNIT_INDEX" val="1"/>
  <p:tag name="KSO_WM_UNIT_ID" val="chip20220408_1*e*1"/>
  <p:tag name="KSO_WM_TEMPLATE_CATEGORY" val="chip"/>
  <p:tag name="KSO_WM_TEMPLATE_INDEX" val="20220408"/>
  <p:tag name="KSO_WM_UNIT_LAYERLEVEL" val="1"/>
  <p:tag name="KSO_WM_TAG_VERSION" val="1.0"/>
  <p:tag name="KSO_WM_BEAUTIFY_FLAG" val="#wm#"/>
  <p:tag name="KSO_WM_UNIT_DEFAULT_FONT" val="36;44;2"/>
  <p:tag name="KSO_WM_UNIT_BLOCK" val="0"/>
  <p:tag name="KSO_WM_UNIT_SM_LIMIT_TYPE" val="0"/>
  <p:tag name="KSO_WM_UNIT_DEC_AREA_ID" val="cab5123240cb49c49d485d43c18b7f0b"/>
  <p:tag name="KSO_WM_UNIT_DECORATE_INFO" val="{&quot;ReferentInfo&quot;:{&quot;Id&quot;:&quot;61588cb7ce544a1d9fabfa0c3e3b4dd1&quot;,&quot;X&quot;:{&quot;Pos&quot;:1},&quot;Y&quot;:{&quot;Pos&quot;:0}},&quot;DecorateInfoX&quot;:{&quot;Pos&quot;:1,&quot;IsAbs&quot;:true},&quot;DecorateInfoY&quot;:{&quot;Pos&quot;:2,&quot;IsAbs&quot;:true},&quot;DecorateInfoW&quot;:{&quot;IsAbs&quot;:true},&quot;DecorateInfoH&quot;:{&quot;IsAbs&quot;:true},&quot;whChangeMode&quot;:0}"/>
  <p:tag name="KSO_WM_CHIP_GROUPID" val="6155539c1d6d42ce5af29611"/>
  <p:tag name="KSO_WM_CHIP_XID" val="6155539c1d6d42ce5af29612"/>
</p:tagLst>
</file>

<file path=ppt/tags/tag47.xml><?xml version="1.0" encoding="utf-8"?>
<p:tagLst xmlns:p="http://schemas.openxmlformats.org/presentationml/2006/main">
  <p:tag name="TIMING" val="|14.9|9.037|6.488|6.707"/>
</p:tagLst>
</file>

<file path=ppt/tags/tag48.xml><?xml version="1.0" encoding="utf-8"?>
<p:tagLst xmlns:p="http://schemas.openxmlformats.org/presentationml/2006/main">
  <p:tag name="TIMING" val="|7.807|1.876|6.145"/>
</p:tagLst>
</file>

<file path=ppt/tags/tag49.xml><?xml version="1.0" encoding="utf-8"?>
<p:tagLst xmlns:p="http://schemas.openxmlformats.org/presentationml/2006/main">
  <p:tag name="TIMING" val="|7.481|7.092"/>
</p:tagLst>
</file>

<file path=ppt/tags/tag5.xml><?xml version="1.0" encoding="utf-8"?>
<p:tagLst xmlns:p="http://schemas.openxmlformats.org/presentationml/2006/main">
  <p:tag name="TIMING" val="|8.912|17.028|9.976"/>
</p:tagLst>
</file>

<file path=ppt/tags/tag50.xml><?xml version="1.0" encoding="utf-8"?>
<p:tagLst xmlns:p="http://schemas.openxmlformats.org/presentationml/2006/main">
  <p:tag name="TIMING" val="|9.597|6.434|8.363|4.916"/>
</p:tagLst>
</file>

<file path=ppt/tags/tag51.xml><?xml version="1.0" encoding="utf-8"?>
<p:tagLst xmlns:p="http://schemas.openxmlformats.org/presentationml/2006/main">
  <p:tag name="TIMING" val="|3.394|12.111|4.678"/>
</p:tagLst>
</file>

<file path=ppt/tags/tag52.xml><?xml version="1.0" encoding="utf-8"?>
<p:tagLst xmlns:p="http://schemas.openxmlformats.org/presentationml/2006/main">
  <p:tag name="KSO_WM_UNIT_PRESET_TEXT" val="01"/>
  <p:tag name="KSO_WM_UNIT_NOCLEAR" val="0"/>
  <p:tag name="KSO_WM_UNIT_VALUE" val="1"/>
  <p:tag name="KSO_WM_UNIT_HIGHLIGHT" val="0"/>
  <p:tag name="KSO_WM_UNIT_COMPATIBLE" val="1"/>
  <p:tag name="KSO_WM_UNIT_DIAGRAM_ISNUMVISUAL" val="0"/>
  <p:tag name="KSO_WM_UNIT_DIAGRAM_ISREFERUNIT" val="0"/>
  <p:tag name="KSO_WM_UNIT_TYPE" val="e"/>
  <p:tag name="KSO_WM_UNIT_INDEX" val="1"/>
  <p:tag name="KSO_WM_UNIT_ID" val="chip20220408_1*e*1"/>
  <p:tag name="KSO_WM_TEMPLATE_CATEGORY" val="chip"/>
  <p:tag name="KSO_WM_TEMPLATE_INDEX" val="20220408"/>
  <p:tag name="KSO_WM_UNIT_LAYERLEVEL" val="1"/>
  <p:tag name="KSO_WM_TAG_VERSION" val="1.0"/>
  <p:tag name="KSO_WM_BEAUTIFY_FLAG" val="#wm#"/>
  <p:tag name="KSO_WM_UNIT_DEFAULT_FONT" val="36;44;2"/>
  <p:tag name="KSO_WM_UNIT_BLOCK" val="0"/>
  <p:tag name="KSO_WM_UNIT_SM_LIMIT_TYPE" val="0"/>
  <p:tag name="KSO_WM_UNIT_DEC_AREA_ID" val="cab5123240cb49c49d485d43c18b7f0b"/>
  <p:tag name="KSO_WM_UNIT_DECORATE_INFO" val="{&quot;ReferentInfo&quot;:{&quot;Id&quot;:&quot;61588cb7ce544a1d9fabfa0c3e3b4dd1&quot;,&quot;X&quot;:{&quot;Pos&quot;:1},&quot;Y&quot;:{&quot;Pos&quot;:0}},&quot;DecorateInfoX&quot;:{&quot;Pos&quot;:1,&quot;IsAbs&quot;:true},&quot;DecorateInfoY&quot;:{&quot;Pos&quot;:2,&quot;IsAbs&quot;:true},&quot;DecorateInfoW&quot;:{&quot;IsAbs&quot;:true},&quot;DecorateInfoH&quot;:{&quot;IsAbs&quot;:true},&quot;whChangeMode&quot;:0}"/>
  <p:tag name="KSO_WM_CHIP_GROUPID" val="6155539c1d6d42ce5af29611"/>
  <p:tag name="KSO_WM_CHIP_XID" val="6155539c1d6d42ce5af29612"/>
</p:tagLst>
</file>

<file path=ppt/tags/tag53.xml><?xml version="1.0" encoding="utf-8"?>
<p:tagLst xmlns:p="http://schemas.openxmlformats.org/presentationml/2006/main">
  <p:tag name="TIMING" val="|6.216|10.662|0.927|5.628"/>
</p:tagLst>
</file>

<file path=ppt/tags/tag54.xml><?xml version="1.0" encoding="utf-8"?>
<p:tagLst xmlns:p="http://schemas.openxmlformats.org/presentationml/2006/main">
  <p:tag name="TIMING" val="|4.322|26.563|7.726|3.278|11.389"/>
</p:tagLst>
</file>

<file path=ppt/tags/tag55.xml><?xml version="1.0" encoding="utf-8"?>
<p:tagLst xmlns:p="http://schemas.openxmlformats.org/presentationml/2006/main">
  <p:tag name="TIMING" val="|5.918|12.011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i"/>
  <p:tag name="KSO_WM_UNIT_INDEX" val="1_1"/>
  <p:tag name="KSO_WM_UNIT_ID" val="diagram20200183_2*m_i*1_1"/>
  <p:tag name="KSO_WM_TEMPLATE_CATEGORY" val="diagram"/>
  <p:tag name="KSO_WM_TEMPLATE_INDEX" val="20200183"/>
  <p:tag name="KSO_WM_UNIT_LAYERLEVEL" val="1_1"/>
  <p:tag name="KSO_WM_TAG_VERSION" val="1.0"/>
  <p:tag name="KSO_WM_BEAUTIFY_FLAG" val="#wm#"/>
  <p:tag name="KSO_WM_UNIT_FILL_FORE_SCHEMECOLOR_INDEX" val="14"/>
  <p:tag name="KSO_WM_UNIT_FILL_TYPE" val="1"/>
  <p:tag name="KSO_WM_UNIT_TEXT_FILL_FORE_SCHEMECOLOR_INDEX" val="2"/>
  <p:tag name="KSO_WM_UNIT_TEXT_FILL_TYPE" val="1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1_1"/>
  <p:tag name="KSO_WM_UNIT_ID" val="diagram20200183_2*m_h_i*1_1_1"/>
  <p:tag name="KSO_WM_TEMPLATE_CATEGORY" val="diagram"/>
  <p:tag name="KSO_WM_TEMPLATE_INDEX" val="20200183"/>
  <p:tag name="KSO_WM_UNIT_LAYERLEVEL" val="1_1_1"/>
  <p:tag name="KSO_WM_TAG_VERSION" val="1.0"/>
  <p:tag name="KSO_WM_BEAUTIFY_FLAG" val="#wm#"/>
  <p:tag name="KSO_WM_UNIT_FILL_FORE_SCHEMECOLOR_INDEX" val="5"/>
  <p:tag name="KSO_WM_UNIT_FILL_TYPE" val="1"/>
  <p:tag name="KSO_WM_UNIT_TEXT_FILL_FORE_SCHEMECOLOR_INDEX" val="13"/>
  <p:tag name="KSO_WM_UNIT_TEXT_FILL_TYPE" val="1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2_1"/>
  <p:tag name="KSO_WM_UNIT_ID" val="diagram20200183_2*m_h_i*1_2_1"/>
  <p:tag name="KSO_WM_TEMPLATE_CATEGORY" val="diagram"/>
  <p:tag name="KSO_WM_TEMPLATE_INDEX" val="20200183"/>
  <p:tag name="KSO_WM_UNIT_LAYERLEVEL" val="1_1_1"/>
  <p:tag name="KSO_WM_TAG_VERSION" val="1.0"/>
  <p:tag name="KSO_WM_BEAUTIFY_FLAG" val="#wm#"/>
  <p:tag name="KSO_WM_UNIT_FILL_FORE_SCHEMECOLOR_INDEX" val="6"/>
  <p:tag name="KSO_WM_UNIT_FILL_TYPE" val="1"/>
  <p:tag name="KSO_WM_UNIT_TEXT_FILL_FORE_SCHEMECOLOR_INDEX" val="13"/>
  <p:tag name="KSO_WM_UNIT_TEXT_FILL_TYPE" val="1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3_1"/>
  <p:tag name="KSO_WM_UNIT_ID" val="diagram20200183_2*m_h_i*1_3_1"/>
  <p:tag name="KSO_WM_TEMPLATE_CATEGORY" val="diagram"/>
  <p:tag name="KSO_WM_TEMPLATE_INDEX" val="20200183"/>
  <p:tag name="KSO_WM_UNIT_LAYERLEVEL" val="1_1_1"/>
  <p:tag name="KSO_WM_TAG_VERSION" val="1.0"/>
  <p:tag name="KSO_WM_BEAUTIFY_FLAG" val="#wm#"/>
  <p:tag name="KSO_WM_UNIT_FILL_FORE_SCHEMECOLOR_INDEX" val="7"/>
  <p:tag name="KSO_WM_UNIT_FILL_TYPE" val="1"/>
  <p:tag name="KSO_WM_UNIT_TEXT_FILL_FORE_SCHEMECOLOR_INDEX" val="13"/>
  <p:tag name="KSO_WM_UNIT_TEXT_FILL_TYPE" val="1"/>
</p:tagLst>
</file>

<file path=ppt/tags/tag6.xml><?xml version="1.0" encoding="utf-8"?>
<p:tagLst xmlns:p="http://schemas.openxmlformats.org/presentationml/2006/main">
  <p:tag name="TIMING" val="|1.63|8.827|3.638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1_4"/>
  <p:tag name="KSO_WM_UNIT_ID" val="diagram20200183_2*m_h_i*1_1_4"/>
  <p:tag name="KSO_WM_TEMPLATE_CATEGORY" val="diagram"/>
  <p:tag name="KSO_WM_TEMPLATE_INDEX" val="20200183"/>
  <p:tag name="KSO_WM_UNIT_LAYERLEVEL" val="1_1_1"/>
  <p:tag name="KSO_WM_TAG_VERSION" val="1.0"/>
  <p:tag name="KSO_WM_BEAUTIFY_FLAG" val="#wm#"/>
  <p:tag name="KSO_WM_UNIT_LINE_FORE_SCHEMECOLOR_INDEX" val="14"/>
  <p:tag name="KSO_WM_UNIT_LINE_FILL_TYPE" val="2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1_5"/>
  <p:tag name="KSO_WM_UNIT_ID" val="diagram20200183_2*m_h_i*1_1_5"/>
  <p:tag name="KSO_WM_TEMPLATE_CATEGORY" val="diagram"/>
  <p:tag name="KSO_WM_TEMPLATE_INDEX" val="20200183"/>
  <p:tag name="KSO_WM_UNIT_LAYERLEVEL" val="1_1_1"/>
  <p:tag name="KSO_WM_TAG_VERSION" val="1.0"/>
  <p:tag name="KSO_WM_BEAUTIFY_FLAG" val="#wm#"/>
  <p:tag name="KSO_WM_UNIT_FILL_FORE_SCHEMECOLOR_INDEX" val="13"/>
  <p:tag name="KSO_WM_UNIT_FILL_TYPE" val="1"/>
  <p:tag name="KSO_WM_UNIT_TEXT_FILL_FORE_SCHEMECOLOR_INDEX" val="2"/>
  <p:tag name="KSO_WM_UNIT_TEXT_FILL_TYPE" val="1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1_6"/>
  <p:tag name="KSO_WM_UNIT_ID" val="diagram20200183_2*m_h_i*1_1_6"/>
  <p:tag name="KSO_WM_TEMPLATE_CATEGORY" val="diagram"/>
  <p:tag name="KSO_WM_TEMPLATE_INDEX" val="20200183"/>
  <p:tag name="KSO_WM_UNIT_LAYERLEVEL" val="1_1_1"/>
  <p:tag name="KSO_WM_TAG_VERSION" val="1.0"/>
  <p:tag name="KSO_WM_BEAUTIFY_FLAG" val="#wm#"/>
  <p:tag name="KSO_WM_UNIT_FILL_FORE_SCHEMECOLOR_INDEX" val="13"/>
  <p:tag name="KSO_WM_UNIT_FILL_TYPE" val="1"/>
  <p:tag name="KSO_WM_UNIT_TEXT_FILL_FORE_SCHEMECOLOR_INDEX" val="2"/>
  <p:tag name="KSO_WM_UNIT_TEXT_FILL_TYPE" val="1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2_4"/>
  <p:tag name="KSO_WM_UNIT_ID" val="diagram20200183_2*m_h_i*1_2_4"/>
  <p:tag name="KSO_WM_TEMPLATE_CATEGORY" val="diagram"/>
  <p:tag name="KSO_WM_TEMPLATE_INDEX" val="20200183"/>
  <p:tag name="KSO_WM_UNIT_LAYERLEVEL" val="1_1_1"/>
  <p:tag name="KSO_WM_TAG_VERSION" val="1.0"/>
  <p:tag name="KSO_WM_BEAUTIFY_FLAG" val="#wm#"/>
  <p:tag name="KSO_WM_UNIT_LINE_FORE_SCHEMECOLOR_INDEX" val="14"/>
  <p:tag name="KSO_WM_UNIT_LINE_FILL_TYPE" val="2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2_5"/>
  <p:tag name="KSO_WM_UNIT_ID" val="diagram20200183_2*m_h_i*1_2_5"/>
  <p:tag name="KSO_WM_TEMPLATE_CATEGORY" val="diagram"/>
  <p:tag name="KSO_WM_TEMPLATE_INDEX" val="20200183"/>
  <p:tag name="KSO_WM_UNIT_LAYERLEVEL" val="1_1_1"/>
  <p:tag name="KSO_WM_TAG_VERSION" val="1.0"/>
  <p:tag name="KSO_WM_BEAUTIFY_FLAG" val="#wm#"/>
  <p:tag name="KSO_WM_UNIT_FILL_FORE_SCHEMECOLOR_INDEX" val="13"/>
  <p:tag name="KSO_WM_UNIT_FILL_TYPE" val="1"/>
  <p:tag name="KSO_WM_UNIT_TEXT_FILL_FORE_SCHEMECOLOR_INDEX" val="2"/>
  <p:tag name="KSO_WM_UNIT_TEXT_FILL_TYPE" val="1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2_6"/>
  <p:tag name="KSO_WM_UNIT_ID" val="diagram20200183_2*m_h_i*1_2_6"/>
  <p:tag name="KSO_WM_TEMPLATE_CATEGORY" val="diagram"/>
  <p:tag name="KSO_WM_TEMPLATE_INDEX" val="20200183"/>
  <p:tag name="KSO_WM_UNIT_LAYERLEVEL" val="1_1_1"/>
  <p:tag name="KSO_WM_TAG_VERSION" val="1.0"/>
  <p:tag name="KSO_WM_BEAUTIFY_FLAG" val="#wm#"/>
  <p:tag name="KSO_WM_UNIT_FILL_FORE_SCHEMECOLOR_INDEX" val="13"/>
  <p:tag name="KSO_WM_UNIT_FILL_TYPE" val="1"/>
  <p:tag name="KSO_WM_UNIT_TEXT_FILL_FORE_SCHEMECOLOR_INDEX" val="2"/>
  <p:tag name="KSO_WM_UNIT_TEXT_FILL_TYPE" val="1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3_4"/>
  <p:tag name="KSO_WM_UNIT_ID" val="diagram20200183_2*m_h_i*1_3_4"/>
  <p:tag name="KSO_WM_TEMPLATE_CATEGORY" val="diagram"/>
  <p:tag name="KSO_WM_TEMPLATE_INDEX" val="20200183"/>
  <p:tag name="KSO_WM_UNIT_LAYERLEVEL" val="1_1_1"/>
  <p:tag name="KSO_WM_TAG_VERSION" val="1.0"/>
  <p:tag name="KSO_WM_BEAUTIFY_FLAG" val="#wm#"/>
  <p:tag name="KSO_WM_UNIT_LINE_FORE_SCHEMECOLOR_INDEX" val="14"/>
  <p:tag name="KSO_WM_UNIT_LINE_FILL_TYPE" val="2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3_5"/>
  <p:tag name="KSO_WM_UNIT_ID" val="diagram20200183_2*m_h_i*1_3_5"/>
  <p:tag name="KSO_WM_TEMPLATE_CATEGORY" val="diagram"/>
  <p:tag name="KSO_WM_TEMPLATE_INDEX" val="20200183"/>
  <p:tag name="KSO_WM_UNIT_LAYERLEVEL" val="1_1_1"/>
  <p:tag name="KSO_WM_TAG_VERSION" val="1.0"/>
  <p:tag name="KSO_WM_BEAUTIFY_FLAG" val="#wm#"/>
  <p:tag name="KSO_WM_UNIT_FILL_FORE_SCHEMECOLOR_INDEX" val="13"/>
  <p:tag name="KSO_WM_UNIT_FILL_TYPE" val="1"/>
  <p:tag name="KSO_WM_UNIT_TEXT_FILL_FORE_SCHEMECOLOR_INDEX" val="2"/>
  <p:tag name="KSO_WM_UNIT_TEXT_FILL_TYPE" val="1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3_6"/>
  <p:tag name="KSO_WM_UNIT_ID" val="diagram20200183_2*m_h_i*1_3_6"/>
  <p:tag name="KSO_WM_TEMPLATE_CATEGORY" val="diagram"/>
  <p:tag name="KSO_WM_TEMPLATE_INDEX" val="20200183"/>
  <p:tag name="KSO_WM_UNIT_LAYERLEVEL" val="1_1_1"/>
  <p:tag name="KSO_WM_TAG_VERSION" val="1.0"/>
  <p:tag name="KSO_WM_BEAUTIFY_FLAG" val="#wm#"/>
  <p:tag name="KSO_WM_UNIT_FILL_FORE_SCHEMECOLOR_INDEX" val="13"/>
  <p:tag name="KSO_WM_UNIT_FILL_TYPE" val="1"/>
  <p:tag name="KSO_WM_UNIT_TEXT_FILL_FORE_SCHEMECOLOR_INDEX" val="2"/>
  <p:tag name="KSO_WM_UNIT_TEXT_FILL_TYPE" val="1"/>
</p:tagLst>
</file>

<file path=ppt/tags/tag69.xml><?xml version="1.0" encoding="utf-8"?>
<p:tagLst xmlns:p="http://schemas.openxmlformats.org/presentationml/2006/main">
  <p:tag name="KSO_WM_UNIT_SUBTYPE" val="a"/>
  <p:tag name="KSO_WM_UNIT_NOCLEAR" val="0"/>
  <p:tag name="KSO_WM_UNIT_VALUE" val="90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h_f"/>
  <p:tag name="KSO_WM_UNIT_INDEX" val="1_1"/>
  <p:tag name="KSO_WM_UNIT_ID" val="diagram20200183_2*h_f*1_1"/>
  <p:tag name="KSO_WM_TEMPLATE_CATEGORY" val="diagram"/>
  <p:tag name="KSO_WM_TEMPLATE_INDEX" val="20200183"/>
  <p:tag name="KSO_WM_UNIT_LAYERLEVEL" val="1_1"/>
  <p:tag name="KSO_WM_TAG_VERSION" val="1.0"/>
  <p:tag name="KSO_WM_BEAUTIFY_FLAG" val="#wm#"/>
  <p:tag name="KSO_WM_UNIT_PRESET_TEXT" val="单击此处添加文本具体内容，简明扼要的阐述您的观点。根据需要可酌情增减文字，以便观者准确的理解您传达的思想。"/>
  <p:tag name="KSO_WM_UNIT_TEXT_FILL_FORE_SCHEMECOLOR_INDEX" val="14"/>
  <p:tag name="KSO_WM_UNIT_TEXT_FILL_TYPE" val="1"/>
</p:tagLst>
</file>

<file path=ppt/tags/tag7.xml><?xml version="1.0" encoding="utf-8"?>
<p:tagLst xmlns:p="http://schemas.openxmlformats.org/presentationml/2006/main">
  <p:tag name="TIMING" val="|2.278|16.178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1_2"/>
  <p:tag name="KSO_WM_UNIT_ID" val="diagram20200183_2*m_h_i*1_1_2"/>
  <p:tag name="KSO_WM_TEMPLATE_CATEGORY" val="diagram"/>
  <p:tag name="KSO_WM_TEMPLATE_INDEX" val="20200183"/>
  <p:tag name="KSO_WM_UNIT_LAYERLEVEL" val="1_1_1"/>
  <p:tag name="KSO_WM_TAG_VERSION" val="1.0"/>
  <p:tag name="KSO_WM_BEAUTIFY_FLAG" val="#wm#"/>
  <p:tag name="KSO_WM_UNIT_TEXT_FILL_FORE_SCHEMECOLOR_INDEX" val="14"/>
  <p:tag name="KSO_WM_UNIT_TEXT_FILL_TYPE" val="1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1_2"/>
  <p:tag name="KSO_WM_UNIT_ID" val="diagram20200183_2*m_h_i*1_1_2"/>
  <p:tag name="KSO_WM_TEMPLATE_CATEGORY" val="diagram"/>
  <p:tag name="KSO_WM_TEMPLATE_INDEX" val="20200183"/>
  <p:tag name="KSO_WM_UNIT_LAYERLEVEL" val="1_1_1"/>
  <p:tag name="KSO_WM_TAG_VERSION" val="1.0"/>
  <p:tag name="KSO_WM_BEAUTIFY_FLAG" val="#wm#"/>
  <p:tag name="KSO_WM_UNIT_TEXT_FILL_FORE_SCHEMECOLOR_INDEX" val="14"/>
  <p:tag name="KSO_WM_UNIT_TEXT_FILL_TYPE" val="1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1_2"/>
  <p:tag name="KSO_WM_UNIT_ID" val="diagram20200183_2*m_h_i*1_1_2"/>
  <p:tag name="KSO_WM_TEMPLATE_CATEGORY" val="diagram"/>
  <p:tag name="KSO_WM_TEMPLATE_INDEX" val="20200183"/>
  <p:tag name="KSO_WM_UNIT_LAYERLEVEL" val="1_1_1"/>
  <p:tag name="KSO_WM_TAG_VERSION" val="1.0"/>
  <p:tag name="KSO_WM_BEAUTIFY_FLAG" val="#wm#"/>
  <p:tag name="KSO_WM_UNIT_TEXT_FILL_FORE_SCHEMECOLOR_INDEX" val="14"/>
  <p:tag name="KSO_WM_UNIT_TEXT_FILL_TYPE" val="1"/>
</p:tagLst>
</file>

<file path=ppt/tags/tag73.xml><?xml version="1.0" encoding="utf-8"?>
<p:tagLst xmlns:p="http://schemas.openxmlformats.org/presentationml/2006/main">
  <p:tag name="KSO_WM_UNIT_PRESET_TEXT" val="01"/>
  <p:tag name="KSO_WM_UNIT_NOCLEAR" val="0"/>
  <p:tag name="KSO_WM_UNIT_VALUE" val="1"/>
  <p:tag name="KSO_WM_UNIT_HIGHLIGHT" val="0"/>
  <p:tag name="KSO_WM_UNIT_COMPATIBLE" val="1"/>
  <p:tag name="KSO_WM_UNIT_DIAGRAM_ISNUMVISUAL" val="0"/>
  <p:tag name="KSO_WM_UNIT_DIAGRAM_ISREFERUNIT" val="0"/>
  <p:tag name="KSO_WM_UNIT_TYPE" val="e"/>
  <p:tag name="KSO_WM_UNIT_INDEX" val="1"/>
  <p:tag name="KSO_WM_UNIT_ID" val="chip20220408_1*e*1"/>
  <p:tag name="KSO_WM_TEMPLATE_CATEGORY" val="chip"/>
  <p:tag name="KSO_WM_TEMPLATE_INDEX" val="20220408"/>
  <p:tag name="KSO_WM_UNIT_LAYERLEVEL" val="1"/>
  <p:tag name="KSO_WM_TAG_VERSION" val="1.0"/>
  <p:tag name="KSO_WM_BEAUTIFY_FLAG" val="#wm#"/>
  <p:tag name="KSO_WM_UNIT_DEFAULT_FONT" val="36;44;2"/>
  <p:tag name="KSO_WM_UNIT_BLOCK" val="0"/>
  <p:tag name="KSO_WM_UNIT_SM_LIMIT_TYPE" val="0"/>
  <p:tag name="KSO_WM_UNIT_DEC_AREA_ID" val="cab5123240cb49c49d485d43c18b7f0b"/>
  <p:tag name="KSO_WM_UNIT_DECORATE_INFO" val="{&quot;ReferentInfo&quot;:{&quot;Id&quot;:&quot;61588cb7ce544a1d9fabfa0c3e3b4dd1&quot;,&quot;X&quot;:{&quot;Pos&quot;:1},&quot;Y&quot;:{&quot;Pos&quot;:0}},&quot;DecorateInfoX&quot;:{&quot;Pos&quot;:1,&quot;IsAbs&quot;:true},&quot;DecorateInfoY&quot;:{&quot;Pos&quot;:2,&quot;IsAbs&quot;:true},&quot;DecorateInfoW&quot;:{&quot;IsAbs&quot;:true},&quot;DecorateInfoH&quot;:{&quot;IsAbs&quot;:true},&quot;whChangeMode&quot;:0}"/>
  <p:tag name="KSO_WM_CHIP_GROUPID" val="6155539c1d6d42ce5af29611"/>
  <p:tag name="KSO_WM_CHIP_XID" val="6155539c1d6d42ce5af29612"/>
</p:tagLst>
</file>

<file path=ppt/tags/tag74.xml><?xml version="1.0" encoding="utf-8"?>
<p:tagLst xmlns:p="http://schemas.openxmlformats.org/presentationml/2006/main">
  <p:tag name="TIMING" val="|5.999|10.01|4.766|4.85|5.37|10.51"/>
</p:tagLst>
</file>

<file path=ppt/tags/tag75.xml><?xml version="1.0" encoding="utf-8"?>
<p:tagLst xmlns:p="http://schemas.openxmlformats.org/presentationml/2006/main">
  <p:tag name="TIMING" val="|7.346|2.875"/>
</p:tagLst>
</file>

<file path=ppt/tags/tag76.xml><?xml version="1.0" encoding="utf-8"?>
<p:tagLst xmlns:p="http://schemas.openxmlformats.org/presentationml/2006/main">
  <p:tag name="TIMING" val="|1.606|6.732|2.353"/>
</p:tagLst>
</file>

<file path=ppt/tags/tag77.xml><?xml version="1.0" encoding="utf-8"?>
<p:tagLst xmlns:p="http://schemas.openxmlformats.org/presentationml/2006/main">
  <p:tag name="TIMING" val="|5.233|4.592"/>
</p:tagLst>
</file>

<file path=ppt/tags/tag78.xml><?xml version="1.0" encoding="utf-8"?>
<p:tagLst xmlns:p="http://schemas.openxmlformats.org/presentationml/2006/main">
  <p:tag name="KSO_WM_UNIT_PLACING_PICTURE_USER_VIEWPORT" val="{&quot;height&quot;:3423,&quot;width&quot;:2756}"/>
</p:tagLst>
</file>

<file path=ppt/tags/tag79.xml><?xml version="1.0" encoding="utf-8"?>
<p:tagLst xmlns:p="http://schemas.openxmlformats.org/presentationml/2006/main">
  <p:tag name="TIMING" val="|5.445|1.705|1.739"/>
</p:tagLst>
</file>

<file path=ppt/tags/tag8.xml><?xml version="1.0" encoding="utf-8"?>
<p:tagLst xmlns:p="http://schemas.openxmlformats.org/presentationml/2006/main">
  <p:tag name="TIMING" val="|1.632|13.306|0.887|1.631|5.809|1.382"/>
</p:tagLst>
</file>

<file path=ppt/tags/tag80.xml><?xml version="1.0" encoding="utf-8"?>
<p:tagLst xmlns:p="http://schemas.openxmlformats.org/presentationml/2006/main">
  <p:tag name="KSO_WM_UNIT_PRESET_TEXT" val="01"/>
  <p:tag name="KSO_WM_UNIT_NOCLEAR" val="0"/>
  <p:tag name="KSO_WM_UNIT_VALUE" val="1"/>
  <p:tag name="KSO_WM_UNIT_HIGHLIGHT" val="0"/>
  <p:tag name="KSO_WM_UNIT_COMPATIBLE" val="1"/>
  <p:tag name="KSO_WM_UNIT_DIAGRAM_ISNUMVISUAL" val="0"/>
  <p:tag name="KSO_WM_UNIT_DIAGRAM_ISREFERUNIT" val="0"/>
  <p:tag name="KSO_WM_UNIT_TYPE" val="e"/>
  <p:tag name="KSO_WM_UNIT_INDEX" val="1"/>
  <p:tag name="KSO_WM_UNIT_ID" val="chip20220408_1*e*1"/>
  <p:tag name="KSO_WM_TEMPLATE_CATEGORY" val="chip"/>
  <p:tag name="KSO_WM_TEMPLATE_INDEX" val="20220408"/>
  <p:tag name="KSO_WM_UNIT_LAYERLEVEL" val="1"/>
  <p:tag name="KSO_WM_TAG_VERSION" val="1.0"/>
  <p:tag name="KSO_WM_BEAUTIFY_FLAG" val="#wm#"/>
  <p:tag name="KSO_WM_UNIT_DEFAULT_FONT" val="36;44;2"/>
  <p:tag name="KSO_WM_UNIT_BLOCK" val="0"/>
  <p:tag name="KSO_WM_UNIT_SM_LIMIT_TYPE" val="0"/>
  <p:tag name="KSO_WM_UNIT_DEC_AREA_ID" val="cab5123240cb49c49d485d43c18b7f0b"/>
  <p:tag name="KSO_WM_UNIT_DECORATE_INFO" val="{&quot;ReferentInfo&quot;:{&quot;Id&quot;:&quot;61588cb7ce544a1d9fabfa0c3e3b4dd1&quot;,&quot;X&quot;:{&quot;Pos&quot;:1},&quot;Y&quot;:{&quot;Pos&quot;:0}},&quot;DecorateInfoX&quot;:{&quot;Pos&quot;:1,&quot;IsAbs&quot;:true},&quot;DecorateInfoY&quot;:{&quot;Pos&quot;:2,&quot;IsAbs&quot;:true},&quot;DecorateInfoW&quot;:{&quot;IsAbs&quot;:true},&quot;DecorateInfoH&quot;:{&quot;IsAbs&quot;:true},&quot;whChangeMode&quot;:0}"/>
  <p:tag name="KSO_WM_CHIP_GROUPID" val="6155539c1d6d42ce5af29611"/>
  <p:tag name="KSO_WM_CHIP_XID" val="6155539c1d6d42ce5af29612"/>
</p:tagLst>
</file>

<file path=ppt/tags/tag81.xml><?xml version="1.0" encoding="utf-8"?>
<p:tagLst xmlns:p="http://schemas.openxmlformats.org/presentationml/2006/main">
  <p:tag name="KSO_WPP_MARK_KEY" val="758b165d-cb1a-4144-b32d-113255f1e81e"/>
  <p:tag name="COMMONDATA" val="eyJoZGlkIjoiZGIzZTQ3NmQ5YjEyNWNkYjVkYjcyNTBmZDA4MzJlNDMifQ=="/>
</p:tagLst>
</file>

<file path=ppt/tags/tag9.xml><?xml version="1.0" encoding="utf-8"?>
<p:tagLst xmlns:p="http://schemas.openxmlformats.org/presentationml/2006/main">
  <p:tag name="TIMING" val="|5.74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Times New Roman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imes New Roman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22489</Words>
  <Application>WPS 文字</Application>
  <PresentationFormat>宽屏</PresentationFormat>
  <Paragraphs>1114</Paragraphs>
  <Slides>80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33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80</vt:i4>
      </vt:variant>
    </vt:vector>
  </HeadingPairs>
  <TitlesOfParts>
    <vt:vector size="115" baseType="lpstr">
      <vt:lpstr>Arial</vt:lpstr>
      <vt:lpstr>SimSun</vt:lpstr>
      <vt:lpstr>Wingdings</vt:lpstr>
      <vt:lpstr>Arial</vt:lpstr>
      <vt:lpstr>Times New Roman</vt:lpstr>
      <vt:lpstr>方正黑体_GBK</vt:lpstr>
      <vt:lpstr>黑体-简</vt:lpstr>
      <vt:lpstr>思源宋体</vt:lpstr>
      <vt:lpstr>Calibri</vt:lpstr>
      <vt:lpstr>Microsoft YaHei</vt:lpstr>
      <vt:lpstr>汉仪旗黑</vt:lpstr>
      <vt:lpstr>Times New Roman Bold</vt:lpstr>
      <vt:lpstr>Times New Roman Regular</vt:lpstr>
      <vt:lpstr>Times New Roman Bold Italic</vt:lpstr>
      <vt:lpstr>PingFang SC Regular</vt:lpstr>
      <vt:lpstr>Wingdings</vt:lpstr>
      <vt:lpstr>宋体-简</vt:lpstr>
      <vt:lpstr>DejaVu Math TeX Gyre</vt:lpstr>
      <vt:lpstr>DengXian</vt:lpstr>
      <vt:lpstr>Source Han Sans CN Regular</vt:lpstr>
      <vt:lpstr>苹方-简</vt:lpstr>
      <vt:lpstr>Source Han Sans CN Bold</vt:lpstr>
      <vt:lpstr>HYHeiFangJ</vt:lpstr>
      <vt:lpstr>HYZhongSongJ</vt:lpstr>
      <vt:lpstr>Times New Roman Italic</vt:lpstr>
      <vt:lpstr>Microsoft YaHei</vt:lpstr>
      <vt:lpstr>Helvetica Neue</vt:lpstr>
      <vt:lpstr>SimSun</vt:lpstr>
      <vt:lpstr>Arial Unicode MS</vt:lpstr>
      <vt:lpstr>儷宋 Pro</vt:lpstr>
      <vt:lpstr>BatangChe</vt:lpstr>
      <vt:lpstr>Apple SD Gothic Neo</vt:lpstr>
      <vt:lpstr>STIXGeneral</vt:lpstr>
      <vt:lpstr>Office Theme</vt:lpstr>
      <vt:lpstr>1_Office Theme</vt:lpstr>
      <vt:lpstr>Innovative Design and Optimization of Arithmetic Circuits in Quantum Computing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Q&amp;A  Thank you for listening!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as</cp:lastModifiedBy>
  <cp:revision>166</cp:revision>
  <dcterms:created xsi:type="dcterms:W3CDTF">2025-07-17T06:39:54Z</dcterms:created>
  <dcterms:modified xsi:type="dcterms:W3CDTF">2025-07-17T06:39:54Z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2052-4.6.0.7725</vt:lpwstr>
  </property>
  <property fmtid="{D5CDD505-2E9C-101B-9397-08002B2CF9AE}" pid="3" name="ICV">
    <vt:lpwstr>DF57125EF1994D07A3000E91EB7D30DF</vt:lpwstr>
  </property>
</Properties>
</file>