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65"/>
  </p:handoutMasterIdLst>
  <p:sldIdLst>
    <p:sldId id="259" r:id="rId3"/>
    <p:sldId id="357" r:id="rId5"/>
    <p:sldId id="370" r:id="rId6"/>
    <p:sldId id="435" r:id="rId7"/>
    <p:sldId id="385" r:id="rId8"/>
    <p:sldId id="387" r:id="rId9"/>
    <p:sldId id="420" r:id="rId10"/>
    <p:sldId id="421" r:id="rId11"/>
    <p:sldId id="392" r:id="rId12"/>
    <p:sldId id="394" r:id="rId13"/>
    <p:sldId id="393" r:id="rId14"/>
    <p:sldId id="438" r:id="rId15"/>
    <p:sldId id="371" r:id="rId16"/>
    <p:sldId id="398" r:id="rId17"/>
    <p:sldId id="399" r:id="rId18"/>
    <p:sldId id="372" r:id="rId19"/>
    <p:sldId id="437" r:id="rId20"/>
    <p:sldId id="378" r:id="rId21"/>
    <p:sldId id="430" r:id="rId22"/>
    <p:sldId id="431" r:id="rId23"/>
    <p:sldId id="445" r:id="rId24"/>
    <p:sldId id="427" r:id="rId25"/>
    <p:sldId id="446" r:id="rId26"/>
    <p:sldId id="434" r:id="rId27"/>
    <p:sldId id="439" r:id="rId28"/>
    <p:sldId id="441" r:id="rId29"/>
    <p:sldId id="440" r:id="rId30"/>
    <p:sldId id="442" r:id="rId31"/>
    <p:sldId id="426" r:id="rId32"/>
    <p:sldId id="447" r:id="rId33"/>
    <p:sldId id="379" r:id="rId34"/>
    <p:sldId id="452" r:id="rId35"/>
    <p:sldId id="449" r:id="rId36"/>
    <p:sldId id="428" r:id="rId37"/>
    <p:sldId id="450" r:id="rId38"/>
    <p:sldId id="451" r:id="rId39"/>
    <p:sldId id="425" r:id="rId40"/>
    <p:sldId id="453" r:id="rId41"/>
    <p:sldId id="458" r:id="rId42"/>
    <p:sldId id="380" r:id="rId43"/>
    <p:sldId id="429" r:id="rId44"/>
    <p:sldId id="459" r:id="rId45"/>
    <p:sldId id="460" r:id="rId46"/>
    <p:sldId id="464" r:id="rId47"/>
    <p:sldId id="424" r:id="rId48"/>
    <p:sldId id="373" r:id="rId49"/>
    <p:sldId id="469" r:id="rId50"/>
    <p:sldId id="422" r:id="rId51"/>
    <p:sldId id="470" r:id="rId52"/>
    <p:sldId id="423" r:id="rId53"/>
    <p:sldId id="475" r:id="rId54"/>
    <p:sldId id="476" r:id="rId55"/>
    <p:sldId id="374" r:id="rId56"/>
    <p:sldId id="383" r:id="rId57"/>
    <p:sldId id="384" r:id="rId58"/>
    <p:sldId id="375" r:id="rId59"/>
    <p:sldId id="376" r:id="rId60"/>
    <p:sldId id="367" r:id="rId61"/>
    <p:sldId id="480" r:id="rId62"/>
    <p:sldId id="481" r:id="rId63"/>
    <p:sldId id="482" r:id="rId64"/>
  </p:sldIdLst>
  <p:sldSz cx="9144000" cy="5143500" type="screen16x9"/>
  <p:notesSz cx="6858000" cy="9144000"/>
  <p:custDataLst>
    <p:tags r:id="rId7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包 珍珍" initials="包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00090"/>
    <a:srgbClr val="D58E3A"/>
    <a:srgbClr val="6929C4"/>
    <a:srgbClr val="55BAA4"/>
    <a:srgbClr val="083A7F"/>
    <a:srgbClr val="FFFADE"/>
    <a:srgbClr val="DCF8FC"/>
    <a:srgbClr val="D4F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1" autoAdjust="0"/>
    <p:restoredTop sz="95332" autoAdjust="0"/>
  </p:normalViewPr>
  <p:slideViewPr>
    <p:cSldViewPr snapToGrid="0" snapToObjects="1">
      <p:cViewPr varScale="1">
        <p:scale>
          <a:sx n="86" d="100"/>
          <a:sy n="86" d="100"/>
        </p:scale>
        <p:origin x="77" y="648"/>
      </p:cViewPr>
      <p:guideLst>
        <p:guide orient="horz" pos="1553"/>
        <p:guide pos="3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0" Type="http://schemas.openxmlformats.org/officeDocument/2006/relationships/tags" Target="tags/tag37.xml"/><Relationship Id="rId7" Type="http://schemas.openxmlformats.org/officeDocument/2006/relationships/slide" Target="slides/slide4.xml"/><Relationship Id="rId69" Type="http://schemas.openxmlformats.org/officeDocument/2006/relationships/commentAuthors" Target="commentAuthors.xml"/><Relationship Id="rId68" Type="http://schemas.openxmlformats.org/officeDocument/2006/relationships/tableStyles" Target="tableStyles.xml"/><Relationship Id="rId67" Type="http://schemas.openxmlformats.org/officeDocument/2006/relationships/viewProps" Target="viewProps.xml"/><Relationship Id="rId66" Type="http://schemas.openxmlformats.org/officeDocument/2006/relationships/presProps" Target="presProps.xml"/><Relationship Id="rId65" Type="http://schemas.openxmlformats.org/officeDocument/2006/relationships/handoutMaster" Target="handoutMasters/handoutMaster1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FC5B3-379E-EF40-A0D2-38E640436CC2}" type="datetimeFigureOut">
              <a:rPr lang="en-US" smtClean="0">
                <a:latin typeface="Arial" panose="020B0604020202020204"/>
              </a:rPr>
            </a:fld>
            <a:endParaRPr lang="en-US" dirty="0">
              <a:latin typeface="Arial" panose="020B0604020202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29101-7F9C-2D47-B95D-7561785BF174}" type="slidenum">
              <a:rPr lang="en-US" smtClean="0">
                <a:latin typeface="Arial" panose="020B0604020202020204"/>
              </a:rPr>
            </a:fld>
            <a:endParaRPr lang="en-US" dirty="0"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94DC9-4551-48FD-9A20-D79658F2C2B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2CA13-18F4-4FE0-B3C7-7643784DAD5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2CA13-18F4-4FE0-B3C7-7643784DAD5D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2CA13-18F4-4FE0-B3C7-7643784DAD5D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5176"/>
            <a:ext cx="82296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80035"/>
            <a:ext cx="82296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24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71068"/>
            <a:ext cx="4040188" cy="27213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39124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71068"/>
            <a:ext cx="4041775" cy="27213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591463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91464"/>
            <a:ext cx="5111750" cy="40486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93860"/>
            <a:ext cx="3008313" cy="304625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2272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6896"/>
            <a:ext cx="8229600" cy="2907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36153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/>
              </a:defRPr>
            </a:lvl1pPr>
          </a:lstStyle>
          <a:p>
            <a:fld id="{9F1CC899-6CEC-9548-B06D-7E1EB6F78CA3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36153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36153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/>
              </a:defRPr>
            </a:lvl1pPr>
          </a:lstStyle>
          <a:p>
            <a:fld id="{8E6562B1-0B0F-0246-9532-09536BC2AE59}" type="slidenum">
              <a:rPr lang="en-US" smtClean="0"/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0" y="4872191"/>
            <a:ext cx="9144000" cy="2868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Arial" panose="020B0604020202020204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Arial" panose="020B0604020202020204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Arial" panose="020B0604020202020204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Arial" panose="020B0604020202020204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Arial" panose="020B0604020202020204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.xml"/><Relationship Id="rId4" Type="http://schemas.openxmlformats.org/officeDocument/2006/relationships/image" Target="../media/image3.png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5.xml"/><Relationship Id="rId4" Type="http://schemas.openxmlformats.org/officeDocument/2006/relationships/image" Target="../media/image3.png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.xml"/><Relationship Id="rId4" Type="http://schemas.openxmlformats.org/officeDocument/2006/relationships/image" Target="../media/image3.pn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1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7.png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6.xml"/><Relationship Id="rId4" Type="http://schemas.openxmlformats.org/officeDocument/2006/relationships/image" Target="../media/image3.png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32.xml"/><Relationship Id="rId4" Type="http://schemas.openxmlformats.org/officeDocument/2006/relationships/image" Target="../media/image3.png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36.xml"/><Relationship Id="rId4" Type="http://schemas.openxmlformats.org/officeDocument/2006/relationships/image" Target="../media/image3.png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image" Target="../media/image9.jpeg"/><Relationship Id="rId1" Type="http://schemas.openxmlformats.org/officeDocument/2006/relationships/tags" Target="../tags/tag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2.svg"/><Relationship Id="rId3" Type="http://schemas.openxmlformats.org/officeDocument/2006/relationships/image" Target="../media/image13.png"/><Relationship Id="rId2" Type="http://schemas.openxmlformats.org/officeDocument/2006/relationships/image" Target="../media/image1.sv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 cstate="print"/>
          <a:stretch>
            <a:fillRect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80975" y="1465580"/>
            <a:ext cx="4751705" cy="100012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400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+mj-lt"/>
                <a:sym typeface="+mn-ea"/>
              </a:rPr>
              <a:t>Innovative Design and Optimization of Arithmetic Circuits in Quantum Computing</a:t>
            </a:r>
            <a:endParaRPr lang="en-US" sz="2400" dirty="0">
              <a:ln w="13462">
                <a:noFill/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cs typeface="+mj-lt"/>
              <a:sym typeface="+mn-ea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-485775" y="3231515"/>
            <a:ext cx="5286375" cy="1332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096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algn="ctr"/>
            <a:br>
              <a:rPr lang="en-US" sz="1800" dirty="0">
                <a:ln>
                  <a:noFill/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lt"/>
              </a:rPr>
            </a:br>
            <a:r>
              <a:rPr lang="en-US" sz="1600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cs typeface="+mn-lt"/>
              </a:rPr>
              <a:t>Siyi Wang</a:t>
            </a:r>
            <a:br>
              <a:rPr lang="en-US" sz="1600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cs typeface="+mn-lt"/>
              </a:rPr>
            </a:br>
            <a:r>
              <a:rPr lang="en-US" sz="1600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cs typeface="+mn-lt"/>
              </a:rPr>
              <a:t>siyi002@e.ntu.edu.sg</a:t>
            </a:r>
            <a:br>
              <a:rPr lang="en-US" sz="1800" dirty="0">
                <a:ln>
                  <a:noFill/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lt"/>
              </a:rPr>
            </a:br>
            <a:r>
              <a:rPr lang="en-US" sz="1600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cs typeface="+mn-lt"/>
              </a:rPr>
              <a:t>School of Computer Science and Engineering</a:t>
            </a:r>
            <a:br>
              <a:rPr lang="en-US" sz="1600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cs typeface="+mn-lt"/>
              </a:rPr>
            </a:br>
            <a:br>
              <a:rPr lang="en-US" sz="1800" dirty="0">
                <a:ln>
                  <a:noFill/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lt"/>
              </a:rPr>
            </a:br>
            <a:endParaRPr lang="en-US" sz="1800" dirty="0">
              <a:ln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441759" y="252151"/>
            <a:ext cx="4946823" cy="54609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9525">
            <a:noFill/>
            <a:round/>
          </a:ln>
        </p:spPr>
        <p:txBody>
          <a:bodyPr wrap="none" lIns="68580" tIns="34290" rIns="68580" bIns="34290" anchor="ctr"/>
          <a:lstStyle/>
          <a:p>
            <a:endParaRPr lang="de-DE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741252" y="150088"/>
            <a:ext cx="7200900" cy="622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/>
              <a:buChar char="•"/>
            </a:pPr>
            <a:r>
              <a:rPr lang="en-US" sz="2400" b="1" dirty="0" smtClean="0">
                <a:solidFill>
                  <a:srgbClr val="000090"/>
                </a:solidFill>
              </a:rPr>
              <a:t>Evaluation Metrics</a:t>
            </a:r>
            <a:endParaRPr lang="en-US" sz="2400" b="1" dirty="0" smtClean="0">
              <a:solidFill>
                <a:srgbClr val="000090"/>
              </a:solidFill>
            </a:endParaRPr>
          </a:p>
        </p:txBody>
      </p:sp>
      <p:sp>
        <p:nvSpPr>
          <p:cNvPr id="54276" name="Oval 4"/>
          <p:cNvSpPr>
            <a:spLocks noChangeArrowheads="1"/>
          </p:cNvSpPr>
          <p:nvPr/>
        </p:nvSpPr>
        <p:spPr bwMode="auto">
          <a:xfrm>
            <a:off x="441760" y="252151"/>
            <a:ext cx="565024" cy="546094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bg1"/>
            </a:solidFill>
            <a:round/>
          </a:ln>
          <a:effectLst/>
        </p:spPr>
        <p:txBody>
          <a:bodyPr wrap="none" lIns="68580" tIns="34290" rIns="68580" bIns="34290" anchor="ctr"/>
          <a:lstStyle/>
          <a:p>
            <a:pPr algn="ctr">
              <a:defRPr/>
            </a:pPr>
            <a:r>
              <a:rPr 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</a:t>
            </a:r>
            <a:endParaRPr lang="de-DE" sz="15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3730" y="1512570"/>
            <a:ext cx="435927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sym typeface="+mn-ea"/>
              </a:rPr>
              <a:t>Toffoli-Depth.</a:t>
            </a:r>
            <a:r>
              <a:rPr lang="en-US" sz="2000" dirty="0">
                <a:solidFill>
                  <a:schemeClr val="tx1"/>
                </a:solidFill>
                <a:sym typeface="+mn-ea"/>
              </a:rPr>
              <a:t> </a:t>
            </a:r>
            <a:endParaRPr lang="en-US" sz="2000" dirty="0">
              <a:solidFill>
                <a:schemeClr val="tx1"/>
              </a:solidFill>
              <a:sym typeface="+mn-ea"/>
            </a:endParaRPr>
          </a:p>
          <a:p>
            <a:pPr marL="800100" lvl="1" indent="-342900" algn="l"/>
            <a:r>
              <a:rPr lang="en-US" sz="2000" b="1" i="1" dirty="0">
                <a:solidFill>
                  <a:srgbClr val="FF0000"/>
                </a:solidFill>
                <a:sym typeface="+mn-ea"/>
              </a:rPr>
              <a:t>Time complexity</a:t>
            </a:r>
            <a:endParaRPr lang="en-US" sz="2000" b="1" i="1" dirty="0">
              <a:solidFill>
                <a:schemeClr val="tx1"/>
              </a:solidFill>
              <a:sym typeface="+mn-ea"/>
            </a:endParaRPr>
          </a:p>
          <a:p>
            <a:pPr lvl="1" algn="l"/>
            <a:r>
              <a:rPr lang="en-US" sz="2000" i="1" dirty="0">
                <a:sym typeface="+mn-ea"/>
              </a:rPr>
              <a:t>Depth of Toffoli </a:t>
            </a:r>
            <a:r>
              <a:rPr lang="en-US" sz="2000" i="1" dirty="0">
                <a:solidFill>
                  <a:schemeClr val="tx1"/>
                </a:solidFill>
                <a:sym typeface="+mn-ea"/>
              </a:rPr>
              <a:t>layers</a:t>
            </a:r>
            <a:endParaRPr lang="en-US" sz="2000" i="1" dirty="0">
              <a:solidFill>
                <a:schemeClr val="tx1"/>
              </a:solidFill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sym typeface="+mn-ea"/>
              </a:rPr>
              <a:t>Toffoli-Count</a:t>
            </a:r>
            <a:endParaRPr lang="en-US" sz="2000" b="1" dirty="0">
              <a:solidFill>
                <a:schemeClr val="tx1"/>
              </a:solidFill>
              <a:sym typeface="+mn-ea"/>
            </a:endParaRPr>
          </a:p>
          <a:p>
            <a:pPr marL="800100" lvl="1" indent="-342900" algn="l">
              <a:buNone/>
            </a:pPr>
            <a:r>
              <a:rPr lang="en-US" sz="2000" b="1" i="1" dirty="0">
                <a:solidFill>
                  <a:srgbClr val="00B050"/>
                </a:solidFill>
                <a:sym typeface="+mn-ea"/>
              </a:rPr>
              <a:t>Resource consumption</a:t>
            </a:r>
            <a:endParaRPr lang="en-US" sz="2000" b="1" i="1" dirty="0">
              <a:solidFill>
                <a:schemeClr val="tx1"/>
              </a:solidFill>
              <a:sym typeface="+mn-ea"/>
            </a:endParaRPr>
          </a:p>
          <a:p>
            <a:pPr lvl="1" algn="l"/>
            <a:r>
              <a:rPr lang="en-US" sz="2000" i="1" dirty="0">
                <a:solidFill>
                  <a:schemeClr val="tx1"/>
                </a:solidFill>
                <a:sym typeface="+mn-ea"/>
              </a:rPr>
              <a:t>The total count of Toffoli</a:t>
            </a:r>
            <a:endParaRPr lang="en-US" sz="2000" i="1" dirty="0">
              <a:solidFill>
                <a:schemeClr val="tx1"/>
              </a:solidFill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sym typeface="+mn-ea"/>
              </a:rPr>
              <a:t>Qubit-Count</a:t>
            </a:r>
            <a:endParaRPr lang="en-US" sz="2000" b="1" dirty="0">
              <a:solidFill>
                <a:schemeClr val="tx1"/>
              </a:solidFill>
              <a:sym typeface="+mn-ea"/>
            </a:endParaRPr>
          </a:p>
          <a:p>
            <a:pPr marL="800100" lvl="1" indent="-342900" algn="l"/>
            <a:r>
              <a:rPr lang="en-US" sz="2000" b="1" i="1" dirty="0">
                <a:solidFill>
                  <a:srgbClr val="00B050"/>
                </a:solidFill>
                <a:sym typeface="+mn-ea"/>
              </a:rPr>
              <a:t>Size</a:t>
            </a:r>
            <a:endParaRPr lang="en-US" sz="2000" b="1" i="1" dirty="0">
              <a:solidFill>
                <a:schemeClr val="tx1"/>
              </a:solidFill>
              <a:sym typeface="+mn-ea"/>
            </a:endParaRPr>
          </a:p>
          <a:p>
            <a:pPr lvl="1" algn="l"/>
            <a:r>
              <a:rPr lang="en-US" sz="2000" i="1" dirty="0">
                <a:solidFill>
                  <a:schemeClr val="tx1"/>
                </a:solidFill>
                <a:sym typeface="+mn-ea"/>
              </a:rPr>
              <a:t>The total number of qubits</a:t>
            </a:r>
            <a:endParaRPr lang="en-US" sz="2000" i="1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4840" y="1645920"/>
            <a:ext cx="4520565" cy="24796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43255" y="923290"/>
            <a:ext cx="546544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2000" dirty="0">
                <a:sym typeface="+mn-ea"/>
              </a:rPr>
              <a:t>The three main metrics are outlined as follows:</a:t>
            </a:r>
            <a:endParaRPr lang="en-US" altLang="en-US" sz="2000" dirty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441759" y="849051"/>
            <a:ext cx="4946823" cy="54609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9525">
            <a:noFill/>
            <a:round/>
          </a:ln>
        </p:spPr>
        <p:txBody>
          <a:bodyPr wrap="none" lIns="68580" tIns="34290" rIns="68580" bIns="34290" anchor="ctr"/>
          <a:lstStyle/>
          <a:p>
            <a:endParaRPr lang="de-DE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741252" y="746988"/>
            <a:ext cx="7200900" cy="622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/>
              <a:buChar char="•"/>
            </a:pPr>
            <a:r>
              <a:rPr lang="en-US" sz="2400" b="1" dirty="0" smtClean="0">
                <a:solidFill>
                  <a:srgbClr val="000090"/>
                </a:solidFill>
              </a:rPr>
              <a:t>Contributions</a:t>
            </a:r>
            <a:endParaRPr lang="en-US" sz="2400" b="1" dirty="0" smtClean="0">
              <a:solidFill>
                <a:srgbClr val="000090"/>
              </a:solidFill>
            </a:endParaRPr>
          </a:p>
        </p:txBody>
      </p:sp>
      <p:sp>
        <p:nvSpPr>
          <p:cNvPr id="54276" name="Oval 4"/>
          <p:cNvSpPr>
            <a:spLocks noChangeArrowheads="1"/>
          </p:cNvSpPr>
          <p:nvPr/>
        </p:nvSpPr>
        <p:spPr bwMode="auto">
          <a:xfrm>
            <a:off x="441760" y="849051"/>
            <a:ext cx="565024" cy="546094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bg1"/>
            </a:solidFill>
            <a:round/>
          </a:ln>
          <a:effectLst/>
        </p:spPr>
        <p:txBody>
          <a:bodyPr wrap="none" lIns="68580" tIns="34290" rIns="68580" bIns="34290" anchor="ctr"/>
          <a:lstStyle/>
          <a:p>
            <a:pPr algn="ctr">
              <a:defRPr/>
            </a:pPr>
            <a:r>
              <a:rPr 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</a:t>
            </a:r>
            <a:endParaRPr lang="de-DE" sz="15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0555" y="1443355"/>
            <a:ext cx="8376285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endParaRPr lang="en-US" sz="1600" dirty="0">
              <a:solidFill>
                <a:schemeClr val="tx1"/>
              </a:solidFill>
              <a:sym typeface="+mn-ea"/>
            </a:endParaRPr>
          </a:p>
          <a:p>
            <a:pPr marL="457200" indent="-457200" algn="l">
              <a:lnSpc>
                <a:spcPct val="140000"/>
              </a:lnSpc>
              <a:buAutoNum type="arabicPeriod"/>
            </a:pPr>
            <a:r>
              <a:rPr lang="en-US" sz="2000" dirty="0">
                <a:solidFill>
                  <a:schemeClr val="tx1"/>
                </a:solidFill>
                <a:sym typeface="+mn-ea"/>
              </a:rPr>
              <a:t>Quantum Applications of </a:t>
            </a:r>
            <a:r>
              <a:rPr lang="en-US" sz="2000" b="1" dirty="0">
                <a:solidFill>
                  <a:srgbClr val="000090"/>
                </a:solidFill>
                <a:sym typeface="+mn-ea"/>
              </a:rPr>
              <a:t>Classical Higher Radix Strategy</a:t>
            </a:r>
            <a:r>
              <a:rPr lang="en-US" sz="2000" dirty="0">
                <a:solidFill>
                  <a:schemeClr val="tx1"/>
                </a:solidFill>
                <a:sym typeface="+mn-ea"/>
              </a:rPr>
              <a:t>.</a:t>
            </a:r>
            <a:r>
              <a:rPr lang="en-US" altLang="zh-CN" sz="2000" b="1" baseline="30000">
                <a:solidFill>
                  <a:srgbClr val="000090"/>
                </a:solidFill>
                <a:sym typeface="+mn-ea"/>
              </a:rPr>
              <a:t>[5]</a:t>
            </a:r>
            <a:endParaRPr lang="en-US" sz="2000" dirty="0">
              <a:solidFill>
                <a:srgbClr val="000090"/>
              </a:solidFill>
              <a:sym typeface="+mn-ea"/>
            </a:endParaRPr>
          </a:p>
          <a:p>
            <a:pPr marL="457200" indent="-457200" algn="l">
              <a:lnSpc>
                <a:spcPct val="140000"/>
              </a:lnSpc>
              <a:buAutoNum type="arabicPeriod"/>
            </a:pPr>
            <a:r>
              <a:rPr lang="en-US" sz="2000" dirty="0">
                <a:solidFill>
                  <a:schemeClr val="tx1"/>
                </a:solidFill>
                <a:sym typeface="+mn-ea"/>
              </a:rPr>
              <a:t>Quantum Applications of </a:t>
            </a:r>
            <a:r>
              <a:rPr lang="en-US" sz="2000" b="1" dirty="0">
                <a:solidFill>
                  <a:srgbClr val="000090"/>
                </a:solidFill>
                <a:sym typeface="+mn-ea"/>
              </a:rPr>
              <a:t>Classical Ling Structure</a:t>
            </a:r>
            <a:r>
              <a:rPr lang="en-US" sz="2000" dirty="0">
                <a:solidFill>
                  <a:schemeClr val="tx1"/>
                </a:solidFill>
                <a:sym typeface="+mn-ea"/>
              </a:rPr>
              <a:t>.</a:t>
            </a:r>
            <a:r>
              <a:rPr lang="en-US" altLang="zh-CN" sz="2000" b="1" baseline="30000">
                <a:solidFill>
                  <a:srgbClr val="000090"/>
                </a:solidFill>
                <a:sym typeface="+mn-ea"/>
              </a:rPr>
              <a:t>[6]</a:t>
            </a:r>
            <a:endParaRPr lang="en-US" sz="2000" dirty="0">
              <a:solidFill>
                <a:schemeClr val="tx1"/>
              </a:solidFill>
              <a:sym typeface="+mn-ea"/>
            </a:endParaRPr>
          </a:p>
          <a:p>
            <a:pPr marL="457200" indent="-457200" algn="l">
              <a:lnSpc>
                <a:spcPct val="140000"/>
              </a:lnSpc>
              <a:buAutoNum type="arabicPeriod"/>
            </a:pPr>
            <a:r>
              <a:rPr lang="en-US" sz="2000" dirty="0">
                <a:solidFill>
                  <a:schemeClr val="tx1"/>
                </a:solidFill>
                <a:sym typeface="+mn-ea"/>
              </a:rPr>
              <a:t>Quantum Applications of </a:t>
            </a:r>
            <a:r>
              <a:rPr lang="en-US" sz="2000" b="1" dirty="0">
                <a:solidFill>
                  <a:srgbClr val="000090"/>
                </a:solidFill>
                <a:sym typeface="+mn-ea"/>
              </a:rPr>
              <a:t>Kogge-Stone Tree</a:t>
            </a:r>
            <a:r>
              <a:rPr lang="en-US" sz="2000" dirty="0">
                <a:solidFill>
                  <a:schemeClr val="tx1"/>
                </a:solidFill>
                <a:sym typeface="+mn-ea"/>
              </a:rPr>
              <a:t>.</a:t>
            </a:r>
            <a:endParaRPr lang="en-US" sz="2000" dirty="0">
              <a:solidFill>
                <a:schemeClr val="tx1"/>
              </a:solidFill>
              <a:sym typeface="+mn-ea"/>
            </a:endParaRPr>
          </a:p>
          <a:p>
            <a:pPr marL="457200" indent="-457200" algn="l">
              <a:lnSpc>
                <a:spcPct val="140000"/>
              </a:lnSpc>
              <a:buAutoNum type="arabicPeriod"/>
            </a:pPr>
            <a:r>
              <a:rPr lang="en-US" sz="2000" dirty="0">
                <a:solidFill>
                  <a:schemeClr val="tx1"/>
                </a:solidFill>
                <a:sym typeface="+mn-ea"/>
              </a:rPr>
              <a:t>Quantum Applications of </a:t>
            </a:r>
            <a:r>
              <a:rPr lang="en-US" sz="2000" b="1" dirty="0">
                <a:solidFill>
                  <a:srgbClr val="000090"/>
                </a:solidFill>
                <a:sym typeface="+mn-ea"/>
              </a:rPr>
              <a:t>Non-restoring Division</a:t>
            </a:r>
            <a:r>
              <a:rPr lang="en-US" sz="2000" dirty="0">
                <a:solidFill>
                  <a:schemeClr val="tx1"/>
                </a:solidFill>
                <a:sym typeface="+mn-ea"/>
              </a:rPr>
              <a:t>.</a:t>
            </a:r>
            <a:r>
              <a:rPr lang="en-US" altLang="zh-CN" sz="2000" b="1" baseline="30000">
                <a:solidFill>
                  <a:srgbClr val="000090"/>
                </a:solidFill>
                <a:sym typeface="+mn-ea"/>
              </a:rPr>
              <a:t>[7]</a:t>
            </a:r>
            <a:endParaRPr lang="en-US" sz="2000" dirty="0">
              <a:solidFill>
                <a:schemeClr val="tx1"/>
              </a:solidFill>
              <a:sym typeface="+mn-ea"/>
            </a:endParaRPr>
          </a:p>
          <a:p>
            <a:pPr marL="457200" indent="-457200" algn="l">
              <a:lnSpc>
                <a:spcPct val="140000"/>
              </a:lnSpc>
              <a:buAutoNum type="arabicPeriod"/>
            </a:pPr>
            <a:r>
              <a:rPr lang="en-US" sz="2000" dirty="0">
                <a:solidFill>
                  <a:schemeClr val="tx1"/>
                </a:solidFill>
                <a:sym typeface="+mn-ea"/>
              </a:rPr>
              <a:t>Comprehensive </a:t>
            </a:r>
            <a:r>
              <a:rPr lang="en-US" sz="2000" b="1" dirty="0">
                <a:solidFill>
                  <a:srgbClr val="000090"/>
                </a:solidFill>
                <a:sym typeface="+mn-ea"/>
              </a:rPr>
              <a:t>Evaluation</a:t>
            </a:r>
            <a:r>
              <a:rPr lang="en-US" sz="20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2000" dirty="0">
                <a:solidFill>
                  <a:schemeClr val="tx1"/>
                </a:solidFill>
                <a:sym typeface="+mn-ea"/>
              </a:rPr>
              <a:t>and </a:t>
            </a:r>
            <a:r>
              <a:rPr lang="en-US" sz="2000" b="1" dirty="0">
                <a:solidFill>
                  <a:srgbClr val="000090"/>
                </a:solidFill>
                <a:sym typeface="+mn-ea"/>
              </a:rPr>
              <a:t>Comparison</a:t>
            </a:r>
            <a:r>
              <a:rPr lang="en-US" sz="2000" dirty="0">
                <a:solidFill>
                  <a:schemeClr val="tx1"/>
                </a:solidFill>
                <a:sym typeface="+mn-ea"/>
              </a:rPr>
              <a:t>.</a:t>
            </a:r>
            <a:endParaRPr lang="en-US" sz="2000" dirty="0">
              <a:solidFill>
                <a:schemeClr val="tx1"/>
              </a:solidFill>
              <a:sym typeface="+mn-ea"/>
            </a:endParaRPr>
          </a:p>
          <a:p>
            <a:pPr marL="342900" indent="-342900" algn="l"/>
            <a:endParaRPr lang="en-US" sz="1600" dirty="0">
              <a:solidFill>
                <a:schemeClr val="tx1"/>
              </a:solidFill>
              <a:sym typeface="+mn-ea"/>
            </a:endParaRPr>
          </a:p>
          <a:p>
            <a:pPr algn="l"/>
            <a:endParaRPr lang="en-US" sz="1600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375285" y="315595"/>
            <a:ext cx="2974340" cy="5461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9525">
            <a:noFill/>
            <a:round/>
          </a:ln>
        </p:spPr>
        <p:txBody>
          <a:bodyPr wrap="none" lIns="68580" tIns="34290" rIns="68580" bIns="34290" anchor="ctr"/>
          <a:p>
            <a:endParaRPr lang="de-DE"/>
          </a:p>
        </p:txBody>
      </p:sp>
      <p:sp>
        <p:nvSpPr>
          <p:cNvPr id="54276" name="Oval 4"/>
          <p:cNvSpPr>
            <a:spLocks noChangeArrowheads="1"/>
          </p:cNvSpPr>
          <p:nvPr/>
        </p:nvSpPr>
        <p:spPr bwMode="auto">
          <a:xfrm>
            <a:off x="375085" y="315651"/>
            <a:ext cx="565024" cy="546094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bg1"/>
            </a:solidFill>
            <a:round/>
          </a:ln>
          <a:effectLst/>
        </p:spPr>
        <p:txBody>
          <a:bodyPr wrap="none" lIns="68580" tIns="34290" rIns="68580" bIns="34290" anchor="ctr"/>
          <a:p>
            <a:pPr algn="ctr">
              <a:defRPr/>
            </a:pPr>
            <a:r>
              <a:rPr 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</a:t>
            </a:r>
            <a:endParaRPr lang="de-DE" sz="15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9800" y="389255"/>
            <a:ext cx="24568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Research Flow</a:t>
            </a:r>
            <a:endParaRPr lang="en-US" sz="2000" b="1">
              <a:solidFill>
                <a:srgbClr val="00009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280" y="1972310"/>
            <a:ext cx="2273935" cy="26181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95" y="1810385"/>
            <a:ext cx="1760220" cy="5461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33680" r="32873"/>
          <a:stretch>
            <a:fillRect/>
          </a:stretch>
        </p:blipFill>
        <p:spPr>
          <a:xfrm>
            <a:off x="3173095" y="2588260"/>
            <a:ext cx="1971675" cy="8089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67495"/>
          <a:stretch>
            <a:fillRect/>
          </a:stretch>
        </p:blipFill>
        <p:spPr>
          <a:xfrm>
            <a:off x="3173095" y="3761105"/>
            <a:ext cx="1964690" cy="8293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l="7326" b="13700"/>
          <a:stretch>
            <a:fillRect/>
          </a:stretch>
        </p:blipFill>
        <p:spPr>
          <a:xfrm>
            <a:off x="6030595" y="3266440"/>
            <a:ext cx="2771140" cy="13239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t="11262" b="20925"/>
          <a:stretch>
            <a:fillRect/>
          </a:stretch>
        </p:blipFill>
        <p:spPr>
          <a:xfrm>
            <a:off x="6030595" y="1810385"/>
            <a:ext cx="2771140" cy="126555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 rot="5400000">
            <a:off x="3957955" y="3364230"/>
            <a:ext cx="39433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/>
              <a:t>...</a:t>
            </a:r>
            <a:endParaRPr lang="en-US" altLang="zh-CN" sz="2000"/>
          </a:p>
        </p:txBody>
      </p:sp>
      <p:sp>
        <p:nvSpPr>
          <p:cNvPr id="13" name="文本框 12"/>
          <p:cNvSpPr txBox="1"/>
          <p:nvPr/>
        </p:nvSpPr>
        <p:spPr>
          <a:xfrm>
            <a:off x="6030595" y="1810385"/>
            <a:ext cx="124904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Quantum </a:t>
            </a:r>
            <a:endParaRPr lang="en-US" altLang="zh-CN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altLang="zh-CN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Simulator</a:t>
            </a:r>
            <a:endParaRPr lang="en-US" altLang="zh-CN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011545" y="3266440"/>
            <a:ext cx="12503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Quantum </a:t>
            </a:r>
            <a:endParaRPr lang="en-US" altLang="zh-CN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altLang="zh-CN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Hardware</a:t>
            </a:r>
            <a:endParaRPr lang="en-US" altLang="zh-CN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60120" y="1080770"/>
            <a:ext cx="102425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2000" b="1">
                <a:solidFill>
                  <a:srgbClr val="55BAA4"/>
                </a:solidFill>
                <a:sym typeface="+mn-ea"/>
              </a:rPr>
              <a:t>Design</a:t>
            </a:r>
            <a:endParaRPr lang="en-US" sz="2000" b="1">
              <a:solidFill>
                <a:srgbClr val="55BAA4"/>
              </a:solidFill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300730" y="1081405"/>
            <a:ext cx="183705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  <a:buFontTx/>
            </a:pPr>
            <a:r>
              <a:rPr lang="en-US" sz="2000" b="1">
                <a:solidFill>
                  <a:srgbClr val="6929C4"/>
                </a:solidFill>
                <a:sym typeface="+mn-ea"/>
              </a:rPr>
              <a:t>Programming</a:t>
            </a:r>
            <a:endParaRPr lang="en-US" sz="2000" b="1">
              <a:solidFill>
                <a:srgbClr val="6929C4"/>
              </a:solidFill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638290" y="1081405"/>
            <a:ext cx="155575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  <a:buFontTx/>
            </a:pPr>
            <a:r>
              <a:rPr lang="en-US" sz="2000" b="1">
                <a:solidFill>
                  <a:schemeClr val="accent6"/>
                </a:solidFill>
                <a:sym typeface="+mn-ea"/>
              </a:rPr>
              <a:t>Verification</a:t>
            </a:r>
            <a:endParaRPr lang="en-US" sz="2000" b="1">
              <a:solidFill>
                <a:schemeClr val="accent6"/>
              </a:solidFill>
              <a:sym typeface="+mn-ea"/>
            </a:endParaRPr>
          </a:p>
        </p:txBody>
      </p:sp>
      <p:sp>
        <p:nvSpPr>
          <p:cNvPr id="19" name="右箭头 18"/>
          <p:cNvSpPr/>
          <p:nvPr/>
        </p:nvSpPr>
        <p:spPr>
          <a:xfrm>
            <a:off x="2378710" y="1208405"/>
            <a:ext cx="622935" cy="145415"/>
          </a:xfrm>
          <a:prstGeom prst="rightArrow">
            <a:avLst>
              <a:gd name="adj1" fmla="val 36244"/>
              <a:gd name="adj2" fmla="val 81914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20" name="右箭头 19"/>
          <p:cNvSpPr/>
          <p:nvPr/>
        </p:nvSpPr>
        <p:spPr>
          <a:xfrm>
            <a:off x="5280025" y="1207135"/>
            <a:ext cx="622935" cy="145415"/>
          </a:xfrm>
          <a:prstGeom prst="rightArrow">
            <a:avLst>
              <a:gd name="adj1" fmla="val 36244"/>
              <a:gd name="adj2" fmla="val 81914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" name="文本框 49"/>
          <p:cNvSpPr txBox="1"/>
          <p:nvPr>
            <p:custDataLst>
              <p:tags r:id="rId1"/>
            </p:custDataLst>
          </p:nvPr>
        </p:nvSpPr>
        <p:spPr>
          <a:xfrm>
            <a:off x="2199640" y="2774950"/>
            <a:ext cx="4771390" cy="630555"/>
          </a:xfrm>
          <a:prstGeom prst="rect">
            <a:avLst/>
          </a:prstGeom>
          <a:noFill/>
          <a:ln>
            <a:noFill/>
          </a:ln>
        </p:spPr>
        <p:txBody>
          <a:bodyPr wrap="none" lIns="76200" tIns="28575" rIns="47625" bIns="28575" rtlCol="0" anchor="b" anchorCtr="0"/>
          <a:p>
            <a:pPr algn="ctr">
              <a:lnSpc>
                <a:spcPct val="114000"/>
              </a:lnSpc>
            </a:pPr>
            <a:r>
              <a:rPr lang="en-US" altLang="zh-CN" sz="5200" b="1" dirty="0">
                <a:solidFill>
                  <a:schemeClr val="tx1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+mn-ea"/>
              </a:rPr>
              <a:t>Previous Work</a:t>
            </a:r>
            <a:endParaRPr lang="en-US" altLang="zh-CN" sz="5200" b="1" dirty="0">
              <a:solidFill>
                <a:schemeClr val="tx1"/>
              </a:solidFill>
              <a:latin typeface="Calibri" panose="020F0502020204030204" charset="0"/>
              <a:ea typeface="Microsoft YaHei" panose="020B0503020204020204" charset="-122"/>
              <a:cs typeface="Calibri" panose="020F0502020204030204" charset="0"/>
              <a:sym typeface="+mn-ea"/>
            </a:endParaRPr>
          </a:p>
        </p:txBody>
      </p:sp>
      <p:cxnSp>
        <p:nvCxnSpPr>
          <p:cNvPr id="59" name="直接连接符 58"/>
          <p:cNvCxnSpPr/>
          <p:nvPr>
            <p:custDataLst>
              <p:tags r:id="rId2"/>
            </p:custDataLst>
          </p:nvPr>
        </p:nvCxnSpPr>
        <p:spPr>
          <a:xfrm>
            <a:off x="4027863" y="3546729"/>
            <a:ext cx="1115060" cy="0"/>
          </a:xfrm>
          <a:prstGeom prst="line">
            <a:avLst/>
          </a:prstGeom>
          <a:noFill/>
          <a:ln w="57150" cap="flat" cmpd="sng" algn="ctr">
            <a:solidFill>
              <a:srgbClr val="083A7F"/>
            </a:solidFill>
            <a:prstDash val="solid"/>
            <a:miter lim="800000"/>
          </a:ln>
          <a:effectLst/>
        </p:spPr>
        <p:style>
          <a:lnRef idx="1">
            <a:srgbClr val="577CCE"/>
          </a:lnRef>
          <a:fillRef idx="0">
            <a:srgbClr val="577CCE"/>
          </a:fillRef>
          <a:effectRef idx="0">
            <a:srgbClr val="577CCE"/>
          </a:effectRef>
          <a:fontRef idx="minor">
            <a:srgbClr val="000000"/>
          </a:fontRef>
        </p:style>
      </p:cxnSp>
      <p:sp>
        <p:nvSpPr>
          <p:cNvPr id="10" name="矩形: 圆角 9"/>
          <p:cNvSpPr/>
          <p:nvPr>
            <p:custDataLst>
              <p:tags r:id="rId3"/>
            </p:custDataLst>
          </p:nvPr>
        </p:nvSpPr>
        <p:spPr>
          <a:xfrm>
            <a:off x="4209415" y="1635760"/>
            <a:ext cx="751840" cy="640715"/>
          </a:xfrm>
          <a:prstGeom prst="roundRect">
            <a:avLst>
              <a:gd name="adj" fmla="val 4192"/>
            </a:avLst>
          </a:prstGeom>
          <a:solidFill>
            <a:srgbClr val="083A8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577CCE">
              <a:shade val="50000"/>
            </a:srgbClr>
          </a:lnRef>
          <a:fillRef idx="1">
            <a:srgbClr val="577CCE"/>
          </a:fillRef>
          <a:effectRef idx="0">
            <a:srgbClr val="577CCE"/>
          </a:effectRef>
          <a:fontRef idx="minor">
            <a:srgbClr val="FFFFFF"/>
          </a:fontRef>
        </p:style>
        <p:txBody>
          <a:bodyPr rtlCol="0" anchor="ctr">
            <a:noAutofit/>
          </a:bodyPr>
          <a:p>
            <a:pPr algn="ctr"/>
            <a:r>
              <a:rPr lang="en-US" altLang="zh-CN" sz="3200" b="1" dirty="0">
                <a:solidFill>
                  <a:srgbClr val="FFFFFF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</a:rPr>
              <a:t>02</a:t>
            </a:r>
            <a:endParaRPr lang="en-US" altLang="zh-CN" sz="3200" b="1" dirty="0">
              <a:solidFill>
                <a:srgbClr val="FFFFFF"/>
              </a:solidFill>
              <a:latin typeface="Calibri" panose="020F0502020204030204" charset="0"/>
              <a:ea typeface="Microsoft YaHei" panose="020B0503020204020204" charset="-122"/>
              <a:cs typeface="Calibri" panose="020F050202020403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095" y="0"/>
            <a:ext cx="2287905" cy="16179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238760" y="493395"/>
            <a:ext cx="6422390" cy="5461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9525">
            <a:noFill/>
            <a:round/>
          </a:ln>
        </p:spPr>
        <p:txBody>
          <a:bodyPr wrap="none" lIns="68580" tIns="34290" rIns="68580" bIns="34290" anchor="ctr"/>
          <a:lstStyle/>
          <a:p>
            <a:endParaRPr lang="de-DE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538052" y="391388"/>
            <a:ext cx="7200900" cy="622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/>
              <a:buChar char="•"/>
            </a:pPr>
            <a:r>
              <a:rPr lang="en-US" sz="2400" b="1" dirty="0" smtClean="0">
                <a:solidFill>
                  <a:srgbClr val="000090"/>
                </a:solidFill>
                <a:sym typeface="+mn-ea"/>
              </a:rPr>
              <a:t>Previous Work on Quantum Adders</a:t>
            </a:r>
            <a:r>
              <a:rPr lang="en-US" sz="2400" b="1" dirty="0" smtClean="0">
                <a:solidFill>
                  <a:srgbClr val="000090"/>
                </a:solidFill>
              </a:rPr>
              <a:t> </a:t>
            </a:r>
            <a:endParaRPr lang="en-US" sz="2400" b="1" dirty="0" smtClean="0">
              <a:solidFill>
                <a:srgbClr val="000090"/>
              </a:solidFill>
            </a:endParaRPr>
          </a:p>
        </p:txBody>
      </p:sp>
      <p:sp>
        <p:nvSpPr>
          <p:cNvPr id="54276" name="Oval 4"/>
          <p:cNvSpPr>
            <a:spLocks noChangeArrowheads="1"/>
          </p:cNvSpPr>
          <p:nvPr/>
        </p:nvSpPr>
        <p:spPr bwMode="auto">
          <a:xfrm>
            <a:off x="238560" y="493451"/>
            <a:ext cx="565024" cy="546094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bg1"/>
            </a:solidFill>
            <a:round/>
          </a:ln>
          <a:effectLst/>
        </p:spPr>
        <p:txBody>
          <a:bodyPr wrap="none" lIns="68580" tIns="34290" rIns="68580" bIns="34290" anchor="ctr"/>
          <a:lstStyle/>
          <a:p>
            <a:pPr algn="ctr">
              <a:defRPr/>
            </a:pPr>
            <a:r>
              <a:rPr 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</a:t>
            </a:r>
            <a:endParaRPr lang="de-DE" sz="15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7845" y="1063625"/>
            <a:ext cx="874776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/>
              <a:t>The relevant research</a:t>
            </a:r>
            <a:r>
              <a:rPr lang="zh-CN" altLang="en-US" sz="2000"/>
              <a:t> can be divided into the following</a:t>
            </a:r>
            <a:r>
              <a:rPr lang="en-US" altLang="zh-CN" sz="2000"/>
              <a:t> </a:t>
            </a:r>
            <a:r>
              <a:rPr lang="zh-CN" altLang="en-US" sz="2000" b="1">
                <a:solidFill>
                  <a:srgbClr val="FF0000"/>
                </a:solidFill>
              </a:rPr>
              <a:t>three</a:t>
            </a:r>
            <a:r>
              <a:rPr lang="en-US" altLang="zh-CN" sz="2000" b="1">
                <a:solidFill>
                  <a:srgbClr val="FF0000"/>
                </a:solidFill>
              </a:rPr>
              <a:t> </a:t>
            </a:r>
            <a:r>
              <a:rPr lang="zh-CN" altLang="en-US" sz="2000"/>
              <a:t>categories</a:t>
            </a:r>
            <a:r>
              <a:rPr lang="en-US" altLang="zh-CN" sz="2000"/>
              <a:t>:</a:t>
            </a:r>
            <a:endParaRPr lang="en-US" altLang="zh-CN" sz="2000"/>
          </a:p>
          <a:p>
            <a:pPr>
              <a:lnSpc>
                <a:spcPct val="80000"/>
              </a:lnSpc>
            </a:pPr>
            <a:endParaRPr lang="zh-CN" altLang="en-US" sz="2000"/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zh-CN" altLang="en-US" sz="2000" b="1"/>
              <a:t>Quantum R</a:t>
            </a:r>
            <a:r>
              <a:rPr lang="en-US" altLang="zh-CN" sz="2000" b="1"/>
              <a:t>ipple Carry Adder</a:t>
            </a:r>
            <a:endParaRPr lang="zh-CN" altLang="en-US" sz="2000" b="1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000"/>
              <a:t>	</a:t>
            </a:r>
            <a:r>
              <a:rPr lang="en-US" sz="2000"/>
              <a:t>Types</a:t>
            </a:r>
            <a:r>
              <a:rPr lang="en-US" altLang="zh-CN" sz="2000"/>
              <a:t>: 	VBE RCA</a:t>
            </a:r>
            <a:r>
              <a:rPr lang="en-US" altLang="zh-CN" sz="2000" baseline="30000"/>
              <a:t>[1]</a:t>
            </a:r>
            <a:r>
              <a:rPr lang="en-US" altLang="zh-CN" sz="2000"/>
              <a:t>, Cuccaro RCA</a:t>
            </a:r>
            <a:r>
              <a:rPr lang="en-US" altLang="zh-CN" sz="2000" baseline="30000"/>
              <a:t>[2]</a:t>
            </a:r>
            <a:r>
              <a:rPr lang="en-US" altLang="zh-CN" sz="2000"/>
              <a:t>, ...</a:t>
            </a:r>
            <a:endParaRPr lang="en-US" altLang="zh-CN" sz="2000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000">
                <a:sym typeface="+mn-ea"/>
              </a:rPr>
              <a:t>	Cost:	</a:t>
            </a:r>
            <a:r>
              <a:rPr lang="en-US" altLang="zh-CN" sz="2000">
                <a:solidFill>
                  <a:srgbClr val="00B050"/>
                </a:solidFill>
                <a:sym typeface="+mn-ea"/>
              </a:rPr>
              <a:t>Low</a:t>
            </a:r>
            <a:r>
              <a:rPr lang="en-US" altLang="zh-CN" sz="2000">
                <a:sym typeface="+mn-ea"/>
              </a:rPr>
              <a:t> T-Count, </a:t>
            </a:r>
            <a:r>
              <a:rPr lang="en-US" altLang="zh-CN" sz="2000" b="1">
                <a:solidFill>
                  <a:srgbClr val="00B050"/>
                </a:solidFill>
                <a:sym typeface="+mn-ea"/>
              </a:rPr>
              <a:t>Lowest</a:t>
            </a:r>
            <a:r>
              <a:rPr lang="en-US" altLang="zh-CN" sz="2000">
                <a:sym typeface="+mn-ea"/>
              </a:rPr>
              <a:t> Qubit Count</a:t>
            </a:r>
            <a:endParaRPr lang="en-US" altLang="zh-CN" sz="2000">
              <a:sym typeface="+mn-ea"/>
            </a:endParaRPr>
          </a:p>
          <a:p>
            <a:pPr marL="0" lvl="0" indent="0">
              <a:lnSpc>
                <a:spcPct val="60000"/>
              </a:lnSpc>
              <a:buFont typeface="Arial" panose="020B0604020202020204" pitchFamily="34" charset="0"/>
              <a:buNone/>
            </a:pPr>
            <a:endParaRPr lang="zh-CN" altLang="en-US" sz="2000">
              <a:solidFill>
                <a:schemeClr val="tx1"/>
              </a:solidFill>
            </a:endParaRPr>
          </a:p>
          <a:p>
            <a:pPr marL="285750" indent="-285750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zh-CN" altLang="en-US" sz="2000" b="1"/>
              <a:t>Quantum </a:t>
            </a:r>
            <a:r>
              <a:rPr lang="en-US" altLang="zh-CN" sz="2000" b="1"/>
              <a:t>Carry Look-ahead Adder</a:t>
            </a:r>
            <a:endParaRPr lang="zh-CN" altLang="en-US" sz="2000" b="1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000">
                <a:sym typeface="+mn-ea"/>
              </a:rPr>
              <a:t>	</a:t>
            </a:r>
            <a:r>
              <a:rPr lang="en-US" sz="2000">
                <a:sym typeface="+mn-ea"/>
              </a:rPr>
              <a:t>Types</a:t>
            </a:r>
            <a:r>
              <a:rPr lang="en-US" altLang="zh-CN" sz="2000">
                <a:sym typeface="+mn-ea"/>
              </a:rPr>
              <a:t>: 	Draper In-place CLA</a:t>
            </a:r>
            <a:r>
              <a:rPr lang="en-US" altLang="zh-CN" sz="2000" baseline="30000">
                <a:sym typeface="+mn-ea"/>
              </a:rPr>
              <a:t>[3]</a:t>
            </a:r>
            <a:r>
              <a:rPr lang="en-US" altLang="zh-CN" sz="2000">
                <a:sym typeface="+mn-ea"/>
              </a:rPr>
              <a:t>, Draper Out-of-place CLA</a:t>
            </a:r>
            <a:r>
              <a:rPr lang="en-US" altLang="zh-CN" sz="2000" baseline="30000">
                <a:sym typeface="+mn-ea"/>
              </a:rPr>
              <a:t>[3]</a:t>
            </a:r>
            <a:r>
              <a:rPr lang="en-US" altLang="zh-CN" sz="2000">
                <a:sym typeface="+mn-ea"/>
              </a:rPr>
              <a:t>, ...</a:t>
            </a:r>
            <a:endParaRPr lang="en-US" altLang="zh-CN" sz="2000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000">
                <a:sym typeface="+mn-ea"/>
              </a:rPr>
              <a:t>	Cost:	</a:t>
            </a:r>
            <a:r>
              <a:rPr lang="en-US" altLang="zh-CN" sz="2000" b="1">
                <a:solidFill>
                  <a:srgbClr val="00B050"/>
                </a:solidFill>
                <a:sym typeface="+mn-ea"/>
              </a:rPr>
              <a:t>Lowest</a:t>
            </a:r>
            <a:r>
              <a:rPr lang="en-US" altLang="zh-CN" sz="2000">
                <a:sym typeface="+mn-ea"/>
              </a:rPr>
              <a:t> </a:t>
            </a:r>
            <a:r>
              <a:rPr lang="en-US" altLang="zh-CN" sz="2000">
                <a:sym typeface="+mn-ea"/>
              </a:rPr>
              <a:t>T-Depth, 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Highest</a:t>
            </a:r>
            <a:r>
              <a:rPr lang="en-US" altLang="zh-CN" sz="2000">
                <a:sym typeface="+mn-ea"/>
              </a:rPr>
              <a:t> Qubit Count</a:t>
            </a:r>
            <a:endParaRPr lang="en-US" altLang="zh-CN" sz="2000">
              <a:sym typeface="+mn-ea"/>
            </a:endParaRPr>
          </a:p>
          <a:p>
            <a:pPr indent="0">
              <a:lnSpc>
                <a:spcPct val="60000"/>
              </a:lnSpc>
              <a:buFont typeface="Arial" panose="020B0604020202020204" pitchFamily="34" charset="0"/>
              <a:buNone/>
            </a:pPr>
            <a:endParaRPr lang="zh-CN" altLang="en-US" sz="2000"/>
          </a:p>
          <a:p>
            <a:pPr marL="285750" indent="-285750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zh-CN" altLang="en-US" sz="2000" b="1"/>
              <a:t>Qubit-based </a:t>
            </a:r>
            <a:r>
              <a:rPr lang="en-US" altLang="zh-CN" sz="2000" b="1"/>
              <a:t>Adder</a:t>
            </a:r>
            <a:endParaRPr lang="en-US" altLang="zh-CN" sz="2000" b="1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000">
                <a:sym typeface="+mn-ea"/>
              </a:rPr>
              <a:t>	</a:t>
            </a:r>
            <a:r>
              <a:rPr lang="en-US" sz="2000">
                <a:sym typeface="+mn-ea"/>
              </a:rPr>
              <a:t>Type</a:t>
            </a:r>
            <a:r>
              <a:rPr lang="en-US" altLang="zh-CN" sz="2000">
                <a:sym typeface="+mn-ea"/>
              </a:rPr>
              <a:t>: 	Gidney Adder</a:t>
            </a:r>
            <a:r>
              <a:rPr lang="en-US" altLang="zh-CN" sz="2000" baseline="30000">
                <a:sym typeface="+mn-ea"/>
              </a:rPr>
              <a:t>[4]</a:t>
            </a:r>
            <a:r>
              <a:rPr lang="en-US" altLang="zh-CN" sz="2000">
                <a:sym typeface="+mn-ea"/>
              </a:rPr>
              <a:t>, </a:t>
            </a:r>
            <a:r>
              <a:rPr lang="en-US" altLang="zh-CN" sz="2000">
                <a:sym typeface="+mn-ea"/>
              </a:rPr>
              <a:t>Quantum Fourier adder</a:t>
            </a:r>
            <a:r>
              <a:rPr lang="en-US" altLang="zh-CN" sz="2000" baseline="30000">
                <a:sym typeface="+mn-ea"/>
              </a:rPr>
              <a:t>[8]</a:t>
            </a:r>
            <a:r>
              <a:rPr lang="en-US" altLang="zh-CN" sz="2000">
                <a:sym typeface="+mn-ea"/>
              </a:rPr>
              <a:t>, ...</a:t>
            </a:r>
            <a:endParaRPr lang="zh-CN" altLang="en-US" sz="2000"/>
          </a:p>
          <a:p>
            <a:pPr marL="285750" indent="-285750"/>
            <a:r>
              <a:rPr lang="en-US" altLang="zh-CN" sz="2000">
                <a:sym typeface="+mn-ea"/>
              </a:rPr>
              <a:t>		Cost:	</a:t>
            </a:r>
            <a:r>
              <a:rPr lang="en-US" altLang="zh-CN" sz="2000" b="1">
                <a:solidFill>
                  <a:srgbClr val="00B050"/>
                </a:solidFill>
                <a:sym typeface="+mn-ea"/>
              </a:rPr>
              <a:t>Lowest</a:t>
            </a:r>
            <a:r>
              <a:rPr lang="en-US" altLang="zh-CN" sz="2000">
                <a:sym typeface="+mn-ea"/>
              </a:rPr>
              <a:t> T-Count, </a:t>
            </a:r>
            <a:r>
              <a:rPr lang="en-US" altLang="zh-CN" sz="2000">
                <a:solidFill>
                  <a:srgbClr val="00B050"/>
                </a:solidFill>
                <a:sym typeface="+mn-ea"/>
              </a:rPr>
              <a:t>Low</a:t>
            </a:r>
            <a:r>
              <a:rPr lang="en-US" altLang="zh-CN" sz="2000">
                <a:sym typeface="+mn-ea"/>
              </a:rPr>
              <a:t> Qubit Count</a:t>
            </a:r>
            <a:endParaRPr lang="en-US" altLang="zh-CN" sz="2000">
              <a:sym typeface="+mn-ea"/>
            </a:endParaRPr>
          </a:p>
          <a:p>
            <a:pPr marL="285750" indent="-285750"/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174625" y="563245"/>
            <a:ext cx="4912360" cy="5461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9525">
            <a:noFill/>
            <a:round/>
          </a:ln>
        </p:spPr>
        <p:txBody>
          <a:bodyPr wrap="none" lIns="68580" tIns="34290" rIns="68580" bIns="34290" anchor="ctr"/>
          <a:lstStyle/>
          <a:p>
            <a:endParaRPr lang="de-DE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522177" y="506323"/>
            <a:ext cx="7200900" cy="622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/>
              <a:buChar char="•"/>
            </a:pPr>
            <a:r>
              <a:rPr lang="en-US" sz="2400" b="1" dirty="0" smtClean="0">
                <a:solidFill>
                  <a:srgbClr val="000090"/>
                </a:solidFill>
                <a:sym typeface="+mn-ea"/>
              </a:rPr>
              <a:t>Previous Work on Dividers</a:t>
            </a:r>
            <a:endParaRPr lang="en-US" sz="2400" b="1" dirty="0" smtClean="0">
              <a:solidFill>
                <a:srgbClr val="000090"/>
              </a:solidFill>
            </a:endParaRPr>
          </a:p>
        </p:txBody>
      </p:sp>
      <p:sp>
        <p:nvSpPr>
          <p:cNvPr id="54276" name="Oval 4"/>
          <p:cNvSpPr>
            <a:spLocks noChangeArrowheads="1"/>
          </p:cNvSpPr>
          <p:nvPr/>
        </p:nvSpPr>
        <p:spPr bwMode="auto">
          <a:xfrm>
            <a:off x="174425" y="563301"/>
            <a:ext cx="565024" cy="546094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bg1"/>
            </a:solidFill>
            <a:round/>
          </a:ln>
          <a:effectLst/>
        </p:spPr>
        <p:txBody>
          <a:bodyPr wrap="none" lIns="68580" tIns="34290" rIns="68580" bIns="34290" anchor="ctr"/>
          <a:lstStyle/>
          <a:p>
            <a:pPr algn="ctr">
              <a:defRPr/>
            </a:pPr>
            <a:r>
              <a:rPr 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</a:t>
            </a:r>
            <a:endParaRPr lang="de-DE" sz="15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7660" y="1524000"/>
            <a:ext cx="8809355" cy="26149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/>
              <a:t>The relevant research</a:t>
            </a:r>
            <a:r>
              <a:rPr lang="zh-CN" altLang="en-US" sz="2000"/>
              <a:t> can be divided into the following</a:t>
            </a:r>
            <a:r>
              <a:rPr lang="en-US" altLang="zh-CN" sz="2000"/>
              <a:t> </a:t>
            </a:r>
            <a:r>
              <a:rPr lang="en-US" altLang="zh-CN" sz="2000" b="1">
                <a:solidFill>
                  <a:srgbClr val="FF0000"/>
                </a:solidFill>
              </a:rPr>
              <a:t>two</a:t>
            </a:r>
            <a:r>
              <a:rPr lang="zh-CN" altLang="en-US" sz="2000"/>
              <a:t> categories</a:t>
            </a:r>
            <a:r>
              <a:rPr lang="en-US" altLang="zh-CN" sz="2000"/>
              <a:t>:</a:t>
            </a:r>
            <a:endParaRPr lang="en-US" altLang="zh-CN" sz="2000"/>
          </a:p>
          <a:p>
            <a:pPr>
              <a:lnSpc>
                <a:spcPct val="80000"/>
              </a:lnSpc>
            </a:pPr>
            <a:endParaRPr lang="zh-CN" altLang="en-US" sz="2000"/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2000" b="1"/>
              <a:t>Classical Division</a:t>
            </a:r>
            <a:endParaRPr sz="2000" b="1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000"/>
              <a:t>	</a:t>
            </a:r>
            <a:r>
              <a:rPr lang="en-US" altLang="zh-CN" sz="20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Slow</a:t>
            </a:r>
            <a:r>
              <a:rPr lang="en-US" altLang="zh-CN" sz="2000"/>
              <a:t> Division: Restoring Divider, Non-restoring Divider, SRT Divider</a:t>
            </a:r>
            <a:r>
              <a:rPr lang="en-US" altLang="zh-CN" sz="2000" baseline="30000">
                <a:solidFill>
                  <a:schemeClr val="tx1"/>
                </a:solidFill>
                <a:sym typeface="+mn-ea"/>
              </a:rPr>
              <a:t>[9][10]</a:t>
            </a:r>
            <a:endParaRPr lang="en-US" altLang="zh-CN" sz="2000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000"/>
              <a:t>	</a:t>
            </a:r>
            <a:r>
              <a:rPr lang="en-US" altLang="zh-CN" sz="2000" b="1">
                <a:solidFill>
                  <a:srgbClr val="FF0000"/>
                </a:solidFill>
              </a:rPr>
              <a:t>Fast</a:t>
            </a:r>
            <a:r>
              <a:rPr lang="en-US" altLang="zh-CN" sz="2000" b="1"/>
              <a:t> </a:t>
            </a:r>
            <a:r>
              <a:rPr lang="en-US" altLang="zh-CN" sz="2000"/>
              <a:t> Division: Newton–Raphson, Goldschmidt</a:t>
            </a:r>
            <a:r>
              <a:rPr lang="en-US" altLang="zh-CN" sz="2000" baseline="30000">
                <a:sym typeface="+mn-ea"/>
              </a:rPr>
              <a:t>[11][12]</a:t>
            </a:r>
            <a:r>
              <a:rPr lang="en-US" altLang="zh-CN" sz="2000">
                <a:sym typeface="+mn-ea"/>
              </a:rPr>
              <a:t> ...</a:t>
            </a:r>
            <a:endParaRPr lang="en-US" altLang="zh-CN" sz="2000"/>
          </a:p>
          <a:p>
            <a:pPr indent="0">
              <a:buFont typeface="Arial" panose="020B0604020202020204" pitchFamily="34" charset="0"/>
              <a:buNone/>
            </a:pPr>
            <a:endParaRPr lang="zh-CN" altLang="en-US" sz="2000">
              <a:solidFill>
                <a:schemeClr val="tx1"/>
              </a:solidFill>
            </a:endParaRPr>
          </a:p>
          <a:p>
            <a:pPr marL="285750" indent="-285750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sz="2000" b="1"/>
              <a:t>Quantum Division</a:t>
            </a:r>
            <a:endParaRPr sz="2000" b="1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000">
                <a:sym typeface="+mn-ea"/>
              </a:rPr>
              <a:t>	Quantum </a:t>
            </a:r>
            <a:r>
              <a:rPr lang="en-US" altLang="zh-CN" sz="2000" b="1">
                <a:solidFill>
                  <a:srgbClr val="00B050"/>
                </a:solidFill>
                <a:sym typeface="+mn-ea"/>
              </a:rPr>
              <a:t>Slow</a:t>
            </a:r>
            <a:r>
              <a:rPr lang="en-US" altLang="zh-CN" sz="2000">
                <a:sym typeface="+mn-ea"/>
              </a:rPr>
              <a:t> Division: Khosropour Divider</a:t>
            </a:r>
            <a:r>
              <a:rPr lang="en-US" altLang="zh-CN" sz="2000" baseline="30000">
                <a:sym typeface="+mn-ea"/>
              </a:rPr>
              <a:t>[13]</a:t>
            </a:r>
            <a:r>
              <a:rPr lang="en-US" altLang="zh-CN" sz="2000">
                <a:sym typeface="+mn-ea"/>
              </a:rPr>
              <a:t>,Thapliyal Divider</a:t>
            </a:r>
            <a:r>
              <a:rPr lang="en-US" altLang="zh-CN" sz="2000" baseline="30000">
                <a:sym typeface="+mn-ea"/>
              </a:rPr>
              <a:t>[14][15]</a:t>
            </a:r>
            <a:r>
              <a:rPr lang="en-US" altLang="zh-CN" sz="2000" baseline="30000">
                <a:sym typeface="+mn-ea"/>
              </a:rPr>
              <a:t> </a:t>
            </a:r>
            <a:r>
              <a:rPr lang="en-US" altLang="zh-CN" sz="2000">
                <a:sym typeface="+mn-ea"/>
              </a:rPr>
              <a:t>...</a:t>
            </a:r>
            <a:endParaRPr lang="en-US" altLang="zh-CN" sz="2000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000">
                <a:sym typeface="+mn-ea"/>
              </a:rPr>
              <a:t>	Quantum 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Fast</a:t>
            </a:r>
            <a:r>
              <a:rPr lang="en-US" altLang="zh-CN" sz="2000">
                <a:sym typeface="+mn-ea"/>
              </a:rPr>
              <a:t>  Division: Mathias Divider</a:t>
            </a:r>
            <a:r>
              <a:rPr lang="en-US" altLang="zh-CN" sz="2000" baseline="30000">
                <a:sym typeface="+mn-ea"/>
              </a:rPr>
              <a:t>[16]</a:t>
            </a:r>
            <a:r>
              <a:rPr lang="en-US" altLang="zh-CN" sz="2000">
                <a:sym typeface="+mn-ea"/>
              </a:rPr>
              <a:t>, Gayathri </a:t>
            </a:r>
            <a:r>
              <a:rPr lang="en-US" altLang="zh-CN" sz="2000">
                <a:sym typeface="+mn-ea"/>
              </a:rPr>
              <a:t>Divider</a:t>
            </a:r>
            <a:r>
              <a:rPr lang="en-US" altLang="zh-CN" sz="2000" baseline="30000">
                <a:sym typeface="+mn-ea"/>
              </a:rPr>
              <a:t>[17][18]</a:t>
            </a:r>
            <a:r>
              <a:rPr lang="en-US" altLang="zh-CN" sz="2000">
                <a:sym typeface="+mn-ea"/>
              </a:rPr>
              <a:t> ...</a:t>
            </a:r>
            <a:endParaRPr lang="en-US" altLang="zh-CN" sz="2000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28065" y="5370195"/>
            <a:ext cx="2567305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l">
              <a:buFont typeface="Arial" panose="020B0604020202020204" pitchFamily="34" charset="0"/>
              <a:buNone/>
            </a:pPr>
            <a:endParaRPr lang="en-US" altLang="zh-CN">
              <a:sym typeface="+mn-ea"/>
            </a:endParaRPr>
          </a:p>
          <a:p>
            <a:pPr marL="285750" indent="-285750" algn="l">
              <a:lnSpc>
                <a:spcPct val="6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b="1">
                <a:sym typeface="+mn-ea"/>
              </a:rPr>
              <a:t>Previous Limitation</a:t>
            </a:r>
            <a:endParaRPr b="1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" name="文本框 49"/>
          <p:cNvSpPr txBox="1"/>
          <p:nvPr>
            <p:custDataLst>
              <p:tags r:id="rId1"/>
            </p:custDataLst>
          </p:nvPr>
        </p:nvSpPr>
        <p:spPr>
          <a:xfrm>
            <a:off x="2199640" y="2774950"/>
            <a:ext cx="4771390" cy="630555"/>
          </a:xfrm>
          <a:prstGeom prst="rect">
            <a:avLst/>
          </a:prstGeom>
          <a:noFill/>
          <a:ln>
            <a:noFill/>
          </a:ln>
        </p:spPr>
        <p:txBody>
          <a:bodyPr wrap="none" lIns="76200" tIns="28575" rIns="47625" bIns="28575" rtlCol="0" anchor="b" anchorCtr="0"/>
          <a:p>
            <a:pPr algn="ctr">
              <a:lnSpc>
                <a:spcPct val="114000"/>
              </a:lnSpc>
            </a:pPr>
            <a:r>
              <a:rPr lang="en-US" altLang="zh-CN" sz="5200" b="1" dirty="0">
                <a:solidFill>
                  <a:schemeClr val="tx1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+mn-ea"/>
              </a:rPr>
              <a:t>Quantum Addition</a:t>
            </a:r>
            <a:endParaRPr lang="en-US" altLang="zh-CN" sz="5200" b="1" dirty="0">
              <a:solidFill>
                <a:schemeClr val="tx1"/>
              </a:solidFill>
              <a:latin typeface="Calibri" panose="020F0502020204030204" charset="0"/>
              <a:ea typeface="Microsoft YaHei" panose="020B0503020204020204" charset="-122"/>
              <a:cs typeface="Calibri" panose="020F0502020204030204" charset="0"/>
              <a:sym typeface="+mn-ea"/>
            </a:endParaRPr>
          </a:p>
        </p:txBody>
      </p:sp>
      <p:cxnSp>
        <p:nvCxnSpPr>
          <p:cNvPr id="59" name="直接连接符 58"/>
          <p:cNvCxnSpPr/>
          <p:nvPr>
            <p:custDataLst>
              <p:tags r:id="rId2"/>
            </p:custDataLst>
          </p:nvPr>
        </p:nvCxnSpPr>
        <p:spPr>
          <a:xfrm>
            <a:off x="4027863" y="3546729"/>
            <a:ext cx="1115060" cy="0"/>
          </a:xfrm>
          <a:prstGeom prst="line">
            <a:avLst/>
          </a:prstGeom>
          <a:noFill/>
          <a:ln w="57150" cap="flat" cmpd="sng" algn="ctr">
            <a:solidFill>
              <a:srgbClr val="083A7F"/>
            </a:solidFill>
            <a:prstDash val="solid"/>
            <a:miter lim="800000"/>
          </a:ln>
          <a:effectLst/>
        </p:spPr>
        <p:style>
          <a:lnRef idx="1">
            <a:srgbClr val="577CCE"/>
          </a:lnRef>
          <a:fillRef idx="0">
            <a:srgbClr val="577CCE"/>
          </a:fillRef>
          <a:effectRef idx="0">
            <a:srgbClr val="577CCE"/>
          </a:effectRef>
          <a:fontRef idx="minor">
            <a:srgbClr val="000000"/>
          </a:fontRef>
        </p:style>
      </p:cxnSp>
      <p:sp>
        <p:nvSpPr>
          <p:cNvPr id="10" name="矩形: 圆角 9"/>
          <p:cNvSpPr/>
          <p:nvPr>
            <p:custDataLst>
              <p:tags r:id="rId3"/>
            </p:custDataLst>
          </p:nvPr>
        </p:nvSpPr>
        <p:spPr>
          <a:xfrm>
            <a:off x="4209415" y="1635760"/>
            <a:ext cx="751840" cy="640715"/>
          </a:xfrm>
          <a:prstGeom prst="roundRect">
            <a:avLst>
              <a:gd name="adj" fmla="val 4192"/>
            </a:avLst>
          </a:prstGeom>
          <a:solidFill>
            <a:srgbClr val="083A8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577CCE">
              <a:shade val="50000"/>
            </a:srgbClr>
          </a:lnRef>
          <a:fillRef idx="1">
            <a:srgbClr val="577CCE"/>
          </a:fillRef>
          <a:effectRef idx="0">
            <a:srgbClr val="577CCE"/>
          </a:effectRef>
          <a:fontRef idx="minor">
            <a:srgbClr val="FFFFFF"/>
          </a:fontRef>
        </p:style>
        <p:txBody>
          <a:bodyPr rtlCol="0" anchor="ctr">
            <a:noAutofit/>
          </a:bodyPr>
          <a:p>
            <a:pPr algn="ctr"/>
            <a:r>
              <a:rPr lang="en-US" altLang="zh-CN" sz="3200" b="1" dirty="0">
                <a:solidFill>
                  <a:srgbClr val="FFFFFF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</a:rPr>
              <a:t>03</a:t>
            </a:r>
            <a:endParaRPr lang="en-US" altLang="zh-CN" sz="3200" b="1" dirty="0">
              <a:solidFill>
                <a:srgbClr val="FFFFFF"/>
              </a:solidFill>
              <a:latin typeface="Calibri" panose="020F0502020204030204" charset="0"/>
              <a:ea typeface="Microsoft YaHei" panose="020B0503020204020204" charset="-122"/>
              <a:cs typeface="Calibri" panose="020F050202020403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095" y="0"/>
            <a:ext cx="2287905" cy="16179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300990" y="3169285"/>
            <a:ext cx="88430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solidFill>
                  <a:schemeClr val="bg1">
                    <a:lumMod val="50000"/>
                  </a:schemeClr>
                </a:solidFill>
              </a:rPr>
              <a:t>Wang, S., Baksi, A. &amp; Chattopadhyay, A. A Higher radix architecture for quantum carry-lookahead adder. Sci Rep 13, 16338 (2023). https://doi</a:t>
            </a:r>
            <a:r>
              <a:rPr lang="en-US" altLang="zh-CN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zh-CN" altLang="en-US">
                <a:solidFill>
                  <a:schemeClr val="bg1">
                    <a:lumMod val="50000"/>
                  </a:schemeClr>
                </a:solidFill>
              </a:rPr>
              <a:t>org.remotexs.ntu.edu.sg/10.1038/s41598-023-41122-4</a:t>
            </a:r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706495" y="1302385"/>
            <a:ext cx="16287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 b="1" dirty="0">
                <a:solidFill>
                  <a:srgbClr val="083A7F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+mn-ea"/>
              </a:rPr>
              <a:t>Study 1</a:t>
            </a:r>
            <a:endParaRPr lang="zh-CN" altLang="en-US" sz="3200" b="1" dirty="0">
              <a:solidFill>
                <a:srgbClr val="083A7F"/>
              </a:solidFill>
              <a:latin typeface="Calibri" panose="020F0502020204030204" charset="0"/>
              <a:ea typeface="Microsoft YaHei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2134870" y="2157730"/>
            <a:ext cx="4771390" cy="630555"/>
          </a:xfrm>
          <a:prstGeom prst="rect">
            <a:avLst/>
          </a:prstGeom>
          <a:noFill/>
          <a:ln>
            <a:noFill/>
          </a:ln>
        </p:spPr>
        <p:txBody>
          <a:bodyPr wrap="none" lIns="76200" tIns="28575" rIns="47625" bIns="28575" rtlCol="0" anchor="b" anchorCtr="0"/>
          <a:p>
            <a:pPr algn="ctr">
              <a:lnSpc>
                <a:spcPct val="114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+mn-ea"/>
              </a:rPr>
              <a:t>Quantum Higher Radix Adder</a:t>
            </a:r>
            <a:r>
              <a:rPr lang="en-US" altLang="zh-CN" sz="3200" b="1" baseline="30000" dirty="0">
                <a:solidFill>
                  <a:schemeClr val="tx1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+mn-ea"/>
              </a:rPr>
              <a:t>[5]</a:t>
            </a:r>
            <a:endParaRPr lang="en-US" altLang="zh-CN" sz="3200" b="1" baseline="30000" dirty="0">
              <a:solidFill>
                <a:schemeClr val="tx1"/>
              </a:solidFill>
              <a:latin typeface="Calibri" panose="020F0502020204030204" charset="0"/>
              <a:ea typeface="Microsoft YaHei" panose="020B0503020204020204" charset="-122"/>
              <a:cs typeface="Calibri" panose="020F0502020204030204" charset="0"/>
              <a:sym typeface="+mn-ea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2"/>
            </p:custDataLst>
          </p:nvPr>
        </p:nvCxnSpPr>
        <p:spPr>
          <a:xfrm>
            <a:off x="3963093" y="2929509"/>
            <a:ext cx="1115060" cy="0"/>
          </a:xfrm>
          <a:prstGeom prst="line">
            <a:avLst/>
          </a:prstGeom>
          <a:noFill/>
          <a:ln w="57150" cap="flat" cmpd="sng" algn="ctr">
            <a:solidFill>
              <a:srgbClr val="083A7F"/>
            </a:solidFill>
            <a:prstDash val="solid"/>
            <a:miter lim="800000"/>
          </a:ln>
          <a:effectLst/>
        </p:spPr>
        <p:style>
          <a:lnRef idx="1">
            <a:srgbClr val="577CCE"/>
          </a:lnRef>
          <a:fillRef idx="0">
            <a:srgbClr val="577CCE"/>
          </a:fillRef>
          <a:effectRef idx="0">
            <a:srgbClr val="577CCE"/>
          </a:effectRef>
          <a:fontRef idx="minor">
            <a:srgbClr val="000000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8290" y="1026795"/>
            <a:ext cx="82797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000"/>
              <a:t>Using </a:t>
            </a:r>
            <a:r>
              <a:rPr lang="en-US" sz="2000"/>
              <a:t>the </a:t>
            </a:r>
            <a:r>
              <a:rPr sz="2000"/>
              <a:t>higher radix strategy reduces </a:t>
            </a:r>
            <a:r>
              <a:rPr sz="2000" b="1">
                <a:solidFill>
                  <a:srgbClr val="00B050"/>
                </a:solidFill>
              </a:rPr>
              <a:t>T-depth</a:t>
            </a:r>
            <a:r>
              <a:rPr sz="2000"/>
              <a:t> and </a:t>
            </a:r>
            <a:r>
              <a:rPr sz="2000" b="1">
                <a:solidFill>
                  <a:srgbClr val="00B050"/>
                </a:solidFill>
              </a:rPr>
              <a:t>overall time cost</a:t>
            </a:r>
            <a:r>
              <a:rPr sz="2000"/>
              <a:t>.</a:t>
            </a:r>
            <a:endParaRPr sz="200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8290" y="1830705"/>
            <a:ext cx="2523490" cy="21545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285" y="1898015"/>
            <a:ext cx="2552065" cy="2158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855" y="2202180"/>
            <a:ext cx="2385060" cy="15500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32510" y="4056380"/>
            <a:ext cx="137668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>
                <a:solidFill>
                  <a:schemeClr val="accent1"/>
                </a:solidFill>
                <a:ea typeface="MS Mincho" charset="0"/>
                <a:cs typeface="+mn-lt"/>
                <a:sym typeface="+mn-ea"/>
              </a:rPr>
              <a:t>Radix 2</a:t>
            </a:r>
            <a:endParaRPr lang="en-US" altLang="zh-CN" sz="2000">
              <a:solidFill>
                <a:schemeClr val="accent1"/>
              </a:solidFill>
              <a:ea typeface="MS Mincho" charset="0"/>
              <a:cs typeface="+mn-lt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55110" y="4056380"/>
            <a:ext cx="15144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>
                <a:solidFill>
                  <a:schemeClr val="accent1"/>
                </a:solidFill>
                <a:ea typeface="MS Mincho" charset="0"/>
                <a:cs typeface="+mn-lt"/>
                <a:sym typeface="+mn-ea"/>
              </a:rPr>
              <a:t>Radix 3</a:t>
            </a:r>
            <a:endParaRPr lang="en-US" altLang="zh-CN" sz="2000">
              <a:solidFill>
                <a:schemeClr val="accent1"/>
              </a:solidFill>
              <a:ea typeface="MS Mincho" charset="0"/>
              <a:cs typeface="+mn-lt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77710" y="4056380"/>
            <a:ext cx="12731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>
                <a:solidFill>
                  <a:schemeClr val="accent1"/>
                </a:solidFill>
                <a:ea typeface="MS Mincho" charset="0"/>
                <a:cs typeface="+mn-lt"/>
                <a:sym typeface="+mn-ea"/>
              </a:rPr>
              <a:t>Radix 4</a:t>
            </a:r>
            <a:endParaRPr lang="en-US" altLang="zh-CN" sz="2000">
              <a:solidFill>
                <a:schemeClr val="accent1"/>
              </a:solidFill>
              <a:ea typeface="MS Mincho" charset="0"/>
              <a:cs typeface="+mn-lt"/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584835" y="1443990"/>
                <a:ext cx="1513840" cy="36830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>
                          <a:solidFill>
                            <a:schemeClr val="accent1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𝟒</m:t>
                      </m:r>
                    </m:oMath>
                  </m:oMathPara>
                </a14:m>
                <a:endParaRPr lang="en-US" altLang="zh-CN" b="1" i="1">
                  <a:solidFill>
                    <a:schemeClr val="accent1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  <a:sym typeface="+mn-ea"/>
                </a:endParaRPr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835" y="1443990"/>
                <a:ext cx="1513840" cy="3683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右箭头 9"/>
          <p:cNvSpPr/>
          <p:nvPr/>
        </p:nvSpPr>
        <p:spPr>
          <a:xfrm>
            <a:off x="2685415" y="2837815"/>
            <a:ext cx="610870" cy="279400"/>
          </a:xfrm>
          <a:prstGeom prst="rightArrow">
            <a:avLst>
              <a:gd name="adj1" fmla="val 20434"/>
              <a:gd name="adj2" fmla="val 58260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/>
              <p:cNvSpPr txBox="1"/>
              <p:nvPr/>
            </p:nvSpPr>
            <p:spPr>
              <a:xfrm>
                <a:off x="3815080" y="1443990"/>
                <a:ext cx="1513840" cy="36830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>
                          <a:solidFill>
                            <a:srgbClr val="00B050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𝟑</m:t>
                      </m:r>
                    </m:oMath>
                  </m:oMathPara>
                </a14:m>
                <a:endParaRPr lang="en-US" altLang="zh-CN" b="1" i="1">
                  <a:solidFill>
                    <a:srgbClr val="00B050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  <a:sym typeface="+mn-ea"/>
                </a:endParaRPr>
              </a:p>
            </p:txBody>
          </p:sp>
        </mc:Choice>
        <mc:Fallback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080" y="1443990"/>
                <a:ext cx="1513840" cy="3683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/>
              <p:cNvSpPr txBox="1"/>
              <p:nvPr/>
            </p:nvSpPr>
            <p:spPr>
              <a:xfrm>
                <a:off x="6837045" y="1443990"/>
                <a:ext cx="1513840" cy="36830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>
                          <a:solidFill>
                            <a:srgbClr val="00B050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𝟐</m:t>
                      </m:r>
                    </m:oMath>
                  </m:oMathPara>
                </a14:m>
                <a:endParaRPr lang="en-US" altLang="zh-CN" b="1" i="1">
                  <a:solidFill>
                    <a:srgbClr val="00B050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  <a:sym typeface="+mn-ea"/>
                </a:endParaRPr>
              </a:p>
            </p:txBody>
          </p:sp>
        </mc:Choice>
        <mc:Fallback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045" y="1443990"/>
                <a:ext cx="1513840" cy="36830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右箭头 13"/>
          <p:cNvSpPr/>
          <p:nvPr/>
        </p:nvSpPr>
        <p:spPr>
          <a:xfrm>
            <a:off x="5848350" y="2837180"/>
            <a:ext cx="610870" cy="279400"/>
          </a:xfrm>
          <a:prstGeom prst="rightArrow">
            <a:avLst>
              <a:gd name="adj1" fmla="val 20434"/>
              <a:gd name="adj2" fmla="val 58260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78460" y="264795"/>
            <a:ext cx="41827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What is Higher radix strategy</a:t>
            </a:r>
            <a:r>
              <a:rPr lang="en-US" sz="2000" b="1">
                <a:solidFill>
                  <a:srgbClr val="000090"/>
                </a:solidFill>
                <a:sym typeface="+mn-ea"/>
              </a:rPr>
              <a:t>？</a:t>
            </a:r>
            <a:endParaRPr lang="en-US" sz="2000" b="1">
              <a:solidFill>
                <a:srgbClr val="00009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88290" y="685800"/>
            <a:ext cx="81597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b="1"/>
              <a:t>R</a:t>
            </a:r>
            <a:r>
              <a:rPr lang="zh-CN" altLang="en-US" b="1"/>
              <a:t>adix：</a:t>
            </a:r>
            <a:r>
              <a:rPr lang="zh-CN" altLang="en-US"/>
              <a:t>maximum number of bits that basic units can process simultaneously.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07035" y="264795"/>
            <a:ext cx="18580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Methodology</a:t>
            </a:r>
            <a:endParaRPr lang="en-US" sz="2000" b="1">
              <a:solidFill>
                <a:srgbClr val="00009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775" y="1034415"/>
            <a:ext cx="7113905" cy="25412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45385" y="3747135"/>
            <a:ext cx="45415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/>
              <a:t>A general framework of higher radix adder.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854282" y="299948"/>
            <a:ext cx="7200900" cy="899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 indent="0" algn="ctr">
              <a:lnSpc>
                <a:spcPct val="150000"/>
              </a:lnSpc>
              <a:buFont typeface="Arial" panose="020B0604020202020204"/>
              <a:buNone/>
            </a:pPr>
            <a:r>
              <a:rPr lang="en-US" sz="3600" b="1" dirty="0" smtClean="0">
                <a:solidFill>
                  <a:srgbClr val="000090"/>
                </a:solidFill>
              </a:rPr>
              <a:t>Overview</a:t>
            </a:r>
            <a:endParaRPr lang="en-US" sz="3600" b="1" dirty="0" smtClean="0">
              <a:solidFill>
                <a:srgbClr val="000090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75460" y="1642240"/>
            <a:ext cx="7285900" cy="1229631"/>
            <a:chOff x="1075444" y="2974984"/>
            <a:chExt cx="7285900" cy="1229631"/>
          </a:xfrm>
        </p:grpSpPr>
        <p:grpSp>
          <p:nvGrpSpPr>
            <p:cNvPr id="6" name="组合 5"/>
            <p:cNvGrpSpPr/>
            <p:nvPr/>
          </p:nvGrpSpPr>
          <p:grpSpPr>
            <a:xfrm>
              <a:off x="1075444" y="2975110"/>
              <a:ext cx="1499235" cy="1229505"/>
              <a:chOff x="1902292" y="2509622"/>
              <a:chExt cx="1499235" cy="1229505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1902292" y="3217157"/>
                <a:ext cx="1499235" cy="52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indent="0" algn="l">
                  <a:lnSpc>
                    <a:spcPct val="140000"/>
                  </a:lnSpc>
                  <a:buNone/>
                </a:pPr>
                <a:r>
                  <a:rPr lang="en-US" sz="2000" b="1" dirty="0">
                    <a:sym typeface="+mn-ea"/>
                  </a:rPr>
                  <a:t>Introduction</a:t>
                </a:r>
                <a:endParaRPr lang="en-US" altLang="en-US" sz="2000" b="1" dirty="0">
                  <a:solidFill>
                    <a:srgbClr val="0B1D2B"/>
                  </a:solidFill>
                  <a:sym typeface="+mn-ea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 rot="5400000">
                <a:off x="2274402" y="2510574"/>
                <a:ext cx="714375" cy="712470"/>
              </a:xfrm>
              <a:prstGeom prst="rect">
                <a:avLst/>
              </a:prstGeom>
              <a:solidFill>
                <a:srgbClr val="083A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solidFill>
                    <a:schemeClr val="tx1"/>
                  </a:solidFill>
                  <a:ea typeface="Source Han Sans CN Bold" panose="020B0800000000000000" pitchFamily="34" charset="-122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2294087" y="2516607"/>
                <a:ext cx="787400" cy="578485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en-US" altLang="zh-CN" sz="4000" i="1" dirty="0">
                    <a:solidFill>
                      <a:schemeClr val="bg1"/>
                    </a:solidFill>
                  </a:rPr>
                  <a:t>01</a:t>
                </a:r>
                <a:endParaRPr lang="zh-CN" altLang="en-US" sz="4000" i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3719539" y="2974984"/>
              <a:ext cx="1714500" cy="1229378"/>
              <a:chOff x="4846022" y="2509496"/>
              <a:chExt cx="1714500" cy="1229378"/>
            </a:xfrm>
          </p:grpSpPr>
          <p:sp>
            <p:nvSpPr>
              <p:cNvPr id="50" name="文本框 49"/>
              <p:cNvSpPr txBox="1"/>
              <p:nvPr/>
            </p:nvSpPr>
            <p:spPr>
              <a:xfrm>
                <a:off x="4846022" y="3216904"/>
                <a:ext cx="1714500" cy="52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indent="0" algn="l">
                  <a:lnSpc>
                    <a:spcPct val="140000"/>
                  </a:lnSpc>
                  <a:buNone/>
                </a:pPr>
                <a:r>
                  <a:rPr lang="en-US" sz="2000" b="1" dirty="0">
                    <a:sym typeface="+mn-ea"/>
                  </a:rPr>
                  <a:t>Previous Work</a:t>
                </a:r>
                <a:endParaRPr lang="en-US" altLang="en-US" sz="2000" b="1" dirty="0">
                  <a:solidFill>
                    <a:srgbClr val="0B1D2B"/>
                  </a:solidFill>
                  <a:sym typeface="+mn-ea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5663400" y="2509496"/>
                <a:ext cx="78739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sz="4000" i="1" dirty="0">
                    <a:solidFill>
                      <a:schemeClr val="bg1"/>
                    </a:solidFill>
                  </a:rPr>
                  <a:t>02</a:t>
                </a:r>
                <a:endParaRPr lang="zh-CN" altLang="en-US" sz="4000" i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6208059" y="2974984"/>
              <a:ext cx="2153285" cy="1168558"/>
              <a:chOff x="7634178" y="2509496"/>
              <a:chExt cx="2153285" cy="1168558"/>
            </a:xfrm>
          </p:grpSpPr>
          <p:sp>
            <p:nvSpPr>
              <p:cNvPr id="56" name="文本框 55"/>
              <p:cNvSpPr txBox="1"/>
              <p:nvPr/>
            </p:nvSpPr>
            <p:spPr>
              <a:xfrm>
                <a:off x="7634178" y="3279274"/>
                <a:ext cx="2153285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en-US" sz="2000" b="1" dirty="0">
                    <a:sym typeface="+mn-ea"/>
                  </a:rPr>
                  <a:t>Quantum </a:t>
                </a:r>
                <a:r>
                  <a:rPr lang="en-US" sz="2000" b="1" dirty="0">
                    <a:sym typeface="+mn-ea"/>
                  </a:rPr>
                  <a:t>Addition</a:t>
                </a:r>
                <a:endParaRPr lang="en-US" sz="2000" b="1" dirty="0">
                  <a:sym typeface="+mn-ea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8317571" y="2509496"/>
                <a:ext cx="78739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sz="4000" i="1" dirty="0">
                    <a:solidFill>
                      <a:schemeClr val="bg1"/>
                    </a:solidFill>
                  </a:rPr>
                  <a:t>03</a:t>
                </a:r>
                <a:endParaRPr lang="zh-CN" altLang="en-US" sz="4000" i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9" name="矩形 28"/>
          <p:cNvSpPr/>
          <p:nvPr/>
        </p:nvSpPr>
        <p:spPr>
          <a:xfrm rot="5400000">
            <a:off x="4180610" y="1643318"/>
            <a:ext cx="714375" cy="712470"/>
          </a:xfrm>
          <a:prstGeom prst="rect">
            <a:avLst/>
          </a:prstGeom>
          <a:solidFill>
            <a:srgbClr val="083A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  <a:ea typeface="Source Han Sans CN Bold" panose="020B0800000000000000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200295" y="1649351"/>
            <a:ext cx="787400" cy="57848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4000" i="1" dirty="0">
                <a:solidFill>
                  <a:schemeClr val="bg1"/>
                </a:solidFill>
              </a:rPr>
              <a:t>02</a:t>
            </a:r>
            <a:endParaRPr lang="zh-CN" altLang="en-US" sz="4000" i="1" dirty="0">
              <a:solidFill>
                <a:schemeClr val="bg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 rot="5400000">
            <a:off x="6833640" y="1643318"/>
            <a:ext cx="714375" cy="712470"/>
          </a:xfrm>
          <a:prstGeom prst="rect">
            <a:avLst/>
          </a:prstGeom>
          <a:solidFill>
            <a:srgbClr val="083A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  <a:ea typeface="Source Han Sans CN Bold" panose="020B0800000000000000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853325" y="1649351"/>
            <a:ext cx="787400" cy="57848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4000" i="1" dirty="0">
                <a:solidFill>
                  <a:schemeClr val="bg1"/>
                </a:solidFill>
              </a:rPr>
              <a:t>03</a:t>
            </a:r>
            <a:endParaRPr lang="zh-CN" altLang="en-US" sz="4000" i="1" dirty="0">
              <a:solidFill>
                <a:schemeClr val="bg1"/>
              </a:solidFill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784484" y="3175130"/>
            <a:ext cx="6893744" cy="1235981"/>
            <a:chOff x="785103" y="2974984"/>
            <a:chExt cx="6893744" cy="1235981"/>
          </a:xfrm>
        </p:grpSpPr>
        <p:grpSp>
          <p:nvGrpSpPr>
            <p:cNvPr id="52" name="组合 51"/>
            <p:cNvGrpSpPr/>
            <p:nvPr/>
          </p:nvGrpSpPr>
          <p:grpSpPr>
            <a:xfrm>
              <a:off x="785103" y="2975110"/>
              <a:ext cx="2082165" cy="1235855"/>
              <a:chOff x="1611951" y="2509622"/>
              <a:chExt cx="2082165" cy="1235855"/>
            </a:xfrm>
          </p:grpSpPr>
          <p:sp>
            <p:nvSpPr>
              <p:cNvPr id="55" name="文本框 54"/>
              <p:cNvSpPr txBox="1"/>
              <p:nvPr/>
            </p:nvSpPr>
            <p:spPr>
              <a:xfrm>
                <a:off x="1611951" y="3223507"/>
                <a:ext cx="2082165" cy="52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indent="0" algn="l">
                  <a:lnSpc>
                    <a:spcPct val="140000"/>
                  </a:lnSpc>
                  <a:buNone/>
                </a:pPr>
                <a:r>
                  <a:rPr lang="en-US" sz="2000" b="1" dirty="0">
                    <a:sym typeface="+mn-ea"/>
                  </a:rPr>
                  <a:t>Quantum </a:t>
                </a:r>
                <a:r>
                  <a:rPr lang="en-US" sz="2000" b="1" dirty="0">
                    <a:sym typeface="+mn-ea"/>
                  </a:rPr>
                  <a:t>Division</a:t>
                </a:r>
                <a:endParaRPr lang="en-US" sz="2000" b="1" dirty="0">
                  <a:sym typeface="+mn-ea"/>
                </a:endParaRPr>
              </a:p>
            </p:txBody>
          </p:sp>
          <p:sp>
            <p:nvSpPr>
              <p:cNvPr id="57" name="矩形 56"/>
              <p:cNvSpPr/>
              <p:nvPr/>
            </p:nvSpPr>
            <p:spPr>
              <a:xfrm rot="5400000">
                <a:off x="2274402" y="2510574"/>
                <a:ext cx="714375" cy="712470"/>
              </a:xfrm>
              <a:prstGeom prst="rect">
                <a:avLst/>
              </a:prstGeom>
              <a:solidFill>
                <a:srgbClr val="083A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solidFill>
                    <a:schemeClr val="tx1"/>
                  </a:solidFill>
                  <a:ea typeface="Source Han Sans CN Bold" panose="020B0800000000000000" pitchFamily="34" charset="-122"/>
                </a:endParaRPr>
              </a:p>
            </p:txBody>
          </p:sp>
          <p:sp>
            <p:nvSpPr>
              <p:cNvPr id="58" name="文本框 57"/>
              <p:cNvSpPr txBox="1"/>
              <p:nvPr/>
            </p:nvSpPr>
            <p:spPr>
              <a:xfrm>
                <a:off x="2294087" y="2516607"/>
                <a:ext cx="787400" cy="578485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en-US" altLang="zh-CN" sz="4000" i="1" dirty="0">
                    <a:solidFill>
                      <a:schemeClr val="bg1"/>
                    </a:solidFill>
                  </a:rPr>
                  <a:t>04</a:t>
                </a:r>
                <a:endParaRPr lang="zh-CN" altLang="en-US" sz="4000" i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9" name="组合 58"/>
            <p:cNvGrpSpPr/>
            <p:nvPr/>
          </p:nvGrpSpPr>
          <p:grpSpPr>
            <a:xfrm>
              <a:off x="3842094" y="2974984"/>
              <a:ext cx="1482218" cy="1229378"/>
              <a:chOff x="4968577" y="2509496"/>
              <a:chExt cx="1482218" cy="1229378"/>
            </a:xfrm>
          </p:grpSpPr>
          <p:sp>
            <p:nvSpPr>
              <p:cNvPr id="60" name="文本框 59"/>
              <p:cNvSpPr txBox="1"/>
              <p:nvPr/>
            </p:nvSpPr>
            <p:spPr>
              <a:xfrm>
                <a:off x="4968577" y="3216904"/>
                <a:ext cx="1391920" cy="52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indent="0" algn="l">
                  <a:lnSpc>
                    <a:spcPct val="140000"/>
                  </a:lnSpc>
                  <a:buNone/>
                </a:pPr>
                <a:r>
                  <a:rPr lang="en-US" sz="2000" b="1" dirty="0">
                    <a:sym typeface="+mn-ea"/>
                  </a:rPr>
                  <a:t>Future Plan</a:t>
                </a:r>
                <a:endParaRPr lang="en-US" sz="2000" b="1" dirty="0">
                  <a:sym typeface="+mn-ea"/>
                </a:endParaRPr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5663400" y="2509496"/>
                <a:ext cx="78739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sz="4000" i="1" dirty="0">
                    <a:solidFill>
                      <a:schemeClr val="bg1"/>
                    </a:solidFill>
                  </a:rPr>
                  <a:t>02</a:t>
                </a:r>
                <a:endParaRPr lang="zh-CN" altLang="en-US" sz="4000" i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2" name="组合 61"/>
            <p:cNvGrpSpPr/>
            <p:nvPr/>
          </p:nvGrpSpPr>
          <p:grpSpPr>
            <a:xfrm>
              <a:off x="6891319" y="2974984"/>
              <a:ext cx="787528" cy="1229518"/>
              <a:chOff x="8317438" y="2509496"/>
              <a:chExt cx="787528" cy="1229518"/>
            </a:xfrm>
          </p:grpSpPr>
          <p:sp>
            <p:nvSpPr>
              <p:cNvPr id="63" name="文本框 62"/>
              <p:cNvSpPr txBox="1"/>
              <p:nvPr/>
            </p:nvSpPr>
            <p:spPr>
              <a:xfrm>
                <a:off x="8317438" y="3217044"/>
                <a:ext cx="689610" cy="52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indent="0" algn="l">
                  <a:lnSpc>
                    <a:spcPct val="140000"/>
                  </a:lnSpc>
                  <a:buNone/>
                </a:pPr>
                <a:r>
                  <a:rPr lang="en-US" altLang="en-US" sz="2000" b="1" dirty="0">
                    <a:solidFill>
                      <a:srgbClr val="0B1D2B"/>
                    </a:solidFill>
                    <a:sym typeface="+mn-ea"/>
                  </a:rPr>
                  <a:t>Q&amp;A</a:t>
                </a:r>
                <a:endParaRPr lang="en-US" altLang="en-US" sz="2000" b="1" dirty="0">
                  <a:solidFill>
                    <a:srgbClr val="0B1D2B"/>
                  </a:solidFill>
                  <a:sym typeface="+mn-ea"/>
                </a:endParaRPr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8317571" y="2509496"/>
                <a:ext cx="78739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sz="4000" i="1" dirty="0">
                    <a:solidFill>
                      <a:schemeClr val="bg1"/>
                    </a:solidFill>
                  </a:rPr>
                  <a:t>03</a:t>
                </a:r>
                <a:endParaRPr lang="zh-CN" altLang="en-US" sz="4000" i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5" name="矩形 64"/>
          <p:cNvSpPr/>
          <p:nvPr/>
        </p:nvSpPr>
        <p:spPr>
          <a:xfrm rot="5400000">
            <a:off x="4179975" y="3176208"/>
            <a:ext cx="714375" cy="712470"/>
          </a:xfrm>
          <a:prstGeom prst="rect">
            <a:avLst/>
          </a:prstGeom>
          <a:solidFill>
            <a:srgbClr val="083A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  <a:ea typeface="Source Han Sans CN Bold" panose="020B0800000000000000" pitchFamily="34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4199660" y="3182241"/>
            <a:ext cx="787400" cy="57848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4000" i="1" dirty="0">
                <a:solidFill>
                  <a:schemeClr val="bg1"/>
                </a:solidFill>
              </a:rPr>
              <a:t>05</a:t>
            </a:r>
            <a:endParaRPr lang="zh-CN" altLang="en-US" sz="4000" i="1" dirty="0">
              <a:solidFill>
                <a:schemeClr val="bg1"/>
              </a:solidFill>
            </a:endParaRPr>
          </a:p>
        </p:txBody>
      </p:sp>
      <p:sp>
        <p:nvSpPr>
          <p:cNvPr id="68" name="矩形 67"/>
          <p:cNvSpPr/>
          <p:nvPr/>
        </p:nvSpPr>
        <p:spPr>
          <a:xfrm rot="5400000">
            <a:off x="6833005" y="3176208"/>
            <a:ext cx="714375" cy="712470"/>
          </a:xfrm>
          <a:prstGeom prst="rect">
            <a:avLst/>
          </a:prstGeom>
          <a:solidFill>
            <a:srgbClr val="083A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  <a:ea typeface="Source Han Sans CN Bold" panose="020B0800000000000000" pitchFamily="34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6852690" y="3182241"/>
            <a:ext cx="787400" cy="57848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4000" i="1" dirty="0">
                <a:solidFill>
                  <a:schemeClr val="bg1"/>
                </a:solidFill>
              </a:rPr>
              <a:t>06</a:t>
            </a:r>
            <a:endParaRPr lang="zh-CN" altLang="en-US" sz="4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9880" y="207645"/>
            <a:ext cx="24879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000" b="1">
                <a:solidFill>
                  <a:srgbClr val="000090"/>
                </a:solidFill>
              </a:rPr>
              <a:t>Step 1</a:t>
            </a:r>
            <a:endParaRPr lang="en-US" sz="2000" b="1">
              <a:solidFill>
                <a:srgbClr val="000090"/>
              </a:solidFill>
            </a:endParaRPr>
          </a:p>
          <a:p>
            <a:pPr algn="l"/>
            <a:r>
              <a:rPr lang="en-US" sz="2000" b="1">
                <a:solidFill>
                  <a:srgbClr val="000090"/>
                </a:solidFill>
              </a:rPr>
              <a:t>Higher Radix Layer</a:t>
            </a:r>
            <a:endParaRPr lang="en-US" sz="2000" b="1">
              <a:solidFill>
                <a:srgbClr val="00009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250" y="857250"/>
            <a:ext cx="81915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6675" y="160020"/>
            <a:ext cx="185801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Step 2</a:t>
            </a:r>
            <a:endParaRPr lang="en-US" sz="2000" b="1">
              <a:solidFill>
                <a:srgbClr val="000090"/>
              </a:solidFill>
            </a:endParaRPr>
          </a:p>
          <a:p>
            <a:r>
              <a:rPr lang="en-US" sz="2000" b="1">
                <a:solidFill>
                  <a:srgbClr val="000090"/>
                </a:solidFill>
              </a:rPr>
              <a:t>Carry </a:t>
            </a:r>
            <a:r>
              <a:rPr lang="en-US" sz="2000" b="1">
                <a:solidFill>
                  <a:srgbClr val="000090"/>
                </a:solidFill>
              </a:rPr>
              <a:t>Path</a:t>
            </a:r>
            <a:endParaRPr lang="en-US" sz="2000" b="1">
              <a:solidFill>
                <a:srgbClr val="00009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9730" y="0"/>
            <a:ext cx="6865620" cy="48037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05890" y="1968500"/>
            <a:ext cx="5187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✓</a:t>
            </a:r>
            <a:endParaRPr lang="zh-CN" altLang="en-US" sz="3600" b="1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5930"/>
            <a:ext cx="9144000" cy="39090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7035" y="264795"/>
            <a:ext cx="280098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Step 3</a:t>
            </a:r>
            <a:endParaRPr lang="en-US" sz="2000" b="1">
              <a:solidFill>
                <a:srgbClr val="000090"/>
              </a:solidFill>
            </a:endParaRPr>
          </a:p>
          <a:p>
            <a:r>
              <a:rPr lang="en-US" sz="2000" b="1">
                <a:solidFill>
                  <a:srgbClr val="000090"/>
                </a:solidFill>
              </a:rPr>
              <a:t>Sum Path</a:t>
            </a:r>
            <a:endParaRPr lang="en-US" altLang="zh-CN" sz="2000" b="1">
              <a:solidFill>
                <a:srgbClr val="00009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084955" y="671830"/>
            <a:ext cx="5187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✓</a:t>
            </a:r>
            <a:endParaRPr lang="zh-CN" altLang="en-US" sz="3600" b="1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63575"/>
            <a:ext cx="9144000" cy="17475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4775"/>
            <a:ext cx="9144000" cy="20523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08830" y="481330"/>
            <a:ext cx="5187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✓</a:t>
            </a:r>
            <a:endParaRPr lang="zh-CN" altLang="en-US" sz="3600" b="1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87960" y="131445"/>
            <a:ext cx="379349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  <a:sym typeface="+mn-ea"/>
              </a:rPr>
              <a:t>Results and Discussions</a:t>
            </a:r>
            <a:endParaRPr lang="en-US" sz="2000" b="1">
              <a:solidFill>
                <a:srgbClr val="00009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1755" y="565150"/>
            <a:ext cx="6461125" cy="4215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87350" y="255905"/>
            <a:ext cx="40519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Results and Discussion</a:t>
            </a:r>
            <a:r>
              <a:rPr lang="en-US" sz="2000" b="1">
                <a:solidFill>
                  <a:srgbClr val="000090"/>
                </a:solidFill>
              </a:rPr>
              <a:t>s</a:t>
            </a:r>
            <a:endParaRPr lang="en-US" sz="2000" b="1">
              <a:solidFill>
                <a:srgbClr val="00009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9440" y="654685"/>
            <a:ext cx="7944485" cy="4078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5175" y="0"/>
            <a:ext cx="7494905" cy="4743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87350" y="255905"/>
            <a:ext cx="40519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Results and Discussion</a:t>
            </a:r>
            <a:r>
              <a:rPr lang="en-US" sz="2000" b="1">
                <a:solidFill>
                  <a:srgbClr val="000090"/>
                </a:solidFill>
              </a:rPr>
              <a:t>s</a:t>
            </a:r>
            <a:endParaRPr lang="en-US" sz="2000" b="1">
              <a:solidFill>
                <a:srgbClr val="00009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540510"/>
            <a:ext cx="9144000" cy="2061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090" y="91440"/>
            <a:ext cx="7220585" cy="4709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87350" y="255905"/>
            <a:ext cx="40519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Results and Discussion</a:t>
            </a:r>
            <a:r>
              <a:rPr lang="en-US" sz="2000" b="1">
                <a:solidFill>
                  <a:srgbClr val="000090"/>
                </a:solidFill>
              </a:rPr>
              <a:t>s</a:t>
            </a:r>
            <a:endParaRPr lang="en-US" sz="2000" b="1">
              <a:solidFill>
                <a:srgbClr val="00009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350" y="800100"/>
            <a:ext cx="4236085" cy="35140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0" y="563245"/>
            <a:ext cx="4521200" cy="37509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45435" y="4374515"/>
            <a:ext cx="34537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/>
              <a:t>Visualization of quantum adders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" name="文本框 49"/>
          <p:cNvSpPr txBox="1"/>
          <p:nvPr>
            <p:custDataLst>
              <p:tags r:id="rId1"/>
            </p:custDataLst>
          </p:nvPr>
        </p:nvSpPr>
        <p:spPr>
          <a:xfrm>
            <a:off x="2199640" y="2774950"/>
            <a:ext cx="4771390" cy="630555"/>
          </a:xfrm>
          <a:prstGeom prst="rect">
            <a:avLst/>
          </a:prstGeom>
          <a:noFill/>
          <a:ln>
            <a:noFill/>
          </a:ln>
        </p:spPr>
        <p:txBody>
          <a:bodyPr wrap="none" lIns="76200" tIns="28575" rIns="47625" bIns="28575" rtlCol="0" anchor="b" anchorCtr="0"/>
          <a:p>
            <a:pPr algn="ctr">
              <a:lnSpc>
                <a:spcPct val="114000"/>
              </a:lnSpc>
            </a:pPr>
            <a:r>
              <a:rPr lang="en-US" altLang="zh-CN" sz="5200" b="1" dirty="0">
                <a:solidFill>
                  <a:schemeClr val="tx1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+mn-ea"/>
              </a:rPr>
              <a:t>Introduction</a:t>
            </a:r>
            <a:endParaRPr lang="en-US" altLang="zh-CN" sz="5200" b="1" spc="600" dirty="0">
              <a:solidFill>
                <a:schemeClr val="tx1"/>
              </a:solidFill>
              <a:uFillTx/>
              <a:latin typeface="Calibri" panose="020F0502020204030204" charset="0"/>
              <a:ea typeface="Microsoft YaHei" panose="020B0503020204020204" charset="-122"/>
              <a:cs typeface="Calibri" panose="020F0502020204030204" charset="0"/>
              <a:sym typeface="+mn-ea"/>
            </a:endParaRPr>
          </a:p>
        </p:txBody>
      </p:sp>
      <p:cxnSp>
        <p:nvCxnSpPr>
          <p:cNvPr id="59" name="直接连接符 58"/>
          <p:cNvCxnSpPr/>
          <p:nvPr>
            <p:custDataLst>
              <p:tags r:id="rId2"/>
            </p:custDataLst>
          </p:nvPr>
        </p:nvCxnSpPr>
        <p:spPr>
          <a:xfrm>
            <a:off x="4027863" y="3546729"/>
            <a:ext cx="1115060" cy="0"/>
          </a:xfrm>
          <a:prstGeom prst="line">
            <a:avLst/>
          </a:prstGeom>
          <a:noFill/>
          <a:ln w="57150" cap="flat" cmpd="sng" algn="ctr">
            <a:solidFill>
              <a:srgbClr val="083A7F"/>
            </a:solidFill>
            <a:prstDash val="solid"/>
            <a:miter lim="800000"/>
          </a:ln>
          <a:effectLst/>
        </p:spPr>
        <p:style>
          <a:lnRef idx="1">
            <a:srgbClr val="577CCE"/>
          </a:lnRef>
          <a:fillRef idx="0">
            <a:srgbClr val="577CCE"/>
          </a:fillRef>
          <a:effectRef idx="0">
            <a:srgbClr val="577CCE"/>
          </a:effectRef>
          <a:fontRef idx="minor">
            <a:srgbClr val="000000"/>
          </a:fontRef>
        </p:style>
      </p:cxnSp>
      <p:sp>
        <p:nvSpPr>
          <p:cNvPr id="10" name="矩形: 圆角 9"/>
          <p:cNvSpPr/>
          <p:nvPr>
            <p:custDataLst>
              <p:tags r:id="rId3"/>
            </p:custDataLst>
          </p:nvPr>
        </p:nvSpPr>
        <p:spPr>
          <a:xfrm>
            <a:off x="4209415" y="1635760"/>
            <a:ext cx="751840" cy="640715"/>
          </a:xfrm>
          <a:prstGeom prst="roundRect">
            <a:avLst>
              <a:gd name="adj" fmla="val 4192"/>
            </a:avLst>
          </a:prstGeom>
          <a:solidFill>
            <a:srgbClr val="083A8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577CCE">
              <a:shade val="50000"/>
            </a:srgbClr>
          </a:lnRef>
          <a:fillRef idx="1">
            <a:srgbClr val="577CCE"/>
          </a:fillRef>
          <a:effectRef idx="0">
            <a:srgbClr val="577CCE"/>
          </a:effectRef>
          <a:fontRef idx="minor">
            <a:srgbClr val="FFFFFF"/>
          </a:fontRef>
        </p:style>
        <p:txBody>
          <a:bodyPr rtlCol="0" anchor="ctr">
            <a:noAutofit/>
          </a:bodyPr>
          <a:p>
            <a:pPr algn="ctr"/>
            <a:r>
              <a:rPr lang="en-US" altLang="zh-CN" sz="3200" b="1" dirty="0">
                <a:solidFill>
                  <a:srgbClr val="FFFFFF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</a:rPr>
              <a:t>01</a:t>
            </a:r>
            <a:endParaRPr lang="en-US" altLang="zh-CN" sz="3200" b="1" dirty="0">
              <a:solidFill>
                <a:srgbClr val="FFFFFF"/>
              </a:solidFill>
              <a:latin typeface="Calibri" panose="020F0502020204030204" charset="0"/>
              <a:ea typeface="Microsoft YaHei" panose="020B0503020204020204" charset="-122"/>
              <a:cs typeface="Calibri" panose="020F050202020403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095" y="0"/>
            <a:ext cx="2287905" cy="16179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300990" y="3070225"/>
            <a:ext cx="88430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solidFill>
                  <a:schemeClr val="bg1">
                    <a:lumMod val="50000"/>
                  </a:schemeClr>
                </a:solidFill>
              </a:rPr>
              <a:t>S. Wang and A. Chattopadhyay, "Reducing Depth of Quantum Adder using Ling Structure," 2023 IFIP/IEEE 31st International Conference on Very Large Scale Integration (VLSI-SoC), Dubai, United Arab Emirates, 2023, pp. 1-6, doi: 10.1109/VLSI-SoC57769.2023.10321948. </a:t>
            </a:r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706495" y="1302385"/>
            <a:ext cx="16287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 b="1" dirty="0">
                <a:solidFill>
                  <a:srgbClr val="083A7F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+mn-ea"/>
              </a:rPr>
              <a:t>Study 2</a:t>
            </a:r>
            <a:endParaRPr lang="zh-CN" altLang="en-US" sz="3200" b="1" dirty="0">
              <a:solidFill>
                <a:srgbClr val="083A7F"/>
              </a:solidFill>
              <a:latin typeface="Calibri" panose="020F0502020204030204" charset="0"/>
              <a:ea typeface="Microsoft YaHei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2134870" y="2157730"/>
            <a:ext cx="4771390" cy="630555"/>
          </a:xfrm>
          <a:prstGeom prst="rect">
            <a:avLst/>
          </a:prstGeom>
          <a:noFill/>
          <a:ln>
            <a:noFill/>
          </a:ln>
        </p:spPr>
        <p:txBody>
          <a:bodyPr wrap="none" lIns="76200" tIns="28575" rIns="47625" bIns="28575" rtlCol="0" anchor="b" anchorCtr="0"/>
          <a:p>
            <a:pPr algn="ctr">
              <a:lnSpc>
                <a:spcPct val="114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+mn-ea"/>
              </a:rPr>
              <a:t>Quantum Ling Adder</a:t>
            </a:r>
            <a:r>
              <a:rPr lang="en-US" altLang="zh-CN" sz="3200" b="1" baseline="30000" dirty="0">
                <a:solidFill>
                  <a:schemeClr val="tx1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+mn-ea"/>
              </a:rPr>
              <a:t>[6]</a:t>
            </a:r>
            <a:endParaRPr lang="en-US" altLang="zh-CN" sz="3200" b="1" baseline="30000" dirty="0">
              <a:solidFill>
                <a:schemeClr val="tx1"/>
              </a:solidFill>
              <a:latin typeface="Calibri" panose="020F0502020204030204" charset="0"/>
              <a:ea typeface="Microsoft YaHei" panose="020B0503020204020204" charset="-122"/>
              <a:cs typeface="Calibri" panose="020F0502020204030204" charset="0"/>
              <a:sym typeface="+mn-ea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2"/>
            </p:custDataLst>
          </p:nvPr>
        </p:nvCxnSpPr>
        <p:spPr>
          <a:xfrm>
            <a:off x="3963093" y="2929509"/>
            <a:ext cx="1115060" cy="0"/>
          </a:xfrm>
          <a:prstGeom prst="line">
            <a:avLst/>
          </a:prstGeom>
          <a:noFill/>
          <a:ln w="57150" cap="flat" cmpd="sng" algn="ctr">
            <a:solidFill>
              <a:srgbClr val="083A7F"/>
            </a:solidFill>
            <a:prstDash val="solid"/>
            <a:miter lim="800000"/>
          </a:ln>
          <a:effectLst/>
        </p:spPr>
        <p:style>
          <a:lnRef idx="1">
            <a:srgbClr val="577CCE"/>
          </a:lnRef>
          <a:fillRef idx="0">
            <a:srgbClr val="577CCE"/>
          </a:fillRef>
          <a:effectRef idx="0">
            <a:srgbClr val="577CCE"/>
          </a:effectRef>
          <a:fontRef idx="minor">
            <a:srgbClr val="000000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160" y="763905"/>
            <a:ext cx="55530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latin typeface="Calibri" panose="020F0502020204030204" charset="0"/>
                <a:cs typeface="Calibri" panose="020F0502020204030204" charset="0"/>
              </a:rPr>
              <a:t>Ling structure</a:t>
            </a:r>
            <a:r>
              <a:rPr lang="en-US" altLang="zh-CN" sz="2000">
                <a:latin typeface="Calibri" panose="020F0502020204030204" charset="0"/>
                <a:cs typeface="Calibri" panose="020F0502020204030204" charset="0"/>
              </a:rPr>
              <a:t> can </a:t>
            </a:r>
            <a:r>
              <a:rPr lang="en-US" altLang="zh-CN" sz="2000" b="1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</a:rPr>
              <a:t>reduce T-depth</a:t>
            </a:r>
            <a:r>
              <a:rPr lang="en-US" altLang="zh-CN" sz="2000">
                <a:latin typeface="Calibri" panose="020F0502020204030204" charset="0"/>
                <a:cs typeface="Calibri" panose="020F0502020204030204" charset="0"/>
              </a:rPr>
              <a:t> sharply.</a:t>
            </a:r>
            <a:endParaRPr lang="en-US" altLang="zh-CN" sz="2000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b="474"/>
          <a:stretch>
            <a:fillRect/>
          </a:stretch>
        </p:blipFill>
        <p:spPr>
          <a:xfrm>
            <a:off x="62230" y="1875790"/>
            <a:ext cx="3974465" cy="2667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55" y="2287270"/>
            <a:ext cx="3604260" cy="2005965"/>
          </a:xfrm>
          <a:prstGeom prst="rect">
            <a:avLst/>
          </a:prstGeom>
        </p:spPr>
      </p:pic>
      <p:sp>
        <p:nvSpPr>
          <p:cNvPr id="9" name="右大括号 8"/>
          <p:cNvSpPr/>
          <p:nvPr/>
        </p:nvSpPr>
        <p:spPr>
          <a:xfrm>
            <a:off x="4036695" y="2092325"/>
            <a:ext cx="242570" cy="2094230"/>
          </a:xfrm>
          <a:prstGeom prst="rightBrace">
            <a:avLst>
              <a:gd name="adj1" fmla="val 77486"/>
              <a:gd name="adj2" fmla="val 5001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p>
            <a:endParaRPr lang="zh-CN" altLang="en-US"/>
          </a:p>
        </p:txBody>
      </p:sp>
      <p:sp>
        <p:nvSpPr>
          <p:cNvPr id="10" name="右大括号 9"/>
          <p:cNvSpPr/>
          <p:nvPr/>
        </p:nvSpPr>
        <p:spPr>
          <a:xfrm>
            <a:off x="8401685" y="2447925"/>
            <a:ext cx="242570" cy="1497965"/>
          </a:xfrm>
          <a:prstGeom prst="rightBrace">
            <a:avLst>
              <a:gd name="adj1" fmla="val 77486"/>
              <a:gd name="adj2" fmla="val 50013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261485" y="2955290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b="1">
                <a:solidFill>
                  <a:srgbClr val="4F80BD"/>
                </a:solidFill>
                <a:sym typeface="+mn-ea"/>
              </a:rPr>
              <a:t>5</a:t>
            </a:r>
            <a:endParaRPr lang="en-US" altLang="zh-CN" b="1">
              <a:solidFill>
                <a:srgbClr val="4F80BD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59495" y="3020060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b="1">
                <a:solidFill>
                  <a:srgbClr val="00B050"/>
                </a:solidFill>
                <a:sym typeface="+mn-ea"/>
              </a:rPr>
              <a:t>3</a:t>
            </a:r>
            <a:endParaRPr lang="en-US" altLang="zh-CN" b="1">
              <a:solidFill>
                <a:srgbClr val="00B050"/>
              </a:solidFill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1292860" y="1342390"/>
                <a:ext cx="1513840" cy="3987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>
                          <a:solidFill>
                            <a:schemeClr val="accent1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𝐎</m:t>
                      </m:r>
                      <m:r>
                        <a:rPr lang="en-US" altLang="zh-CN" sz="2000" b="1">
                          <a:solidFill>
                            <a:schemeClr val="accent1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(</m:t>
                      </m:r>
                      <m:sSub>
                        <m:sSubPr>
                          <m:ctrlPr>
                            <a:rPr lang="en-US" altLang="zh-CN" sz="2000" b="1" i="1">
                              <a:solidFill>
                                <a:schemeClr val="accent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solidFill>
                                <a:schemeClr val="accent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𝟐</m:t>
                          </m:r>
                          <m:r>
                            <a:rPr lang="en-US" altLang="zh-CN" sz="2000" b="1" i="1">
                              <a:solidFill>
                                <a:schemeClr val="accent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𝒍𝒐𝒈</m:t>
                          </m:r>
                        </m:e>
                        <m:sub>
                          <m:r>
                            <a:rPr lang="en-US" altLang="zh-CN" sz="2000" b="1" i="1">
                              <a:solidFill>
                                <a:schemeClr val="accent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𝟐</m:t>
                          </m:r>
                        </m:sub>
                      </m:sSub>
                      <m:r>
                        <a:rPr lang="en-US" altLang="zh-CN" sz="2000" b="1" i="1">
                          <a:solidFill>
                            <a:schemeClr val="accent1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𝒏</m:t>
                      </m:r>
                      <m:r>
                        <a:rPr lang="en-US" altLang="zh-CN" sz="2000" b="1" i="1">
                          <a:solidFill>
                            <a:schemeClr val="accent1"/>
                          </a:solidFill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  <a:sym typeface="+mn-ea"/>
                        </a:rPr>
                        <m:t>)</m:t>
                      </m:r>
                    </m:oMath>
                  </m:oMathPara>
                </a14:m>
                <a:endParaRPr lang="en-US" altLang="zh-CN" sz="2000" b="1" i="1">
                  <a:solidFill>
                    <a:schemeClr val="accent1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  <a:sym typeface="+mn-ea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860" y="1342390"/>
                <a:ext cx="1513840" cy="398780"/>
              </a:xfrm>
              <a:prstGeom prst="rect">
                <a:avLst/>
              </a:prstGeom>
              <a:blipFill rotWithShape="1">
                <a:blip r:embed="rId3"/>
                <a:stretch>
                  <a:fillRect b="-9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5678170" y="1244600"/>
                <a:ext cx="1928495" cy="61658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>
                          <a:solidFill>
                            <a:srgbClr val="00B050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𝐎</m:t>
                      </m:r>
                      <m:r>
                        <a:rPr lang="en-US" altLang="zh-CN" sz="2000" b="1">
                          <a:solidFill>
                            <a:srgbClr val="00B050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(</m:t>
                      </m:r>
                      <m:r>
                        <a:rPr lang="en-US" altLang="zh-CN" sz="2000" b="1">
                          <a:solidFill>
                            <a:srgbClr val="00B050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𝟐</m:t>
                      </m:r>
                      <m:sSub>
                        <m:sSubPr>
                          <m:ctrlPr>
                            <a:rPr lang="en-US" altLang="zh-CN" sz="2000" b="1" i="1">
                              <a:solidFill>
                                <a:srgbClr val="00B05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solidFill>
                                <a:srgbClr val="00B05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𝒍𝒐𝒈</m:t>
                          </m:r>
                        </m:e>
                        <m:sub>
                          <m:r>
                            <a:rPr lang="en-US" altLang="zh-CN" sz="2000" b="1" i="1">
                              <a:solidFill>
                                <a:srgbClr val="00B05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𝟐</m:t>
                          </m:r>
                        </m:sub>
                      </m:sSub>
                      <m:f>
                        <m:fPr>
                          <m:ctrlPr>
                            <a:rPr lang="en-US" altLang="zh-CN" sz="2000" b="1" i="1">
                              <a:solidFill>
                                <a:srgbClr val="00B05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fPr>
                        <m:num>
                          <m:r>
                            <a:rPr lang="en-US" altLang="zh-CN" sz="2000" b="1" i="1">
                              <a:solidFill>
                                <a:srgbClr val="00B05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𝒏</m:t>
                          </m:r>
                        </m:num>
                        <m:den>
                          <m:r>
                            <a:rPr lang="en-US" altLang="zh-CN" sz="2000" b="1" i="1">
                              <a:solidFill>
                                <a:srgbClr val="00B05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𝟐</m:t>
                          </m:r>
                        </m:den>
                      </m:f>
                      <m:r>
                        <a:rPr lang="en-US" altLang="zh-CN" sz="2000" b="1" i="1">
                          <a:solidFill>
                            <a:srgbClr val="00B050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)</m:t>
                      </m:r>
                    </m:oMath>
                  </m:oMathPara>
                </a14:m>
                <a:endParaRPr lang="en-US" altLang="zh-CN" sz="2000" b="1" i="1">
                  <a:solidFill>
                    <a:srgbClr val="00B050"/>
                  </a:solidFill>
                  <a:latin typeface="Cambria Math" panose="02040503050406030204" charset="0"/>
                  <a:cs typeface="Cambria Math" panose="02040503050406030204" charset="0"/>
                  <a:sym typeface="+mn-ea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170" y="1244600"/>
                <a:ext cx="1928495" cy="61658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右箭头 4"/>
          <p:cNvSpPr/>
          <p:nvPr/>
        </p:nvSpPr>
        <p:spPr>
          <a:xfrm>
            <a:off x="4163060" y="1413510"/>
            <a:ext cx="818515" cy="292100"/>
          </a:xfrm>
          <a:prstGeom prst="rightArrow">
            <a:avLst>
              <a:gd name="adj1" fmla="val 20629"/>
              <a:gd name="adj2" fmla="val 78321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64160" y="215900"/>
            <a:ext cx="27101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b="1">
                <a:solidFill>
                  <a:srgbClr val="000090"/>
                </a:solidFill>
                <a:sym typeface="+mn-ea"/>
              </a:rPr>
              <a:t>What is </a:t>
            </a:r>
            <a:r>
              <a:rPr lang="en-US" b="1">
                <a:solidFill>
                  <a:srgbClr val="000090"/>
                </a:solidFill>
                <a:sym typeface="+mn-ea"/>
              </a:rPr>
              <a:t>Ling strategy</a:t>
            </a:r>
            <a:r>
              <a:rPr lang="en-US" b="1">
                <a:solidFill>
                  <a:srgbClr val="000090"/>
                </a:solidFill>
                <a:sym typeface="+mn-ea"/>
              </a:rPr>
              <a:t>？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07035" y="264795"/>
            <a:ext cx="18580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en-US" sz="2000" b="1">
              <a:solidFill>
                <a:srgbClr val="00009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9085" y="1257300"/>
            <a:ext cx="4699000" cy="2628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25169" r="43036"/>
          <a:stretch>
            <a:fillRect/>
          </a:stretch>
        </p:blipFill>
        <p:spPr>
          <a:xfrm>
            <a:off x="1649095" y="1828800"/>
            <a:ext cx="2035175" cy="14859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12445" y="1012190"/>
            <a:ext cx="87376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b="1">
                <a:solidFill>
                  <a:srgbClr val="000090"/>
                </a:solidFill>
                <a:sym typeface="+mn-ea"/>
              </a:rPr>
              <a:t>Step 1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035" y="663575"/>
            <a:ext cx="4101465" cy="39497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835" y="2432685"/>
            <a:ext cx="3945255" cy="2180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815" y="947420"/>
            <a:ext cx="3652520" cy="6737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7035" y="75565"/>
            <a:ext cx="229679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Step 2</a:t>
            </a:r>
            <a:endParaRPr lang="en-US" sz="2000" b="1">
              <a:solidFill>
                <a:srgbClr val="000090"/>
              </a:solidFill>
            </a:endParaRPr>
          </a:p>
          <a:p>
            <a:r>
              <a:rPr lang="en-US" sz="2000" b="1">
                <a:solidFill>
                  <a:srgbClr val="000090"/>
                </a:solidFill>
              </a:rPr>
              <a:t>Pre-</a:t>
            </a:r>
            <a:r>
              <a:rPr lang="en-US" sz="2000" b="1">
                <a:solidFill>
                  <a:srgbClr val="000090"/>
                </a:solidFill>
              </a:rPr>
              <a:t>calculation</a:t>
            </a:r>
            <a:endParaRPr lang="en-US" sz="2000" b="1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07035" y="264795"/>
            <a:ext cx="185801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Step 3</a:t>
            </a:r>
            <a:endParaRPr lang="en-US" sz="2000" b="1">
              <a:solidFill>
                <a:srgbClr val="000090"/>
              </a:solidFill>
            </a:endParaRPr>
          </a:p>
          <a:p>
            <a:r>
              <a:rPr lang="en-US" sz="2000" b="1">
                <a:solidFill>
                  <a:srgbClr val="000090"/>
                </a:solidFill>
              </a:rPr>
              <a:t>Propagation </a:t>
            </a:r>
            <a:endParaRPr lang="en-US" sz="2000" b="1">
              <a:solidFill>
                <a:srgbClr val="00009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39640" y="1914525"/>
            <a:ext cx="4404360" cy="17907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" y="1806575"/>
            <a:ext cx="3604260" cy="2005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6580" y="264795"/>
            <a:ext cx="6108700" cy="2484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19905" r="25283" b="12092"/>
          <a:stretch>
            <a:fillRect/>
          </a:stretch>
        </p:blipFill>
        <p:spPr>
          <a:xfrm>
            <a:off x="3276600" y="2480310"/>
            <a:ext cx="3552825" cy="23164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7035" y="160020"/>
            <a:ext cx="185801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Step 4</a:t>
            </a:r>
            <a:endParaRPr lang="en-US" sz="2000" b="1">
              <a:solidFill>
                <a:srgbClr val="000090"/>
              </a:solidFill>
            </a:endParaRPr>
          </a:p>
          <a:p>
            <a:r>
              <a:rPr lang="en-US" sz="2000" b="1">
                <a:solidFill>
                  <a:srgbClr val="000090"/>
                </a:solidFill>
              </a:rPr>
              <a:t>Sum</a:t>
            </a:r>
            <a:endParaRPr lang="en-US" sz="2000" b="1">
              <a:solidFill>
                <a:srgbClr val="00009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7035" y="2593975"/>
            <a:ext cx="25158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Step 5, </a:t>
            </a:r>
            <a:r>
              <a:rPr lang="en-US" altLang="zh-CN" sz="2000" b="1">
                <a:solidFill>
                  <a:srgbClr val="000090"/>
                </a:solidFill>
              </a:rPr>
              <a:t>6</a:t>
            </a:r>
            <a:endParaRPr lang="en-US" sz="2000" b="1">
              <a:solidFill>
                <a:srgbClr val="000090"/>
              </a:solidFill>
            </a:endParaRPr>
          </a:p>
          <a:p>
            <a:r>
              <a:rPr lang="en-US" sz="2000" b="1">
                <a:solidFill>
                  <a:srgbClr val="000090"/>
                </a:solidFill>
              </a:rPr>
              <a:t>Uncomputation</a:t>
            </a:r>
            <a:endParaRPr lang="en-US" sz="2000" b="1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0175" y="38735"/>
            <a:ext cx="34207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Overall Structure</a:t>
            </a:r>
            <a:endParaRPr lang="en-US" sz="2000" b="1">
              <a:solidFill>
                <a:srgbClr val="00009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37515"/>
            <a:ext cx="9144000" cy="4420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87350" y="255905"/>
            <a:ext cx="40519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Results and Discussion</a:t>
            </a:r>
            <a:r>
              <a:rPr lang="en-US" sz="2000" b="1">
                <a:solidFill>
                  <a:srgbClr val="000090"/>
                </a:solidFill>
              </a:rPr>
              <a:t>s</a:t>
            </a:r>
            <a:endParaRPr lang="en-US" sz="2000" b="1">
              <a:solidFill>
                <a:srgbClr val="00009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72210"/>
            <a:ext cx="9144000" cy="2798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87350" y="255905"/>
            <a:ext cx="40519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Results and Discussion</a:t>
            </a:r>
            <a:r>
              <a:rPr lang="en-US" sz="2000" b="1">
                <a:solidFill>
                  <a:srgbClr val="000090"/>
                </a:solidFill>
              </a:rPr>
              <a:t>s</a:t>
            </a:r>
            <a:endParaRPr lang="en-US" sz="2000" b="1">
              <a:solidFill>
                <a:srgbClr val="00009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350" y="654685"/>
            <a:ext cx="3635375" cy="3597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790" y="1072515"/>
            <a:ext cx="4610735" cy="3281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706495" y="1302385"/>
            <a:ext cx="16287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 b="1" dirty="0">
                <a:solidFill>
                  <a:srgbClr val="083A7F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+mn-ea"/>
              </a:rPr>
              <a:t>Study 3</a:t>
            </a:r>
            <a:endParaRPr lang="zh-CN" altLang="en-US" sz="3200" b="1" dirty="0">
              <a:solidFill>
                <a:srgbClr val="083A7F"/>
              </a:solidFill>
              <a:latin typeface="Calibri" panose="020F0502020204030204" charset="0"/>
              <a:ea typeface="Microsoft YaHei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2230120" y="2157730"/>
            <a:ext cx="4771390" cy="630555"/>
          </a:xfrm>
          <a:prstGeom prst="rect">
            <a:avLst/>
          </a:prstGeom>
          <a:noFill/>
          <a:ln>
            <a:noFill/>
          </a:ln>
        </p:spPr>
        <p:txBody>
          <a:bodyPr wrap="none" lIns="76200" tIns="28575" rIns="47625" bIns="28575" rtlCol="0" anchor="b" anchorCtr="0"/>
          <a:p>
            <a:pPr algn="ctr">
              <a:lnSpc>
                <a:spcPct val="114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+mn-ea"/>
              </a:rPr>
              <a:t>Quantum Kogge-Stone Adder</a:t>
            </a:r>
            <a:endParaRPr lang="en-US" altLang="zh-CN" sz="3200" b="1" dirty="0">
              <a:solidFill>
                <a:schemeClr val="tx1"/>
              </a:solidFill>
              <a:latin typeface="Calibri" panose="020F0502020204030204" charset="0"/>
              <a:ea typeface="Microsoft YaHei" panose="020B0503020204020204" charset="-122"/>
              <a:cs typeface="Calibri" panose="020F0502020204030204" charset="0"/>
              <a:sym typeface="+mn-ea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2"/>
            </p:custDataLst>
          </p:nvPr>
        </p:nvCxnSpPr>
        <p:spPr>
          <a:xfrm>
            <a:off x="3963093" y="2929509"/>
            <a:ext cx="1115060" cy="0"/>
          </a:xfrm>
          <a:prstGeom prst="line">
            <a:avLst/>
          </a:prstGeom>
          <a:noFill/>
          <a:ln w="57150" cap="flat" cmpd="sng" algn="ctr">
            <a:solidFill>
              <a:srgbClr val="083A7F"/>
            </a:solidFill>
            <a:prstDash val="solid"/>
            <a:miter lim="800000"/>
          </a:ln>
          <a:effectLst/>
        </p:spPr>
        <p:style>
          <a:lnRef idx="1">
            <a:srgbClr val="577CCE"/>
          </a:lnRef>
          <a:fillRef idx="0">
            <a:srgbClr val="577CCE"/>
          </a:fillRef>
          <a:effectRef idx="0">
            <a:srgbClr val="577CCE"/>
          </a:effectRef>
          <a:fontRef idx="minor">
            <a:srgbClr val="000000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210" y="3070225"/>
            <a:ext cx="4632325" cy="1616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336984" y="485831"/>
            <a:ext cx="4946823" cy="54609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9525">
            <a:noFill/>
            <a:round/>
          </a:ln>
        </p:spPr>
        <p:txBody>
          <a:bodyPr wrap="none" lIns="68580" tIns="34290" rIns="68580" bIns="34290" anchor="ctr"/>
          <a:lstStyle/>
          <a:p>
            <a:endParaRPr lang="de-DE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636477" y="383768"/>
            <a:ext cx="7200900" cy="622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/>
              <a:buChar char="•"/>
            </a:pPr>
            <a:r>
              <a:rPr lang="en-US" sz="2400" b="1" dirty="0" smtClean="0">
                <a:solidFill>
                  <a:srgbClr val="000090"/>
                </a:solidFill>
              </a:rPr>
              <a:t>Introduction</a:t>
            </a:r>
            <a:endParaRPr lang="en-US" sz="2400" b="1" dirty="0" smtClean="0">
              <a:solidFill>
                <a:srgbClr val="000090"/>
              </a:solidFill>
            </a:endParaRPr>
          </a:p>
        </p:txBody>
      </p:sp>
      <p:sp>
        <p:nvSpPr>
          <p:cNvPr id="54276" name="Oval 4"/>
          <p:cNvSpPr>
            <a:spLocks noChangeArrowheads="1"/>
          </p:cNvSpPr>
          <p:nvPr/>
        </p:nvSpPr>
        <p:spPr bwMode="auto">
          <a:xfrm>
            <a:off x="336985" y="485831"/>
            <a:ext cx="565024" cy="546094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bg1"/>
            </a:solidFill>
            <a:round/>
          </a:ln>
          <a:effectLst/>
        </p:spPr>
        <p:txBody>
          <a:bodyPr wrap="none" lIns="68580" tIns="34290" rIns="68580" bIns="34290" anchor="ctr"/>
          <a:lstStyle/>
          <a:p>
            <a:pPr algn="ctr">
              <a:defRPr/>
            </a:pPr>
            <a:r>
              <a:rPr 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</a:t>
            </a:r>
            <a:endParaRPr lang="de-DE" sz="15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5" name="图片 104"/>
          <p:cNvPicPr/>
          <p:nvPr/>
        </p:nvPicPr>
        <p:blipFill>
          <a:blip r:embed="rId1"/>
          <a:stretch>
            <a:fillRect/>
          </a:stretch>
        </p:blipFill>
        <p:spPr>
          <a:xfrm>
            <a:off x="6814820" y="467360"/>
            <a:ext cx="1555750" cy="2397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6450965" y="2781935"/>
            <a:ext cx="167386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b="1" dirty="0">
                <a:solidFill>
                  <a:srgbClr val="000090"/>
                </a:solidFill>
                <a:sym typeface="+mn-ea"/>
              </a:rPr>
              <a:t>Cryptography</a:t>
            </a:r>
            <a:endParaRPr lang="en-US" b="1" dirty="0">
              <a:solidFill>
                <a:srgbClr val="000090"/>
              </a:solidFill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15631" t="1517"/>
          <a:stretch>
            <a:fillRect/>
          </a:stretch>
        </p:blipFill>
        <p:spPr>
          <a:xfrm>
            <a:off x="554355" y="3261360"/>
            <a:ext cx="2079625" cy="14458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l="3742" t="20632" b="486"/>
          <a:stretch>
            <a:fillRect/>
          </a:stretch>
        </p:blipFill>
        <p:spPr>
          <a:xfrm>
            <a:off x="3389630" y="3261360"/>
            <a:ext cx="2385060" cy="14420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37185" y="1200785"/>
            <a:ext cx="67849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sz="2000" b="1" dirty="0">
                <a:solidFill>
                  <a:srgbClr val="FF0000"/>
                </a:solidFill>
                <a:sym typeface="+mn-ea"/>
              </a:rPr>
              <a:t>Quantum computers</a:t>
            </a:r>
            <a:r>
              <a:rPr sz="2000" dirty="0">
                <a:sym typeface="+mn-ea"/>
              </a:rPr>
              <a:t> are set to revolutionize multiple application domains by offering </a:t>
            </a:r>
            <a:r>
              <a:rPr sz="2000" b="1" i="1" dirty="0">
                <a:sym typeface="+mn-ea"/>
              </a:rPr>
              <a:t>algorithmic speed-up</a:t>
            </a:r>
            <a:r>
              <a:rPr sz="2000" dirty="0">
                <a:sym typeface="+mn-ea"/>
              </a:rPr>
              <a:t> over the best-known classical algorithms. </a:t>
            </a:r>
            <a:endParaRPr sz="2000" dirty="0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89630" y="2781935"/>
            <a:ext cx="185991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b="1" dirty="0">
                <a:solidFill>
                  <a:srgbClr val="000090"/>
                </a:solidFill>
                <a:sym typeface="+mn-ea"/>
              </a:rPr>
              <a:t>Drug </a:t>
            </a:r>
            <a:r>
              <a:rPr lang="en-US" b="1" dirty="0">
                <a:solidFill>
                  <a:srgbClr val="000090"/>
                </a:solidFill>
                <a:sym typeface="+mn-ea"/>
              </a:rPr>
              <a:t>Discovery</a:t>
            </a:r>
            <a:endParaRPr lang="en-US" b="1" dirty="0">
              <a:solidFill>
                <a:srgbClr val="000090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8470" y="2812415"/>
            <a:ext cx="10420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b="1" dirty="0">
                <a:solidFill>
                  <a:srgbClr val="000090"/>
                </a:solidFill>
                <a:sym typeface="+mn-ea"/>
              </a:rPr>
              <a:t>Finance</a:t>
            </a:r>
            <a:endParaRPr lang="en-US" b="1" dirty="0">
              <a:solidFill>
                <a:srgbClr val="000090"/>
              </a:solidFill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965" y="3249295"/>
            <a:ext cx="2283460" cy="139319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422390" y="99060"/>
            <a:ext cx="234124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b="1" dirty="0">
                <a:solidFill>
                  <a:srgbClr val="000090"/>
                </a:solidFill>
                <a:sym typeface="+mn-ea"/>
              </a:rPr>
              <a:t>Quantum Computer</a:t>
            </a:r>
            <a:endParaRPr lang="en-US" b="1" dirty="0">
              <a:solidFill>
                <a:srgbClr val="00009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160" y="2108200"/>
            <a:ext cx="3375025" cy="2661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535" y="2369820"/>
            <a:ext cx="3648075" cy="21380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0365" y="1294765"/>
            <a:ext cx="81362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000"/>
              <a:t>The Kogge-Stone </a:t>
            </a:r>
            <a:r>
              <a:rPr lang="en-US" sz="2000"/>
              <a:t>Adder</a:t>
            </a:r>
            <a:r>
              <a:rPr sz="2000"/>
              <a:t> achieves the </a:t>
            </a:r>
            <a:r>
              <a:rPr sz="2000" b="1">
                <a:solidFill>
                  <a:srgbClr val="FF0000"/>
                </a:solidFill>
              </a:rPr>
              <a:t>lowest</a:t>
            </a:r>
            <a:r>
              <a:rPr sz="2000"/>
              <a:t> T-depth.</a:t>
            </a:r>
            <a:endParaRPr sz="20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969645" y="1704975"/>
                <a:ext cx="1513840" cy="36830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>
                          <a:solidFill>
                            <a:schemeClr val="accent1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𝐎</m:t>
                      </m:r>
                      <m:r>
                        <a:rPr lang="en-US" altLang="zh-CN" b="1">
                          <a:solidFill>
                            <a:schemeClr val="accent1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(</m:t>
                      </m:r>
                      <m:sSub>
                        <m:sSubPr>
                          <m:ctrlPr>
                            <a:rPr lang="en-US" altLang="zh-CN" b="1" i="1">
                              <a:solidFill>
                                <a:schemeClr val="accent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solidFill>
                                <a:schemeClr val="accent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𝟐</m:t>
                          </m:r>
                          <m:r>
                            <a:rPr lang="en-US" altLang="zh-CN" b="1" i="1">
                              <a:solidFill>
                                <a:schemeClr val="accent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𝒍𝒐𝒈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schemeClr val="accent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𝟐</m:t>
                          </m:r>
                        </m:sub>
                      </m:sSub>
                      <m:r>
                        <a:rPr lang="en-US" altLang="zh-CN" b="1" i="1">
                          <a:solidFill>
                            <a:schemeClr val="accent1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𝒏</m:t>
                      </m:r>
                      <m:r>
                        <a:rPr lang="en-US" altLang="zh-CN" b="1" i="1">
                          <a:solidFill>
                            <a:schemeClr val="accent1"/>
                          </a:solidFill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  <a:sym typeface="+mn-ea"/>
                        </a:rPr>
                        <m:t>)</m:t>
                      </m:r>
                    </m:oMath>
                  </m:oMathPara>
                </a14:m>
                <a:endParaRPr lang="en-US" altLang="zh-CN" b="1" i="1">
                  <a:solidFill>
                    <a:schemeClr val="accent1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  <a:sym typeface="+mn-ea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45" y="1704975"/>
                <a:ext cx="1513840" cy="3683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5347970" y="1737995"/>
                <a:ext cx="1928495" cy="36830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𝐎</m:t>
                      </m:r>
                      <m:r>
                        <a:rPr lang="en-US" altLang="zh-CN" b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(</m:t>
                      </m:r>
                      <m:sSub>
                        <m:sSubPr>
                          <m:ctrlPr>
                            <a:rPr lang="en-US" altLang="zh-CN" b="1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𝒍𝒐𝒈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𝟐</m:t>
                          </m:r>
                        </m:sub>
                      </m:sSub>
                      <m:r>
                        <a:rPr lang="en-US" altLang="zh-CN" b="1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𝒏</m:t>
                      </m:r>
                      <m:r>
                        <a:rPr lang="en-US" altLang="zh-CN" b="1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)</m:t>
                      </m:r>
                    </m:oMath>
                  </m:oMathPara>
                </a14:m>
                <a:endParaRPr lang="en-US" altLang="zh-CN" b="1" i="1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  <a:sym typeface="+mn-ea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970" y="1737995"/>
                <a:ext cx="1928495" cy="3683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右箭头 6"/>
          <p:cNvSpPr/>
          <p:nvPr/>
        </p:nvSpPr>
        <p:spPr>
          <a:xfrm>
            <a:off x="3712845" y="1776095"/>
            <a:ext cx="818515" cy="292100"/>
          </a:xfrm>
          <a:prstGeom prst="rightArrow">
            <a:avLst>
              <a:gd name="adj1" fmla="val 20629"/>
              <a:gd name="adj2" fmla="val 78321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9" name="右大括号 8"/>
          <p:cNvSpPr/>
          <p:nvPr/>
        </p:nvSpPr>
        <p:spPr>
          <a:xfrm>
            <a:off x="3712845" y="2277110"/>
            <a:ext cx="242570" cy="2094230"/>
          </a:xfrm>
          <a:prstGeom prst="rightBrace">
            <a:avLst>
              <a:gd name="adj1" fmla="val 77486"/>
              <a:gd name="adj2" fmla="val 5001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p>
            <a:endParaRPr lang="zh-CN" altLang="en-US"/>
          </a:p>
        </p:txBody>
      </p:sp>
      <p:sp>
        <p:nvSpPr>
          <p:cNvPr id="10" name="右大括号 9"/>
          <p:cNvSpPr/>
          <p:nvPr/>
        </p:nvSpPr>
        <p:spPr>
          <a:xfrm>
            <a:off x="8077835" y="2632710"/>
            <a:ext cx="242570" cy="1497965"/>
          </a:xfrm>
          <a:prstGeom prst="rightBrace">
            <a:avLst>
              <a:gd name="adj1" fmla="val 77486"/>
              <a:gd name="adj2" fmla="val 50013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937635" y="314007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b="1">
                <a:solidFill>
                  <a:srgbClr val="4F80BD"/>
                </a:solidFill>
                <a:sym typeface="+mn-ea"/>
              </a:rPr>
              <a:t>5</a:t>
            </a:r>
            <a:endParaRPr lang="en-US" altLang="zh-CN" b="1">
              <a:solidFill>
                <a:srgbClr val="4F80BD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335645" y="3204845"/>
            <a:ext cx="298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b="1">
                <a:solidFill>
                  <a:srgbClr val="FF0000"/>
                </a:solidFill>
                <a:sym typeface="+mn-ea"/>
              </a:rPr>
              <a:t>3</a:t>
            </a:r>
            <a:endParaRPr lang="en-US" altLang="zh-CN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9875" y="692785"/>
            <a:ext cx="36855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b="1">
                <a:solidFill>
                  <a:srgbClr val="000090"/>
                </a:solidFill>
                <a:sym typeface="+mn-ea"/>
              </a:rPr>
              <a:t>What is Kogge-Stone</a:t>
            </a:r>
            <a:r>
              <a:rPr lang="en-US" b="1">
                <a:solidFill>
                  <a:srgbClr val="000090"/>
                </a:solidFill>
                <a:sym typeface="+mn-ea"/>
              </a:rPr>
              <a:t> strategy</a:t>
            </a:r>
            <a:r>
              <a:rPr lang="en-US" b="1">
                <a:solidFill>
                  <a:srgbClr val="000090"/>
                </a:solidFill>
                <a:sym typeface="+mn-ea"/>
              </a:rPr>
              <a:t>？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07035" y="264795"/>
            <a:ext cx="18580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Methodology</a:t>
            </a:r>
            <a:endParaRPr lang="en-US" sz="2000" b="1">
              <a:solidFill>
                <a:srgbClr val="00009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4950" y="833755"/>
            <a:ext cx="5714365" cy="3686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5085" y="107950"/>
            <a:ext cx="6177280" cy="46126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2710" y="0"/>
            <a:ext cx="313499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Overall Structure</a:t>
            </a:r>
            <a:endParaRPr lang="en-US" sz="2000" b="1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07035" y="264795"/>
            <a:ext cx="30111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Ling Extension</a:t>
            </a:r>
            <a:endParaRPr lang="en-US" sz="2000" b="1">
              <a:solidFill>
                <a:srgbClr val="00009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0" y="793750"/>
            <a:ext cx="7239000" cy="355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115" y="323215"/>
            <a:ext cx="7303135" cy="44977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3025" y="122555"/>
            <a:ext cx="40519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Results and Discussion</a:t>
            </a:r>
            <a:r>
              <a:rPr lang="en-US" sz="2000" b="1">
                <a:solidFill>
                  <a:srgbClr val="000090"/>
                </a:solidFill>
              </a:rPr>
              <a:t>s</a:t>
            </a:r>
            <a:endParaRPr lang="en-US" sz="2000" b="1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87350" y="255905"/>
            <a:ext cx="40519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Results and Discussion</a:t>
            </a:r>
            <a:r>
              <a:rPr lang="en-US" sz="2000" b="1">
                <a:solidFill>
                  <a:srgbClr val="000090"/>
                </a:solidFill>
              </a:rPr>
              <a:t>s</a:t>
            </a:r>
            <a:endParaRPr lang="en-US" sz="2000" b="1">
              <a:solidFill>
                <a:srgbClr val="00009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235" y="919480"/>
            <a:ext cx="4622165" cy="3632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140" y="1091565"/>
            <a:ext cx="4537710" cy="3288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" name="文本框 49"/>
          <p:cNvSpPr txBox="1"/>
          <p:nvPr>
            <p:custDataLst>
              <p:tags r:id="rId1"/>
            </p:custDataLst>
          </p:nvPr>
        </p:nvSpPr>
        <p:spPr>
          <a:xfrm>
            <a:off x="2199640" y="2774950"/>
            <a:ext cx="4771390" cy="630555"/>
          </a:xfrm>
          <a:prstGeom prst="rect">
            <a:avLst/>
          </a:prstGeom>
          <a:noFill/>
          <a:ln>
            <a:noFill/>
          </a:ln>
        </p:spPr>
        <p:txBody>
          <a:bodyPr wrap="none" lIns="76200" tIns="28575" rIns="47625" bIns="28575" rtlCol="0" anchor="b" anchorCtr="0"/>
          <a:p>
            <a:pPr algn="ctr">
              <a:lnSpc>
                <a:spcPct val="114000"/>
              </a:lnSpc>
            </a:pPr>
            <a:r>
              <a:rPr lang="en-US" altLang="zh-CN" sz="5200" b="1" dirty="0">
                <a:solidFill>
                  <a:schemeClr val="tx1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+mn-ea"/>
              </a:rPr>
              <a:t>Quantum Division</a:t>
            </a:r>
            <a:endParaRPr lang="en-US" altLang="zh-CN" sz="5200" b="1" dirty="0">
              <a:solidFill>
                <a:schemeClr val="tx1"/>
              </a:solidFill>
              <a:latin typeface="Calibri" panose="020F0502020204030204" charset="0"/>
              <a:ea typeface="Microsoft YaHei" panose="020B0503020204020204" charset="-122"/>
              <a:cs typeface="Calibri" panose="020F0502020204030204" charset="0"/>
              <a:sym typeface="+mn-ea"/>
            </a:endParaRPr>
          </a:p>
        </p:txBody>
      </p:sp>
      <p:cxnSp>
        <p:nvCxnSpPr>
          <p:cNvPr id="59" name="直接连接符 58"/>
          <p:cNvCxnSpPr/>
          <p:nvPr>
            <p:custDataLst>
              <p:tags r:id="rId2"/>
            </p:custDataLst>
          </p:nvPr>
        </p:nvCxnSpPr>
        <p:spPr>
          <a:xfrm>
            <a:off x="4027863" y="3546729"/>
            <a:ext cx="1115060" cy="0"/>
          </a:xfrm>
          <a:prstGeom prst="line">
            <a:avLst/>
          </a:prstGeom>
          <a:noFill/>
          <a:ln w="57150" cap="flat" cmpd="sng" algn="ctr">
            <a:solidFill>
              <a:srgbClr val="083A7F"/>
            </a:solidFill>
            <a:prstDash val="solid"/>
            <a:miter lim="800000"/>
          </a:ln>
          <a:effectLst/>
        </p:spPr>
        <p:style>
          <a:lnRef idx="1">
            <a:srgbClr val="577CCE"/>
          </a:lnRef>
          <a:fillRef idx="0">
            <a:srgbClr val="577CCE"/>
          </a:fillRef>
          <a:effectRef idx="0">
            <a:srgbClr val="577CCE"/>
          </a:effectRef>
          <a:fontRef idx="minor">
            <a:srgbClr val="000000"/>
          </a:fontRef>
        </p:style>
      </p:cxnSp>
      <p:sp>
        <p:nvSpPr>
          <p:cNvPr id="10" name="矩形: 圆角 9"/>
          <p:cNvSpPr/>
          <p:nvPr>
            <p:custDataLst>
              <p:tags r:id="rId3"/>
            </p:custDataLst>
          </p:nvPr>
        </p:nvSpPr>
        <p:spPr>
          <a:xfrm>
            <a:off x="4209415" y="1635760"/>
            <a:ext cx="751840" cy="640715"/>
          </a:xfrm>
          <a:prstGeom prst="roundRect">
            <a:avLst>
              <a:gd name="adj" fmla="val 4192"/>
            </a:avLst>
          </a:prstGeom>
          <a:solidFill>
            <a:srgbClr val="083A8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577CCE">
              <a:shade val="50000"/>
            </a:srgbClr>
          </a:lnRef>
          <a:fillRef idx="1">
            <a:srgbClr val="577CCE"/>
          </a:fillRef>
          <a:effectRef idx="0">
            <a:srgbClr val="577CCE"/>
          </a:effectRef>
          <a:fontRef idx="minor">
            <a:srgbClr val="FFFFFF"/>
          </a:fontRef>
        </p:style>
        <p:txBody>
          <a:bodyPr rtlCol="0" anchor="ctr">
            <a:noAutofit/>
          </a:bodyPr>
          <a:p>
            <a:pPr algn="ctr"/>
            <a:r>
              <a:rPr lang="en-US" altLang="zh-CN" sz="3200" b="1" dirty="0">
                <a:solidFill>
                  <a:srgbClr val="FFFFFF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</a:rPr>
              <a:t>04</a:t>
            </a:r>
            <a:endParaRPr lang="en-US" altLang="zh-CN" sz="3200" b="1" dirty="0">
              <a:solidFill>
                <a:srgbClr val="FFFFFF"/>
              </a:solidFill>
              <a:latin typeface="Calibri" panose="020F0502020204030204" charset="0"/>
              <a:ea typeface="Microsoft YaHei" panose="020B0503020204020204" charset="-122"/>
              <a:cs typeface="Calibri" panose="020F050202020403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095" y="0"/>
            <a:ext cx="2287905" cy="16179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300990" y="3070225"/>
            <a:ext cx="88430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solidFill>
                  <a:schemeClr val="bg1">
                    <a:lumMod val="50000"/>
                  </a:schemeClr>
                </a:solidFill>
              </a:rPr>
              <a:t>Siyi Wang, Eugene Lim and Anupam Chattopadhyay, "Boosting the Efficiency of Quantum Divider through Effective Design Space Exploration" </a:t>
            </a:r>
            <a:r>
              <a:rPr lang="en-US" altLang="zh-CN">
                <a:solidFill>
                  <a:schemeClr val="bg1">
                    <a:lumMod val="50000"/>
                  </a:schemeClr>
                </a:solidFill>
              </a:rPr>
              <a:t>Accepted in 2024 T</a:t>
            </a:r>
            <a:r>
              <a:rPr>
                <a:solidFill>
                  <a:schemeClr val="bg1">
                    <a:lumMod val="50000"/>
                  </a:schemeClr>
                </a:solidFill>
              </a:rPr>
              <a:t>he IEEE International Symposium on Circuits and Systems (ISCAS) </a:t>
            </a:r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706495" y="1302385"/>
            <a:ext cx="16287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 b="1" dirty="0">
                <a:solidFill>
                  <a:srgbClr val="083A7F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+mn-ea"/>
              </a:rPr>
              <a:t>Study 4</a:t>
            </a:r>
            <a:endParaRPr lang="zh-CN" altLang="en-US" sz="3200" b="1" dirty="0">
              <a:solidFill>
                <a:srgbClr val="083A7F"/>
              </a:solidFill>
              <a:latin typeface="Calibri" panose="020F0502020204030204" charset="0"/>
              <a:ea typeface="Microsoft YaHei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2192020" y="2157730"/>
            <a:ext cx="4771390" cy="630555"/>
          </a:xfrm>
          <a:prstGeom prst="rect">
            <a:avLst/>
          </a:prstGeom>
          <a:noFill/>
          <a:ln>
            <a:noFill/>
          </a:ln>
        </p:spPr>
        <p:txBody>
          <a:bodyPr wrap="none" lIns="76200" tIns="28575" rIns="47625" bIns="28575" rtlCol="0" anchor="b" anchorCtr="0"/>
          <a:p>
            <a:pPr algn="ctr">
              <a:lnSpc>
                <a:spcPct val="114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+mn-ea"/>
              </a:rPr>
              <a:t>Quantum Non-</a:t>
            </a:r>
            <a:r>
              <a:rPr lang="en-US" altLang="zh-CN" sz="3200" b="1" dirty="0"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+mn-ea"/>
              </a:rPr>
              <a:t>Restoring</a:t>
            </a:r>
            <a:r>
              <a:rPr lang="en-US" altLang="zh-CN" sz="3200" b="1" dirty="0">
                <a:solidFill>
                  <a:schemeClr val="tx1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+mn-ea"/>
              </a:rPr>
              <a:t> Divider</a:t>
            </a:r>
            <a:r>
              <a:rPr lang="en-US" altLang="zh-CN" sz="3200" b="1" baseline="30000" dirty="0">
                <a:solidFill>
                  <a:schemeClr val="tx1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+mn-ea"/>
              </a:rPr>
              <a:t>[7]</a:t>
            </a:r>
            <a:endParaRPr lang="en-US" altLang="zh-CN" sz="3200" b="1" baseline="30000" dirty="0">
              <a:solidFill>
                <a:schemeClr val="tx1"/>
              </a:solidFill>
              <a:latin typeface="Calibri" panose="020F0502020204030204" charset="0"/>
              <a:ea typeface="Microsoft YaHei" panose="020B0503020204020204" charset="-122"/>
              <a:cs typeface="Calibri" panose="020F0502020204030204" charset="0"/>
              <a:sym typeface="+mn-ea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2"/>
            </p:custDataLst>
          </p:nvPr>
        </p:nvCxnSpPr>
        <p:spPr>
          <a:xfrm>
            <a:off x="3963093" y="2929509"/>
            <a:ext cx="1115060" cy="0"/>
          </a:xfrm>
          <a:prstGeom prst="line">
            <a:avLst/>
          </a:prstGeom>
          <a:noFill/>
          <a:ln w="57150" cap="flat" cmpd="sng" algn="ctr">
            <a:solidFill>
              <a:srgbClr val="083A7F"/>
            </a:solidFill>
            <a:prstDash val="solid"/>
            <a:miter lim="800000"/>
          </a:ln>
          <a:effectLst/>
        </p:spPr>
        <p:style>
          <a:lnRef idx="1">
            <a:srgbClr val="577CCE"/>
          </a:lnRef>
          <a:fillRef idx="0">
            <a:srgbClr val="577CCE"/>
          </a:fillRef>
          <a:effectRef idx="0">
            <a:srgbClr val="577CCE"/>
          </a:effectRef>
          <a:fontRef idx="minor">
            <a:srgbClr val="000000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07035" y="264795"/>
            <a:ext cx="18580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Methodology</a:t>
            </a:r>
            <a:endParaRPr lang="en-US" sz="2000" b="1">
              <a:solidFill>
                <a:srgbClr val="00009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490" y="713740"/>
            <a:ext cx="3380105" cy="40074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6613"/>
          <a:stretch>
            <a:fillRect/>
          </a:stretch>
        </p:blipFill>
        <p:spPr>
          <a:xfrm>
            <a:off x="4339590" y="1293495"/>
            <a:ext cx="4707890" cy="2706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010" y="353695"/>
            <a:ext cx="4977130" cy="44380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165" y="1268095"/>
            <a:ext cx="3332480" cy="2188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336984" y="201351"/>
            <a:ext cx="4946823" cy="54609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9525">
            <a:noFill/>
            <a:round/>
          </a:ln>
        </p:spPr>
        <p:txBody>
          <a:bodyPr wrap="none" lIns="68580" tIns="34290" rIns="68580" bIns="34290" anchor="ctr"/>
          <a:lstStyle/>
          <a:p>
            <a:endParaRPr lang="de-DE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636477" y="99288"/>
            <a:ext cx="7200900" cy="622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/>
              <a:buChar char="•"/>
            </a:pPr>
            <a:r>
              <a:rPr lang="en-US" sz="2400" b="1" dirty="0" smtClean="0">
                <a:solidFill>
                  <a:srgbClr val="000090"/>
                </a:solidFill>
              </a:rPr>
              <a:t>Introduction</a:t>
            </a:r>
            <a:endParaRPr lang="en-US" sz="2400" b="1" dirty="0" smtClean="0">
              <a:solidFill>
                <a:srgbClr val="000090"/>
              </a:solidFill>
            </a:endParaRPr>
          </a:p>
        </p:txBody>
      </p:sp>
      <p:sp>
        <p:nvSpPr>
          <p:cNvPr id="54276" name="Oval 4"/>
          <p:cNvSpPr>
            <a:spLocks noChangeArrowheads="1"/>
          </p:cNvSpPr>
          <p:nvPr/>
        </p:nvSpPr>
        <p:spPr bwMode="auto">
          <a:xfrm>
            <a:off x="336985" y="201351"/>
            <a:ext cx="565024" cy="546094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bg1"/>
            </a:solidFill>
            <a:round/>
          </a:ln>
          <a:effectLst/>
        </p:spPr>
        <p:txBody>
          <a:bodyPr wrap="none" lIns="68580" tIns="34290" rIns="68580" bIns="34290" anchor="ctr"/>
          <a:lstStyle/>
          <a:p>
            <a:pPr algn="ctr">
              <a:defRPr/>
            </a:pPr>
            <a:r>
              <a:rPr 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</a:t>
            </a:r>
            <a:endParaRPr lang="de-DE" sz="15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4350" y="823595"/>
            <a:ext cx="88392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en-US" sz="2000" b="1" dirty="0">
                <a:solidFill>
                  <a:srgbClr val="FF0000"/>
                </a:solidFill>
                <a:sym typeface="+mn-ea"/>
              </a:rPr>
              <a:t>Quantum arithmetic</a:t>
            </a:r>
            <a:r>
              <a:rPr lang="en-US" sz="2000" dirty="0">
                <a:solidFill>
                  <a:schemeClr val="tx1"/>
                </a:solidFill>
                <a:sym typeface="+mn-ea"/>
              </a:rPr>
              <a:t> has gained extensive attention since it </a:t>
            </a:r>
            <a:r>
              <a:rPr lang="en-US" sz="2000" b="1" dirty="0">
                <a:solidFill>
                  <a:srgbClr val="000090"/>
                </a:solidFill>
                <a:sym typeface="+mn-ea"/>
              </a:rPr>
              <a:t>determines</a:t>
            </a:r>
            <a:r>
              <a:rPr lang="en-US" sz="2000" dirty="0">
                <a:solidFill>
                  <a:schemeClr val="tx1"/>
                </a:solidFill>
                <a:sym typeface="+mn-ea"/>
              </a:rPr>
              <a:t>:</a:t>
            </a:r>
            <a:endParaRPr lang="en-US" sz="2000" dirty="0">
              <a:solidFill>
                <a:schemeClr val="tx1"/>
              </a:solidFill>
              <a:sym typeface="+mn-ea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sym typeface="+mn-ea"/>
              </a:rPr>
              <a:t>the computational capability</a:t>
            </a:r>
            <a:endParaRPr lang="en-US" sz="2000" dirty="0">
              <a:solidFill>
                <a:schemeClr val="tx1"/>
              </a:solidFill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sym typeface="+mn-ea"/>
              </a:rPr>
              <a:t>the overall cost of numerous quantum algorithms</a:t>
            </a:r>
            <a:endParaRPr lang="en-US" sz="2000" dirty="0">
              <a:solidFill>
                <a:schemeClr val="tx1"/>
              </a:solidFill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ym typeface="+mn-ea"/>
              </a:rPr>
              <a:t>the overall cost of </a:t>
            </a:r>
            <a:r>
              <a:rPr lang="en-US" sz="2000" dirty="0">
                <a:solidFill>
                  <a:schemeClr val="tx1"/>
                </a:solidFill>
                <a:sym typeface="+mn-ea"/>
              </a:rPr>
              <a:t>large-scale quantum circuits.</a:t>
            </a:r>
            <a:endParaRPr lang="en-US" sz="2000" dirty="0">
              <a:solidFill>
                <a:schemeClr val="tx1"/>
              </a:solidFill>
              <a:sym typeface="+mn-ea"/>
            </a:endParaRPr>
          </a:p>
          <a:p>
            <a:pPr marL="285750" indent="-285750" algn="l"/>
            <a:endParaRPr lang="en-US" sz="20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3" name="左大括号 2"/>
          <p:cNvSpPr/>
          <p:nvPr/>
        </p:nvSpPr>
        <p:spPr>
          <a:xfrm>
            <a:off x="5801995" y="2774950"/>
            <a:ext cx="250190" cy="1304290"/>
          </a:xfrm>
          <a:prstGeom prst="leftBrace">
            <a:avLst>
              <a:gd name="adj1" fmla="val 39112"/>
              <a:gd name="adj2" fmla="val 50000"/>
            </a:avLst>
          </a:prstGeom>
          <a:ln w="34925">
            <a:solidFill>
              <a:srgbClr val="14149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>
            <a:scene3d>
              <a:camera prst="orthographicFront"/>
              <a:lightRig rig="threePt" dir="t"/>
            </a:scene3d>
          </a:bodyPr>
          <a:p>
            <a:endParaRPr lang="zh-CN" altLang="en-US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36415" y="3073400"/>
            <a:ext cx="143827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sz="2000" b="1" dirty="0">
                <a:solidFill>
                  <a:srgbClr val="000090"/>
                </a:solidFill>
                <a:sym typeface="+mn-ea"/>
              </a:rPr>
              <a:t>Quantum </a:t>
            </a:r>
            <a:endParaRPr lang="en-US" sz="2000" b="1" dirty="0">
              <a:solidFill>
                <a:srgbClr val="000090"/>
              </a:solidFill>
              <a:sym typeface="+mn-ea"/>
            </a:endParaRPr>
          </a:p>
          <a:p>
            <a:pPr algn="ctr"/>
            <a:r>
              <a:rPr lang="en-US" sz="2000" b="1" dirty="0">
                <a:solidFill>
                  <a:srgbClr val="000090"/>
                </a:solidFill>
                <a:sym typeface="+mn-ea"/>
              </a:rPr>
              <a:t>Arithmetic</a:t>
            </a:r>
            <a:endParaRPr lang="en-US" sz="2000" b="1" dirty="0">
              <a:solidFill>
                <a:srgbClr val="00009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41390" y="2609850"/>
            <a:ext cx="2499995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20000"/>
              </a:lnSpc>
            </a:pPr>
            <a:r>
              <a:rPr lang="en-US" sz="2000" b="1" dirty="0">
                <a:sym typeface="+mn-ea"/>
              </a:rPr>
              <a:t>Quantum </a:t>
            </a:r>
            <a:r>
              <a:rPr lang="en-US" sz="2000" b="1" dirty="0">
                <a:sym typeface="+mn-ea"/>
              </a:rPr>
              <a:t>Adder</a:t>
            </a:r>
            <a:endParaRPr lang="en-US" sz="2000" b="1" dirty="0"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sz="2000" b="1" dirty="0">
                <a:sym typeface="+mn-ea"/>
              </a:rPr>
              <a:t>Quantum Divider</a:t>
            </a:r>
            <a:endParaRPr lang="en-US" sz="2000" b="1" dirty="0"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 dirty="0">
                <a:sym typeface="+mn-ea"/>
              </a:rPr>
              <a:t>...</a:t>
            </a:r>
            <a:endParaRPr lang="en-US" sz="2000" b="1" dirty="0"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sz="2000" b="1" dirty="0">
                <a:sym typeface="+mn-ea"/>
              </a:rPr>
              <a:t>Quantum Multiplier</a:t>
            </a:r>
            <a:endParaRPr lang="en-US" altLang="zh-CN" sz="2000" b="1" dirty="0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7550" y="2724150"/>
            <a:ext cx="3088005" cy="1541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87350" y="255905"/>
            <a:ext cx="40519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Results and Discussion</a:t>
            </a:r>
            <a:r>
              <a:rPr lang="en-US" sz="2000" b="1">
                <a:solidFill>
                  <a:srgbClr val="000090"/>
                </a:solidFill>
              </a:rPr>
              <a:t>s</a:t>
            </a:r>
            <a:endParaRPr lang="en-US" sz="2000" b="1">
              <a:solidFill>
                <a:srgbClr val="00009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5020"/>
            <a:ext cx="9143365" cy="3552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87350" y="255905"/>
            <a:ext cx="40519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Results and Discussion</a:t>
            </a:r>
            <a:r>
              <a:rPr lang="en-US" sz="2000" b="1">
                <a:solidFill>
                  <a:srgbClr val="000090"/>
                </a:solidFill>
              </a:rPr>
              <a:t>s</a:t>
            </a:r>
            <a:endParaRPr lang="en-US" sz="2000" b="1">
              <a:solidFill>
                <a:srgbClr val="00009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350" y="817880"/>
            <a:ext cx="4175760" cy="19240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190" y="817880"/>
            <a:ext cx="3859530" cy="1937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31554"/>
          <a:stretch>
            <a:fillRect/>
          </a:stretch>
        </p:blipFill>
        <p:spPr>
          <a:xfrm>
            <a:off x="24130" y="2740025"/>
            <a:ext cx="4415155" cy="21050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t="66515"/>
          <a:stretch>
            <a:fillRect/>
          </a:stretch>
        </p:blipFill>
        <p:spPr>
          <a:xfrm>
            <a:off x="4563110" y="3229610"/>
            <a:ext cx="3820160" cy="890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87350" y="255905"/>
            <a:ext cx="40519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Results and Discussion</a:t>
            </a:r>
            <a:r>
              <a:rPr lang="en-US" sz="2000" b="1">
                <a:solidFill>
                  <a:srgbClr val="000090"/>
                </a:solidFill>
              </a:rPr>
              <a:t>s</a:t>
            </a:r>
            <a:endParaRPr lang="en-US" sz="2000" b="1">
              <a:solidFill>
                <a:srgbClr val="00009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00" y="933450"/>
            <a:ext cx="7112000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" name="文本框 49"/>
          <p:cNvSpPr txBox="1"/>
          <p:nvPr>
            <p:custDataLst>
              <p:tags r:id="rId1"/>
            </p:custDataLst>
          </p:nvPr>
        </p:nvSpPr>
        <p:spPr>
          <a:xfrm>
            <a:off x="2199640" y="2774950"/>
            <a:ext cx="4771390" cy="630555"/>
          </a:xfrm>
          <a:prstGeom prst="rect">
            <a:avLst/>
          </a:prstGeom>
          <a:noFill/>
          <a:ln>
            <a:noFill/>
          </a:ln>
        </p:spPr>
        <p:txBody>
          <a:bodyPr wrap="none" lIns="76200" tIns="28575" rIns="47625" bIns="28575" rtlCol="0" anchor="b" anchorCtr="0"/>
          <a:p>
            <a:pPr algn="ctr">
              <a:lnSpc>
                <a:spcPct val="114000"/>
              </a:lnSpc>
            </a:pPr>
            <a:r>
              <a:rPr lang="en-US" altLang="zh-CN" sz="5200" b="1" dirty="0">
                <a:solidFill>
                  <a:schemeClr val="tx1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+mn-ea"/>
              </a:rPr>
              <a:t>Future Plan</a:t>
            </a:r>
            <a:endParaRPr lang="en-US" altLang="zh-CN" sz="5200" b="1" dirty="0">
              <a:solidFill>
                <a:schemeClr val="tx1"/>
              </a:solidFill>
              <a:latin typeface="Calibri" panose="020F0502020204030204" charset="0"/>
              <a:ea typeface="Microsoft YaHei" panose="020B0503020204020204" charset="-122"/>
              <a:cs typeface="Calibri" panose="020F0502020204030204" charset="0"/>
              <a:sym typeface="+mn-ea"/>
            </a:endParaRPr>
          </a:p>
        </p:txBody>
      </p:sp>
      <p:cxnSp>
        <p:nvCxnSpPr>
          <p:cNvPr id="59" name="直接连接符 58"/>
          <p:cNvCxnSpPr/>
          <p:nvPr>
            <p:custDataLst>
              <p:tags r:id="rId2"/>
            </p:custDataLst>
          </p:nvPr>
        </p:nvCxnSpPr>
        <p:spPr>
          <a:xfrm>
            <a:off x="4027863" y="3546729"/>
            <a:ext cx="1115060" cy="0"/>
          </a:xfrm>
          <a:prstGeom prst="line">
            <a:avLst/>
          </a:prstGeom>
          <a:noFill/>
          <a:ln w="57150" cap="flat" cmpd="sng" algn="ctr">
            <a:solidFill>
              <a:srgbClr val="083A7F"/>
            </a:solidFill>
            <a:prstDash val="solid"/>
            <a:miter lim="800000"/>
          </a:ln>
          <a:effectLst/>
        </p:spPr>
        <p:style>
          <a:lnRef idx="1">
            <a:srgbClr val="577CCE"/>
          </a:lnRef>
          <a:fillRef idx="0">
            <a:srgbClr val="577CCE"/>
          </a:fillRef>
          <a:effectRef idx="0">
            <a:srgbClr val="577CCE"/>
          </a:effectRef>
          <a:fontRef idx="minor">
            <a:srgbClr val="000000"/>
          </a:fontRef>
        </p:style>
      </p:cxnSp>
      <p:sp>
        <p:nvSpPr>
          <p:cNvPr id="10" name="矩形: 圆角 9"/>
          <p:cNvSpPr/>
          <p:nvPr>
            <p:custDataLst>
              <p:tags r:id="rId3"/>
            </p:custDataLst>
          </p:nvPr>
        </p:nvSpPr>
        <p:spPr>
          <a:xfrm>
            <a:off x="4209415" y="1635760"/>
            <a:ext cx="751840" cy="640715"/>
          </a:xfrm>
          <a:prstGeom prst="roundRect">
            <a:avLst>
              <a:gd name="adj" fmla="val 4192"/>
            </a:avLst>
          </a:prstGeom>
          <a:solidFill>
            <a:srgbClr val="083A8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577CCE">
              <a:shade val="50000"/>
            </a:srgbClr>
          </a:lnRef>
          <a:fillRef idx="1">
            <a:srgbClr val="577CCE"/>
          </a:fillRef>
          <a:effectRef idx="0">
            <a:srgbClr val="577CCE"/>
          </a:effectRef>
          <a:fontRef idx="minor">
            <a:srgbClr val="FFFFFF"/>
          </a:fontRef>
        </p:style>
        <p:txBody>
          <a:bodyPr rtlCol="0" anchor="ctr">
            <a:noAutofit/>
          </a:bodyPr>
          <a:p>
            <a:pPr algn="ctr"/>
            <a:r>
              <a:rPr lang="en-US" altLang="zh-CN" sz="3200" b="1" dirty="0">
                <a:solidFill>
                  <a:srgbClr val="FFFFFF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</a:rPr>
              <a:t>05</a:t>
            </a:r>
            <a:endParaRPr lang="en-US" altLang="zh-CN" sz="3200" b="1" dirty="0">
              <a:solidFill>
                <a:srgbClr val="FFFFFF"/>
              </a:solidFill>
              <a:latin typeface="Calibri" panose="020F0502020204030204" charset="0"/>
              <a:ea typeface="Microsoft YaHei" panose="020B0503020204020204" charset="-122"/>
              <a:cs typeface="Calibri" panose="020F050202020403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095" y="0"/>
            <a:ext cx="2287905" cy="16179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113665" y="543560"/>
            <a:ext cx="2365375" cy="5461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9525">
            <a:noFill/>
            <a:round/>
          </a:ln>
        </p:spPr>
        <p:txBody>
          <a:bodyPr wrap="none" lIns="68580" tIns="34290" rIns="68580" bIns="34290" anchor="ctr"/>
          <a:lstStyle/>
          <a:p>
            <a:endParaRPr lang="de-DE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14325" y="449580"/>
            <a:ext cx="7200900" cy="539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/>
              <a:buChar char="•"/>
            </a:pPr>
            <a:r>
              <a:rPr lang="en-US" sz="2400" b="1" dirty="0" smtClean="0">
                <a:solidFill>
                  <a:srgbClr val="000090"/>
                </a:solidFill>
                <a:sym typeface="+mn-ea"/>
              </a:rPr>
              <a:t>Future Plan</a:t>
            </a:r>
            <a:endParaRPr lang="en-US" sz="2400" b="1" baseline="30000" dirty="0" smtClean="0">
              <a:solidFill>
                <a:srgbClr val="000090"/>
              </a:solidFill>
            </a:endParaRPr>
          </a:p>
        </p:txBody>
      </p:sp>
      <p:sp>
        <p:nvSpPr>
          <p:cNvPr id="54276" name="Oval 4"/>
          <p:cNvSpPr>
            <a:spLocks noChangeArrowheads="1"/>
          </p:cNvSpPr>
          <p:nvPr/>
        </p:nvSpPr>
        <p:spPr bwMode="auto">
          <a:xfrm>
            <a:off x="113465" y="543616"/>
            <a:ext cx="565024" cy="546094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bg1"/>
            </a:solidFill>
            <a:round/>
          </a:ln>
          <a:effectLst/>
        </p:spPr>
        <p:txBody>
          <a:bodyPr wrap="none" lIns="68580" tIns="34290" rIns="68580" bIns="34290" anchor="ctr"/>
          <a:lstStyle/>
          <a:p>
            <a:pPr algn="ctr">
              <a:defRPr/>
            </a:pPr>
            <a:r>
              <a:rPr 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</a:t>
            </a:r>
            <a:endParaRPr lang="de-DE" sz="15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1045" y="5224780"/>
            <a:ext cx="77412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en-US" sz="2000"/>
          </a:p>
        </p:txBody>
      </p:sp>
      <p:sp>
        <p:nvSpPr>
          <p:cNvPr id="5" name="右箭头 4"/>
          <p:cNvSpPr/>
          <p:nvPr/>
        </p:nvSpPr>
        <p:spPr>
          <a:xfrm>
            <a:off x="3834765" y="1860550"/>
            <a:ext cx="818515" cy="292100"/>
          </a:xfrm>
          <a:prstGeom prst="rightArrow">
            <a:avLst>
              <a:gd name="adj1" fmla="val 20629"/>
              <a:gd name="adj2" fmla="val 78321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33718" y="1591945"/>
            <a:ext cx="290449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sz="2400" b="1">
                <a:solidFill>
                  <a:schemeClr val="tx1"/>
                </a:solidFill>
                <a:sym typeface="+mn-ea"/>
              </a:rPr>
              <a:t>Quantum </a:t>
            </a:r>
            <a:endParaRPr lang="en-US" sz="2400" b="1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en-US" sz="2400" b="1">
                <a:solidFill>
                  <a:schemeClr val="tx1"/>
                </a:solidFill>
                <a:sym typeface="+mn-ea"/>
              </a:rPr>
              <a:t>Arithmetic Circuits</a:t>
            </a:r>
            <a:endParaRPr lang="en-US" sz="2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21593" y="1591945"/>
            <a:ext cx="278701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sz="2400" b="1">
                <a:solidFill>
                  <a:srgbClr val="00B050"/>
                </a:solidFill>
                <a:sym typeface="+mn-ea"/>
              </a:rPr>
              <a:t>Quantum </a:t>
            </a:r>
            <a:endParaRPr lang="en-US" sz="2400" b="1">
              <a:solidFill>
                <a:srgbClr val="00B050"/>
              </a:solidFill>
              <a:sym typeface="+mn-ea"/>
            </a:endParaRPr>
          </a:p>
          <a:p>
            <a:r>
              <a:rPr lang="en-US" sz="2400" b="1">
                <a:solidFill>
                  <a:srgbClr val="00B050"/>
                </a:solidFill>
                <a:sym typeface="+mn-ea"/>
              </a:rPr>
              <a:t>Machine </a:t>
            </a:r>
            <a:r>
              <a:rPr lang="en-US" sz="2400" b="1">
                <a:solidFill>
                  <a:srgbClr val="00B050"/>
                </a:solidFill>
                <a:sym typeface="+mn-ea"/>
              </a:rPr>
              <a:t>Learning</a:t>
            </a:r>
            <a:endParaRPr lang="en-US" sz="2400" b="1">
              <a:solidFill>
                <a:srgbClr val="00B050"/>
              </a:solidFill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18823" t="12039" r="7859" b="4098"/>
          <a:stretch>
            <a:fillRect/>
          </a:stretch>
        </p:blipFill>
        <p:spPr>
          <a:xfrm>
            <a:off x="7087235" y="2779395"/>
            <a:ext cx="2056765" cy="17659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3665" y="3133725"/>
            <a:ext cx="720153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2000">
                <a:sym typeface="+mn-ea"/>
              </a:rPr>
              <a:t>Aimed at </a:t>
            </a:r>
            <a:r>
              <a:rPr lang="en-US" sz="2000" b="1">
                <a:sym typeface="+mn-ea"/>
              </a:rPr>
              <a:t>achieving a comprehensive exploration of the quantum domain from </a:t>
            </a:r>
            <a:r>
              <a:rPr lang="en-US" sz="2000" b="1">
                <a:solidFill>
                  <a:srgbClr val="FF0000"/>
                </a:solidFill>
                <a:sym typeface="+mn-ea"/>
              </a:rPr>
              <a:t>bottom</a:t>
            </a:r>
            <a:r>
              <a:rPr lang="en-US" sz="2000" b="1">
                <a:sym typeface="+mn-ea"/>
              </a:rPr>
              <a:t> to </a:t>
            </a:r>
            <a:r>
              <a:rPr lang="en-US" sz="2000" b="1">
                <a:solidFill>
                  <a:srgbClr val="FF0000"/>
                </a:solidFill>
                <a:sym typeface="+mn-ea"/>
              </a:rPr>
              <a:t>top</a:t>
            </a:r>
            <a:r>
              <a:rPr lang="en-US" sz="2000">
                <a:sym typeface="+mn-ea"/>
              </a:rPr>
              <a:t>.</a:t>
            </a:r>
            <a:endParaRPr lang="en-US" altLang="en-US" sz="20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80200" y="4399280"/>
            <a:ext cx="16179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b="1">
                <a:solidFill>
                  <a:schemeClr val="tx1"/>
                </a:solidFill>
                <a:sym typeface="+mn-ea"/>
              </a:rPr>
              <a:t>Q</a:t>
            </a:r>
            <a:r>
              <a:rPr lang="en-US" b="1">
                <a:solidFill>
                  <a:srgbClr val="FF0000"/>
                </a:solidFill>
                <a:sym typeface="+mn-ea"/>
              </a:rPr>
              <a:t> </a:t>
            </a:r>
            <a:r>
              <a:rPr lang="en-US" b="1">
                <a:sym typeface="+mn-ea"/>
              </a:rPr>
              <a:t>Arithmetic</a:t>
            </a:r>
            <a:r>
              <a:rPr lang="en-US" b="1">
                <a:solidFill>
                  <a:srgbClr val="FF0000"/>
                </a:solidFill>
                <a:sym typeface="+mn-ea"/>
              </a:rPr>
              <a:t> </a:t>
            </a:r>
            <a:endParaRPr lang="en-US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167370" y="2421890"/>
            <a:ext cx="7035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b="1">
                <a:solidFill>
                  <a:schemeClr val="tx1"/>
                </a:solidFill>
                <a:sym typeface="+mn-ea"/>
              </a:rPr>
              <a:t>QML</a:t>
            </a:r>
            <a:endParaRPr lang="en-US" b="1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2910" y="95250"/>
            <a:ext cx="7741285" cy="47078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olidFill>
                  <a:srgbClr val="000090"/>
                </a:solidFill>
              </a:rPr>
              <a:t>2023-2024: Exploration of Quantum Arithmetic</a:t>
            </a:r>
            <a:endParaRPr lang="en-US" sz="2000" b="1">
              <a:solidFill>
                <a:srgbClr val="00009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Design and Optimization of Quantum Modular Adders and Quantum Carry-Save Modular Adders</a:t>
            </a: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Approximate Division in Quantum Arithmetic Circuits </a:t>
            </a: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Quantum Malware Attack </a:t>
            </a: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r>
              <a:rPr lang="en-US" sz="2000" b="1">
                <a:solidFill>
                  <a:srgbClr val="000090"/>
                </a:solidFill>
              </a:rPr>
              <a:t>2024-2025: Transition to Quantum Machine Learning</a:t>
            </a:r>
            <a:endParaRPr lang="en-US" sz="2000" b="1">
              <a:solidFill>
                <a:srgbClr val="00009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Quantum Multiplier Design </a:t>
            </a: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Error correction of quantum arithmetic circuits and mapping on real quantum computers </a:t>
            </a: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A Comprehensive Study of Quantum Arithmetic Circuits</a:t>
            </a: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r>
              <a:rPr lang="en-US" sz="2000" b="1">
                <a:solidFill>
                  <a:srgbClr val="000090"/>
                </a:solidFill>
              </a:rPr>
              <a:t>2025-2026: Exploration of Quantum Machine Learning</a:t>
            </a:r>
            <a:endParaRPr lang="en-US" sz="2000" b="1">
              <a:solidFill>
                <a:srgbClr val="00009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Activation Functions in Quantum Machine Learning</a:t>
            </a: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Other Quantum Machine Learning work 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" name="文本框 49"/>
          <p:cNvSpPr txBox="1"/>
          <p:nvPr>
            <p:custDataLst>
              <p:tags r:id="rId1"/>
            </p:custDataLst>
          </p:nvPr>
        </p:nvSpPr>
        <p:spPr>
          <a:xfrm>
            <a:off x="2199640" y="2774950"/>
            <a:ext cx="4771390" cy="630555"/>
          </a:xfrm>
          <a:prstGeom prst="rect">
            <a:avLst/>
          </a:prstGeom>
          <a:noFill/>
          <a:ln>
            <a:noFill/>
          </a:ln>
        </p:spPr>
        <p:txBody>
          <a:bodyPr wrap="none" lIns="76200" tIns="28575" rIns="47625" bIns="28575" rtlCol="0" anchor="b" anchorCtr="0"/>
          <a:p>
            <a:pPr algn="ctr">
              <a:lnSpc>
                <a:spcPct val="114000"/>
              </a:lnSpc>
            </a:pPr>
            <a:r>
              <a:rPr lang="en-US" altLang="zh-CN" sz="5200" b="1" dirty="0">
                <a:solidFill>
                  <a:schemeClr val="tx1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+mn-ea"/>
              </a:rPr>
              <a:t>Q&amp;A</a:t>
            </a:r>
            <a:endParaRPr lang="en-US" altLang="zh-CN" sz="5200" b="1" dirty="0">
              <a:solidFill>
                <a:schemeClr val="tx1"/>
              </a:solidFill>
              <a:latin typeface="Calibri" panose="020F0502020204030204" charset="0"/>
              <a:ea typeface="Microsoft YaHei" panose="020B0503020204020204" charset="-122"/>
              <a:cs typeface="Calibri" panose="020F0502020204030204" charset="0"/>
              <a:sym typeface="+mn-ea"/>
            </a:endParaRPr>
          </a:p>
        </p:txBody>
      </p:sp>
      <p:cxnSp>
        <p:nvCxnSpPr>
          <p:cNvPr id="59" name="直接连接符 58"/>
          <p:cNvCxnSpPr/>
          <p:nvPr>
            <p:custDataLst>
              <p:tags r:id="rId2"/>
            </p:custDataLst>
          </p:nvPr>
        </p:nvCxnSpPr>
        <p:spPr>
          <a:xfrm>
            <a:off x="4027863" y="3546729"/>
            <a:ext cx="1115060" cy="0"/>
          </a:xfrm>
          <a:prstGeom prst="line">
            <a:avLst/>
          </a:prstGeom>
          <a:noFill/>
          <a:ln w="57150" cap="flat" cmpd="sng" algn="ctr">
            <a:solidFill>
              <a:srgbClr val="083A7F"/>
            </a:solidFill>
            <a:prstDash val="solid"/>
            <a:miter lim="800000"/>
          </a:ln>
          <a:effectLst/>
        </p:spPr>
        <p:style>
          <a:lnRef idx="1">
            <a:srgbClr val="577CCE"/>
          </a:lnRef>
          <a:fillRef idx="0">
            <a:srgbClr val="577CCE"/>
          </a:fillRef>
          <a:effectRef idx="0">
            <a:srgbClr val="577CCE"/>
          </a:effectRef>
          <a:fontRef idx="minor">
            <a:srgbClr val="000000"/>
          </a:fontRef>
        </p:style>
      </p:cxnSp>
      <p:sp>
        <p:nvSpPr>
          <p:cNvPr id="10" name="矩形: 圆角 9"/>
          <p:cNvSpPr/>
          <p:nvPr>
            <p:custDataLst>
              <p:tags r:id="rId3"/>
            </p:custDataLst>
          </p:nvPr>
        </p:nvSpPr>
        <p:spPr>
          <a:xfrm>
            <a:off x="4209415" y="1635760"/>
            <a:ext cx="751840" cy="640715"/>
          </a:xfrm>
          <a:prstGeom prst="roundRect">
            <a:avLst>
              <a:gd name="adj" fmla="val 4192"/>
            </a:avLst>
          </a:prstGeom>
          <a:solidFill>
            <a:srgbClr val="083A8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577CCE">
              <a:shade val="50000"/>
            </a:srgbClr>
          </a:lnRef>
          <a:fillRef idx="1">
            <a:srgbClr val="577CCE"/>
          </a:fillRef>
          <a:effectRef idx="0">
            <a:srgbClr val="577CCE"/>
          </a:effectRef>
          <a:fontRef idx="minor">
            <a:srgbClr val="FFFFFF"/>
          </a:fontRef>
        </p:style>
        <p:txBody>
          <a:bodyPr rtlCol="0" anchor="ctr">
            <a:noAutofit/>
          </a:bodyPr>
          <a:p>
            <a:pPr algn="ctr"/>
            <a:r>
              <a:rPr lang="en-US" altLang="zh-CN" sz="3200" b="1" dirty="0">
                <a:solidFill>
                  <a:srgbClr val="FFFFFF"/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</a:rPr>
              <a:t>06</a:t>
            </a:r>
            <a:endParaRPr lang="en-US" altLang="zh-CN" sz="3200" b="1" dirty="0">
              <a:solidFill>
                <a:srgbClr val="FFFFFF"/>
              </a:solidFill>
              <a:latin typeface="Calibri" panose="020F0502020204030204" charset="0"/>
              <a:ea typeface="Microsoft YaHei" panose="020B0503020204020204" charset="-122"/>
              <a:cs typeface="Calibri" panose="020F050202020403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095" y="0"/>
            <a:ext cx="2287905" cy="16179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60803" y="1918840"/>
            <a:ext cx="3903786" cy="999871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en-US" sz="2800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Q&amp;A</a:t>
            </a:r>
            <a:br>
              <a:rPr lang="en-US" sz="2800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</a:br>
            <a:br>
              <a:rPr lang="en-US" sz="2800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</a:br>
            <a:r>
              <a:rPr lang="en-US" sz="2800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Thank you for listening!</a:t>
            </a:r>
            <a:endParaRPr lang="en-US" sz="2800" dirty="0">
              <a:ln w="13462">
                <a:noFill/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1960" y="770255"/>
            <a:ext cx="8376285" cy="37445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>
                <a:solidFill>
                  <a:schemeClr val="tx1"/>
                </a:solidFill>
                <a:sym typeface="+mn-ea"/>
              </a:rPr>
              <a:t>[1]Vedral, V., Barenco, A., &amp; Ekert, A. (1996). Quantum networks for elementary arithmetic operations. Physical Review A, 54(1), 147.</a:t>
            </a:r>
            <a:endParaRPr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>
                <a:solidFill>
                  <a:schemeClr val="tx1"/>
                </a:solidFill>
                <a:sym typeface="+mn-ea"/>
              </a:rPr>
              <a:t>[2]Cuccaro, S. A., Draper, T. G., Kutin, S. A., &amp; Moulton, D. P. (2004). A new quantum ripple-carry addition circuit. arXiv preprint quant-ph/0410184.</a:t>
            </a:r>
            <a:endParaRPr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>
                <a:solidFill>
                  <a:schemeClr val="tx1"/>
                </a:solidFill>
                <a:sym typeface="+mn-ea"/>
              </a:rPr>
              <a:t>[3]Draper, T. G., Kutin, S. A., Rains, E. M., &amp; Svore, K. M. (2004). A logarithmic-depth quantum carry-lookahead adder. arXiv preprint quant-ph/0406142.</a:t>
            </a:r>
            <a:endParaRPr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>
                <a:solidFill>
                  <a:schemeClr val="tx1"/>
                </a:solidFill>
                <a:sym typeface="+mn-ea"/>
              </a:rPr>
              <a:t>[4]Gidney, C. (2018). Halving the cost of quantum addition. Quantum, 2, 74.</a:t>
            </a:r>
            <a:endParaRPr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>
                <a:solidFill>
                  <a:schemeClr val="tx1"/>
                </a:solidFill>
                <a:sym typeface="+mn-ea"/>
              </a:rPr>
              <a:t>[5]Wang, S., Baksi, A. &amp; Chattopadhyay, A. (2023).A Higher radix architecture for quantum carry-lookahead adder. Sci Rep 13, 16338. </a:t>
            </a:r>
            <a:endParaRPr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>
                <a:solidFill>
                  <a:schemeClr val="tx1"/>
                </a:solidFill>
                <a:sym typeface="+mn-ea"/>
              </a:rPr>
              <a:t>[6]S. Wang and A. Chattopadhyay. (2023).Reducing depth of quantum adder using ling structure. VLSI-SoC, 2023.</a:t>
            </a:r>
            <a:endParaRPr>
              <a:solidFill>
                <a:schemeClr val="tx1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1960" y="263525"/>
            <a:ext cx="142811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>
              <a:lnSpc>
                <a:spcPct val="150000"/>
              </a:lnSpc>
              <a:buFont typeface="Arial" panose="020B0604020202020204"/>
              <a:buNone/>
            </a:pPr>
            <a:r>
              <a:rPr lang="en-US" b="1" dirty="0" smtClean="0">
                <a:solidFill>
                  <a:srgbClr val="000090"/>
                </a:solidFill>
                <a:sym typeface="+mn-ea"/>
              </a:rPr>
              <a:t>References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1960" y="770255"/>
            <a:ext cx="8376285" cy="40767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>
                <a:solidFill>
                  <a:schemeClr val="tx1"/>
                </a:solidFill>
                <a:sym typeface="+mn-ea"/>
              </a:rPr>
              <a:t>[7]S. Wang, E. Lim and A. Chattopadhyay. (2024).Boosting the Efficiency of</a:t>
            </a:r>
            <a:r>
              <a:rPr lang="en-US">
                <a:solidFill>
                  <a:schemeClr val="tx1"/>
                </a:solidFill>
                <a:sym typeface="+mn-ea"/>
              </a:rPr>
              <a:t> </a:t>
            </a:r>
            <a:r>
              <a:rPr>
                <a:solidFill>
                  <a:schemeClr val="tx1"/>
                </a:solidFill>
                <a:sym typeface="+mn-ea"/>
              </a:rPr>
              <a:t>Quantum Divider through Effective Design Space Exploration. ISCAS, 2024.</a:t>
            </a:r>
            <a:endParaRPr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>
                <a:solidFill>
                  <a:schemeClr val="tx1"/>
                </a:solidFill>
                <a:sym typeface="+mn-ea"/>
              </a:rPr>
              <a:t>[8]Thomas G. Draper. “Addition on a Quantum Computer”. In: (Aug. 2000). arXiv:</a:t>
            </a:r>
            <a:endParaRPr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>
                <a:solidFill>
                  <a:schemeClr val="tx1"/>
                </a:solidFill>
                <a:sym typeface="+mn-ea"/>
              </a:rPr>
              <a:t>quant-ph/0008033.</a:t>
            </a:r>
            <a:endParaRPr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>
                <a:solidFill>
                  <a:schemeClr val="tx1"/>
                </a:solidFill>
                <a:sym typeface="+mn-ea"/>
              </a:rPr>
              <a:t>[9]D.L. Harris, Stuart Oberman, and M.A. Horowitz. “SRT division architectures and implementations”. In: Aug. 1997, pp. 18–25. isbn: 0-8186-7846-1. doi: 10.1109/ARITH.1997.614875.</a:t>
            </a:r>
            <a:endParaRPr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>
                <a:solidFill>
                  <a:schemeClr val="tx1"/>
                </a:solidFill>
                <a:sym typeface="+mn-ea"/>
              </a:rPr>
              <a:t>[10]David Harris, Stuart Oberman, and Mark Horowitz. “SRT Division: Architectures,Models, and Implementations”. In: (Dec. 2001).</a:t>
            </a:r>
            <a:endParaRPr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>
                <a:solidFill>
                  <a:schemeClr val="tx1"/>
                </a:solidFill>
                <a:sym typeface="+mn-ea"/>
              </a:rPr>
              <a:t>[11]Liang Fang and Lin Pang. “Improved Newton-Raphson Methods for Solving Nonlinear Equations”. In: JOURNAL OF ADVANCES IN MATHEMATICS 13 (Dec. 2017),pp. 7403–7407. doi: 10.24297/jam.v13i5.6533.</a:t>
            </a:r>
            <a:endParaRPr>
              <a:solidFill>
                <a:schemeClr val="tx1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1960" y="263525"/>
            <a:ext cx="142811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>
              <a:lnSpc>
                <a:spcPct val="150000"/>
              </a:lnSpc>
              <a:buFont typeface="Arial" panose="020B0604020202020204"/>
              <a:buNone/>
            </a:pPr>
            <a:r>
              <a:rPr lang="en-US" b="1" dirty="0" smtClean="0">
                <a:solidFill>
                  <a:srgbClr val="000090"/>
                </a:solidFill>
                <a:sym typeface="+mn-ea"/>
              </a:rPr>
              <a:t>References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137160" y="328295"/>
            <a:ext cx="5038090" cy="5461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9525">
            <a:noFill/>
            <a:round/>
          </a:ln>
        </p:spPr>
        <p:txBody>
          <a:bodyPr wrap="none" lIns="68580" tIns="34290" rIns="68580" bIns="34290" anchor="ctr"/>
          <a:lstStyle/>
          <a:p>
            <a:endParaRPr lang="de-DE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36452" y="232638"/>
            <a:ext cx="7200900" cy="622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/>
              <a:buChar char="•"/>
            </a:pPr>
            <a:r>
              <a:rPr lang="en-US" sz="2400" b="1" dirty="0" smtClean="0">
                <a:solidFill>
                  <a:srgbClr val="000090"/>
                </a:solidFill>
              </a:rPr>
              <a:t>Basic quantum logical gates</a:t>
            </a:r>
            <a:endParaRPr lang="en-US" sz="2400" b="1" dirty="0" smtClean="0">
              <a:solidFill>
                <a:srgbClr val="000090"/>
              </a:solidFill>
            </a:endParaRPr>
          </a:p>
        </p:txBody>
      </p:sp>
      <p:sp>
        <p:nvSpPr>
          <p:cNvPr id="54276" name="Oval 4"/>
          <p:cNvSpPr>
            <a:spLocks noChangeArrowheads="1"/>
          </p:cNvSpPr>
          <p:nvPr/>
        </p:nvSpPr>
        <p:spPr bwMode="auto">
          <a:xfrm>
            <a:off x="136960" y="328351"/>
            <a:ext cx="565024" cy="546094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bg1"/>
            </a:solidFill>
            <a:round/>
          </a:ln>
          <a:effectLst/>
        </p:spPr>
        <p:txBody>
          <a:bodyPr wrap="none" lIns="68580" tIns="34290" rIns="68580" bIns="34290" anchor="ctr"/>
          <a:lstStyle/>
          <a:p>
            <a:pPr algn="ctr">
              <a:defRPr/>
            </a:pPr>
            <a:r>
              <a:rPr 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</a:t>
            </a:r>
            <a:endParaRPr lang="de-DE" sz="15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图片 2" descr="Basic_gates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51746"/>
          <a:stretch>
            <a:fillRect/>
          </a:stretch>
        </p:blipFill>
        <p:spPr>
          <a:xfrm>
            <a:off x="213360" y="1867535"/>
            <a:ext cx="4323080" cy="25634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7800" y="978535"/>
            <a:ext cx="8840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Here</a:t>
            </a:r>
            <a:r>
              <a:rPr lang="en-US" altLang="zh-CN"/>
              <a:t> is</a:t>
            </a:r>
            <a:r>
              <a:rPr lang="zh-CN" altLang="en-US"/>
              <a:t> a concise overview of </a:t>
            </a:r>
            <a:r>
              <a:rPr lang="zh-CN" altLang="en-US" b="1"/>
              <a:t>basic quantum logic gates</a:t>
            </a:r>
            <a:r>
              <a:rPr lang="zh-CN" altLang="en-US"/>
              <a:t>, including corresponding </a:t>
            </a:r>
            <a:r>
              <a:rPr lang="zh-CN" altLang="en-US" b="1"/>
              <a:t>quantum circuits</a:t>
            </a:r>
            <a:r>
              <a:rPr lang="zh-CN" altLang="en-US"/>
              <a:t> as well as </a:t>
            </a:r>
            <a:r>
              <a:rPr lang="zh-CN" altLang="en-US" b="1"/>
              <a:t>unitary matrices</a:t>
            </a:r>
            <a:r>
              <a:rPr lang="zh-CN" altLang="en-US"/>
              <a:t>.</a:t>
            </a:r>
            <a:endParaRPr lang="zh-CN" altLang="en-US"/>
          </a:p>
        </p:txBody>
      </p:sp>
      <p:pic>
        <p:nvPicPr>
          <p:cNvPr id="2" name="图片 1" descr="Basic_gates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rcRect t="47253" b="1976"/>
          <a:stretch>
            <a:fillRect/>
          </a:stretch>
        </p:blipFill>
        <p:spPr>
          <a:xfrm>
            <a:off x="4802505" y="2066290"/>
            <a:ext cx="4216400" cy="2630170"/>
          </a:xfrm>
          <a:prstGeom prst="rect">
            <a:avLst/>
          </a:prstGeom>
        </p:spPr>
      </p:pic>
      <p:pic>
        <p:nvPicPr>
          <p:cNvPr id="5" name="图片 4" descr="Basic_gates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rcRect b="94714"/>
          <a:stretch>
            <a:fillRect/>
          </a:stretch>
        </p:blipFill>
        <p:spPr>
          <a:xfrm>
            <a:off x="4827905" y="1854835"/>
            <a:ext cx="4175125" cy="271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1960" y="551180"/>
            <a:ext cx="8376285" cy="440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>
                <a:solidFill>
                  <a:schemeClr val="tx1"/>
                </a:solidFill>
                <a:sym typeface="+mn-ea"/>
              </a:rPr>
              <a:t>[12]Robert E Goldschmidt. “Applications of division by convergence”. PhD thesis. Massachusetts Institute of Technology, 1964.</a:t>
            </a:r>
            <a:endParaRPr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>
                <a:solidFill>
                  <a:schemeClr val="tx1"/>
                </a:solidFill>
                <a:sym typeface="+mn-ea"/>
              </a:rPr>
              <a:t>[13]Alireza Khosropour, Hossein Aghababa, and Behjat Forouzandeh. “Quantum Division</a:t>
            </a:r>
            <a:r>
              <a:rPr lang="en-US">
                <a:solidFill>
                  <a:schemeClr val="tx1"/>
                </a:solidFill>
                <a:sym typeface="+mn-ea"/>
              </a:rPr>
              <a:t> </a:t>
            </a:r>
            <a:r>
              <a:rPr>
                <a:solidFill>
                  <a:schemeClr val="tx1"/>
                </a:solidFill>
                <a:sym typeface="+mn-ea"/>
              </a:rPr>
              <a:t>Circuit Based on Restoring Division Algorithm”. In: Apr. 2011, pp.</a:t>
            </a:r>
            <a:r>
              <a:rPr lang="en-US">
                <a:solidFill>
                  <a:schemeClr val="tx1"/>
                </a:solidFill>
                <a:sym typeface="+mn-ea"/>
              </a:rPr>
              <a:t> </a:t>
            </a:r>
            <a:r>
              <a:rPr>
                <a:solidFill>
                  <a:schemeClr val="tx1"/>
                </a:solidFill>
                <a:sym typeface="+mn-ea"/>
              </a:rPr>
              <a:t>1037–1040. doi:10.1109/ITNG.2011.177.</a:t>
            </a:r>
            <a:endParaRPr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>
                <a:solidFill>
                  <a:schemeClr val="tx1"/>
                </a:solidFill>
                <a:sym typeface="+mn-ea"/>
              </a:rPr>
              <a:t>[14]Himanshu Thapliyal et al. “Quantum Circuit Designs of Integer Division Optimizing</a:t>
            </a:r>
            <a:r>
              <a:rPr lang="en-US">
                <a:solidFill>
                  <a:schemeClr val="tx1"/>
                </a:solidFill>
                <a:sym typeface="+mn-ea"/>
              </a:rPr>
              <a:t> </a:t>
            </a:r>
            <a:r>
              <a:rPr>
                <a:solidFill>
                  <a:schemeClr val="tx1"/>
                </a:solidFill>
                <a:sym typeface="+mn-ea"/>
              </a:rPr>
              <a:t>T-Count and T-Depth”. In: 2017 IEEE International Symposium on Nanoelectronic</a:t>
            </a:r>
            <a:r>
              <a:rPr lang="en-US">
                <a:solidFill>
                  <a:schemeClr val="tx1"/>
                </a:solidFill>
                <a:sym typeface="+mn-ea"/>
              </a:rPr>
              <a:t> </a:t>
            </a:r>
            <a:r>
              <a:rPr>
                <a:solidFill>
                  <a:schemeClr val="tx1"/>
                </a:solidFill>
                <a:sym typeface="+mn-ea"/>
              </a:rPr>
              <a:t>and Information Systems (iNIS). 2017, pp. 123–128. doi: 10.1109/iNIS.2017.34.</a:t>
            </a:r>
            <a:endParaRPr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>
                <a:solidFill>
                  <a:schemeClr val="tx1"/>
                </a:solidFill>
                <a:sym typeface="+mn-ea"/>
              </a:rPr>
              <a:t>[15]Himanshu Thapliyal et al. “Quantum Circuit Designs of Integer Division Optimizing</a:t>
            </a:r>
            <a:r>
              <a:rPr lang="en-US">
                <a:solidFill>
                  <a:schemeClr val="tx1"/>
                </a:solidFill>
                <a:sym typeface="+mn-ea"/>
              </a:rPr>
              <a:t> </a:t>
            </a:r>
            <a:r>
              <a:rPr>
                <a:solidFill>
                  <a:schemeClr val="tx1"/>
                </a:solidFill>
                <a:sym typeface="+mn-ea"/>
              </a:rPr>
              <a:t>T-count and T-depth”. In: IEEE Transactions on Emerging Topics in Computing 9.02</a:t>
            </a:r>
            <a:r>
              <a:rPr lang="en-US">
                <a:solidFill>
                  <a:schemeClr val="tx1"/>
                </a:solidFill>
                <a:sym typeface="+mn-ea"/>
              </a:rPr>
              <a:t> </a:t>
            </a:r>
            <a:r>
              <a:rPr>
                <a:solidFill>
                  <a:schemeClr val="tx1"/>
                </a:solidFill>
                <a:sym typeface="+mn-ea"/>
              </a:rPr>
              <a:t>(Apr. 2021), pp. 1045–1056. issn: 2168-6750. doi:</a:t>
            </a:r>
            <a:r>
              <a:rPr lang="en-US">
                <a:solidFill>
                  <a:schemeClr val="tx1"/>
                </a:solidFill>
                <a:sym typeface="+mn-ea"/>
              </a:rPr>
              <a:t> </a:t>
            </a:r>
            <a:r>
              <a:rPr>
                <a:solidFill>
                  <a:schemeClr val="tx1"/>
                </a:solidFill>
                <a:sym typeface="+mn-ea"/>
              </a:rPr>
              <a:t>10.1109/TETC.2019.2910870.</a:t>
            </a:r>
            <a:endParaRPr>
              <a:solidFill>
                <a:schemeClr val="tx1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1960" y="44450"/>
            <a:ext cx="142811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>
              <a:lnSpc>
                <a:spcPct val="150000"/>
              </a:lnSpc>
              <a:buFont typeface="Arial" panose="020B0604020202020204"/>
              <a:buNone/>
            </a:pPr>
            <a:r>
              <a:rPr lang="en-US" b="1" dirty="0" smtClean="0">
                <a:solidFill>
                  <a:srgbClr val="000090"/>
                </a:solidFill>
                <a:sym typeface="+mn-ea"/>
              </a:rPr>
              <a:t>References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5285" y="865505"/>
            <a:ext cx="8702675" cy="3412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>
                <a:solidFill>
                  <a:schemeClr val="tx1"/>
                </a:solidFill>
                <a:sym typeface="+mn-ea"/>
              </a:rPr>
              <a:t>[16]Mathias Soeken et al. “Design automation and design space exploration for quantum</a:t>
            </a:r>
            <a:r>
              <a:rPr lang="en-US">
                <a:solidFill>
                  <a:schemeClr val="tx1"/>
                </a:solidFill>
                <a:sym typeface="+mn-ea"/>
              </a:rPr>
              <a:t> </a:t>
            </a:r>
            <a:r>
              <a:rPr>
                <a:solidFill>
                  <a:schemeClr val="tx1"/>
                </a:solidFill>
                <a:sym typeface="+mn-ea"/>
              </a:rPr>
              <a:t>computers”. In: Design, Automation and Test in Europe Conference and Exhibition</a:t>
            </a:r>
            <a:r>
              <a:rPr lang="en-US">
                <a:solidFill>
                  <a:schemeClr val="tx1"/>
                </a:solidFill>
                <a:sym typeface="+mn-ea"/>
              </a:rPr>
              <a:t> </a:t>
            </a:r>
            <a:r>
              <a:rPr>
                <a:solidFill>
                  <a:schemeClr val="tx1"/>
                </a:solidFill>
                <a:sym typeface="+mn-ea"/>
              </a:rPr>
              <a:t>(DATE), 2017. 2017, pp. 470–475. doi:</a:t>
            </a:r>
            <a:r>
              <a:rPr lang="en-US">
                <a:solidFill>
                  <a:schemeClr val="tx1"/>
                </a:solidFill>
                <a:sym typeface="+mn-ea"/>
              </a:rPr>
              <a:t> </a:t>
            </a:r>
            <a:r>
              <a:rPr>
                <a:solidFill>
                  <a:schemeClr val="tx1"/>
                </a:solidFill>
                <a:sym typeface="+mn-ea"/>
              </a:rPr>
              <a:t>10.23919/DATE.2017.7927035.</a:t>
            </a:r>
            <a:endParaRPr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>
                <a:solidFill>
                  <a:schemeClr val="tx1"/>
                </a:solidFill>
                <a:sym typeface="+mn-ea"/>
              </a:rPr>
              <a:t>[17]S S Gayathri, R. Kumar, and Samiappan Dhanalakshmi. “Efficient Floating-point</a:t>
            </a:r>
            <a:endParaRPr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>
                <a:solidFill>
                  <a:schemeClr val="tx1"/>
                </a:solidFill>
                <a:sym typeface="+mn-ea"/>
              </a:rPr>
              <a:t>Division Quantum Circuit using Newton-Raphson Division”. In: Journal of Physics:</a:t>
            </a:r>
            <a:endParaRPr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>
                <a:solidFill>
                  <a:schemeClr val="tx1"/>
                </a:solidFill>
                <a:sym typeface="+mn-ea"/>
              </a:rPr>
              <a:t>Conference Series 2335.1 (Sept. 2022), p. 012058. doi: 10.1088/1742-6596/2335/1/012058. url: https://dx.doi.org/10.1088/1742-6596/2335/1/012058.</a:t>
            </a:r>
            <a:endParaRPr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>
                <a:solidFill>
                  <a:schemeClr val="tx1"/>
                </a:solidFill>
                <a:sym typeface="+mn-ea"/>
              </a:rPr>
              <a:t>[18]S S Gayathri et al. “T-Count Optimized Quantum Circuit Designs for Single-Precision</a:t>
            </a:r>
            <a:r>
              <a:rPr lang="en-US">
                <a:solidFill>
                  <a:schemeClr val="tx1"/>
                </a:solidFill>
                <a:sym typeface="+mn-ea"/>
              </a:rPr>
              <a:t> </a:t>
            </a:r>
            <a:r>
              <a:rPr>
                <a:solidFill>
                  <a:schemeClr val="tx1"/>
                </a:solidFill>
                <a:sym typeface="+mn-ea"/>
              </a:rPr>
              <a:t>Floating-Point Division”. In: Electronics 10 (Mar. 2021), p. 703. doi: 10 . 3390 / electronics10060703.</a:t>
            </a:r>
            <a:endParaRPr>
              <a:solidFill>
                <a:schemeClr val="tx1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5285" y="358775"/>
            <a:ext cx="142811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>
              <a:lnSpc>
                <a:spcPct val="150000"/>
              </a:lnSpc>
              <a:buFont typeface="Arial" panose="020B0604020202020204"/>
              <a:buNone/>
            </a:pPr>
            <a:r>
              <a:rPr lang="en-US" b="1" dirty="0" smtClean="0">
                <a:solidFill>
                  <a:srgbClr val="000090"/>
                </a:solidFill>
                <a:sym typeface="+mn-ea"/>
              </a:rPr>
              <a:t>References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441759" y="849051"/>
            <a:ext cx="4946823" cy="54609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9525">
            <a:noFill/>
            <a:round/>
          </a:ln>
        </p:spPr>
        <p:txBody>
          <a:bodyPr wrap="none" lIns="68580" tIns="34290" rIns="68580" bIns="34290" anchor="ctr"/>
          <a:lstStyle/>
          <a:p>
            <a:endParaRPr lang="de-DE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741252" y="746988"/>
            <a:ext cx="7200900" cy="622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/>
              <a:buChar char="•"/>
            </a:pPr>
            <a:r>
              <a:rPr lang="en-US" sz="2400" b="1" dirty="0" smtClean="0">
                <a:solidFill>
                  <a:srgbClr val="000090"/>
                </a:solidFill>
              </a:rPr>
              <a:t> Challenge and Motivation</a:t>
            </a:r>
            <a:endParaRPr lang="en-US" sz="2400" b="1" dirty="0" smtClean="0">
              <a:solidFill>
                <a:srgbClr val="000090"/>
              </a:solidFill>
            </a:endParaRPr>
          </a:p>
        </p:txBody>
      </p:sp>
      <p:sp>
        <p:nvSpPr>
          <p:cNvPr id="54276" name="Oval 4"/>
          <p:cNvSpPr>
            <a:spLocks noChangeArrowheads="1"/>
          </p:cNvSpPr>
          <p:nvPr/>
        </p:nvSpPr>
        <p:spPr bwMode="auto">
          <a:xfrm>
            <a:off x="441760" y="849051"/>
            <a:ext cx="565024" cy="546094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bg1"/>
            </a:solidFill>
            <a:round/>
          </a:ln>
          <a:effectLst/>
        </p:spPr>
        <p:txBody>
          <a:bodyPr wrap="none" lIns="68580" tIns="34290" rIns="68580" bIns="34290" anchor="ctr"/>
          <a:lstStyle/>
          <a:p>
            <a:pPr algn="ctr">
              <a:defRPr/>
            </a:pPr>
            <a:r>
              <a:rPr 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</a:t>
            </a:r>
            <a:endParaRPr lang="de-DE" sz="15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1045" y="2714625"/>
            <a:ext cx="1381760" cy="1668780"/>
          </a:xfrm>
          <a:prstGeom prst="rect">
            <a:avLst/>
          </a:prstGeom>
        </p:spPr>
      </p:pic>
      <p:sp>
        <p:nvSpPr>
          <p:cNvPr id="6" name="乘号 5"/>
          <p:cNvSpPr/>
          <p:nvPr/>
        </p:nvSpPr>
        <p:spPr>
          <a:xfrm>
            <a:off x="487045" y="3168015"/>
            <a:ext cx="803910" cy="890270"/>
          </a:xfrm>
          <a:prstGeom prst="mathMultiply">
            <a:avLst>
              <a:gd name="adj1" fmla="val 18505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27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t="8047"/>
          <a:stretch>
            <a:fillRect/>
          </a:stretch>
        </p:blipFill>
        <p:spPr>
          <a:xfrm>
            <a:off x="3194685" y="2582545"/>
            <a:ext cx="1381125" cy="16884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86325" y="1551305"/>
            <a:ext cx="36969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/>
              <a:t>Motivation</a:t>
            </a:r>
            <a:r>
              <a:rPr lang="en-US" altLang="zh-CN" sz="2000" b="1"/>
              <a:t>:</a:t>
            </a:r>
            <a:endParaRPr lang="en-US" altLang="zh-CN" sz="2000" b="1"/>
          </a:p>
        </p:txBody>
      </p:sp>
      <p:sp>
        <p:nvSpPr>
          <p:cNvPr id="8" name="文本框 7"/>
          <p:cNvSpPr txBox="1"/>
          <p:nvPr/>
        </p:nvSpPr>
        <p:spPr>
          <a:xfrm>
            <a:off x="487045" y="1555115"/>
            <a:ext cx="46005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b="1">
                <a:sym typeface="+mn-ea"/>
              </a:rPr>
              <a:t>Challenge</a:t>
            </a:r>
            <a:r>
              <a:rPr lang="en-US" altLang="zh-CN" sz="2000" b="1">
                <a:sym typeface="+mn-ea"/>
              </a:rPr>
              <a:t>: </a:t>
            </a:r>
            <a:endParaRPr lang="en-US" altLang="zh-CN" sz="2000">
              <a:sym typeface="+mn-ea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2036445" y="3168015"/>
            <a:ext cx="1024255" cy="364490"/>
          </a:xfrm>
          <a:prstGeom prst="rightArrow">
            <a:avLst>
              <a:gd name="adj1" fmla="val 46341"/>
              <a:gd name="adj2" fmla="val 81914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41960" y="5323840"/>
            <a:ext cx="83915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000" dirty="0">
                <a:sym typeface="+mn-ea"/>
              </a:rPr>
              <a:t>In quantum computing, the exploration and improvement of quantum arithmetic circuits efficiency promise more efficient quantum mathematical calculations. Moreover, it also significantly accelerate the advancement of the quantum computing revolution.</a:t>
            </a:r>
            <a:endParaRPr lang="en-US" altLang="zh-CN" sz="2000"/>
          </a:p>
        </p:txBody>
      </p:sp>
      <p:sp>
        <p:nvSpPr>
          <p:cNvPr id="9" name="文本框 8"/>
          <p:cNvSpPr txBox="1"/>
          <p:nvPr/>
        </p:nvSpPr>
        <p:spPr>
          <a:xfrm>
            <a:off x="4937125" y="2038350"/>
            <a:ext cx="438023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+mn-ea"/>
              </a:rPr>
              <a:t>Efficient quantum mathematical calculations.</a:t>
            </a:r>
            <a:endParaRPr lang="en-US" sz="2000" dirty="0">
              <a:sym typeface="+mn-ea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+mn-ea"/>
              </a:rPr>
              <a:t>Accelerate the advancement of quantum computing revolution.</a:t>
            </a:r>
            <a:endParaRPr lang="en-US" altLang="zh-CN" sz="2000"/>
          </a:p>
        </p:txBody>
      </p:sp>
      <p:sp>
        <p:nvSpPr>
          <p:cNvPr id="10" name="文本框 9"/>
          <p:cNvSpPr txBox="1"/>
          <p:nvPr/>
        </p:nvSpPr>
        <p:spPr>
          <a:xfrm>
            <a:off x="493395" y="2060575"/>
            <a:ext cx="4124960" cy="6756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000" dirty="0">
                <a:sym typeface="+mn-ea"/>
              </a:rPr>
              <a:t>Special Quantum circuit properties</a:t>
            </a:r>
            <a:endParaRPr lang="en-US" sz="2000" dirty="0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125095" y="189865"/>
            <a:ext cx="4359275" cy="5461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9525">
            <a:noFill/>
            <a:round/>
          </a:ln>
        </p:spPr>
        <p:txBody>
          <a:bodyPr wrap="none" lIns="68580" tIns="34290" rIns="68580" bIns="34290" anchor="ctr"/>
          <a:lstStyle/>
          <a:p>
            <a:endParaRPr lang="de-DE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24180" y="87630"/>
            <a:ext cx="3691890" cy="622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/>
              <a:buChar char="•"/>
            </a:pPr>
            <a:r>
              <a:rPr lang="en-US" sz="2400" b="1" dirty="0" smtClean="0">
                <a:solidFill>
                  <a:srgbClr val="000090"/>
                </a:solidFill>
              </a:rPr>
              <a:t>Research Objectives </a:t>
            </a:r>
            <a:endParaRPr lang="en-US" sz="2400" b="1" dirty="0" smtClean="0">
              <a:solidFill>
                <a:srgbClr val="000090"/>
              </a:solidFill>
            </a:endParaRPr>
          </a:p>
        </p:txBody>
      </p:sp>
      <p:sp>
        <p:nvSpPr>
          <p:cNvPr id="54276" name="Oval 4"/>
          <p:cNvSpPr>
            <a:spLocks noChangeArrowheads="1"/>
          </p:cNvSpPr>
          <p:nvPr/>
        </p:nvSpPr>
        <p:spPr bwMode="auto">
          <a:xfrm>
            <a:off x="124895" y="189921"/>
            <a:ext cx="565024" cy="546094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bg1"/>
            </a:solidFill>
            <a:round/>
          </a:ln>
          <a:effectLst/>
        </p:spPr>
        <p:txBody>
          <a:bodyPr wrap="none" lIns="68580" tIns="34290" rIns="68580" bIns="34290" anchor="ctr"/>
          <a:lstStyle/>
          <a:p>
            <a:pPr algn="ctr">
              <a:defRPr/>
            </a:pPr>
            <a:r>
              <a:rPr 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</a:t>
            </a:r>
            <a:endParaRPr lang="de-DE" sz="15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椭圆 1"/>
          <p:cNvSpPr/>
          <p:nvPr/>
        </p:nvSpPr>
        <p:spPr>
          <a:xfrm>
            <a:off x="1090295" y="1503680"/>
            <a:ext cx="3411220" cy="3400425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785" y="1369695"/>
            <a:ext cx="4074795" cy="3557374"/>
            <a:chOff x="1156165" y="1262864"/>
            <a:chExt cx="4631764" cy="4056512"/>
          </a:xfrm>
        </p:grpSpPr>
        <p:grpSp>
          <p:nvGrpSpPr>
            <p:cNvPr id="13" name="组合 12"/>
            <p:cNvGrpSpPr/>
            <p:nvPr/>
          </p:nvGrpSpPr>
          <p:grpSpPr>
            <a:xfrm rot="5400000">
              <a:off x="1725744" y="1257191"/>
              <a:ext cx="4056512" cy="4067858"/>
              <a:chOff x="3306970" y="2784900"/>
              <a:chExt cx="5223001" cy="5285515"/>
            </a:xfrm>
          </p:grpSpPr>
          <p:sp>
            <p:nvSpPr>
              <p:cNvPr id="18" name="Block Arc 61"/>
              <p:cNvSpPr/>
              <p:nvPr/>
            </p:nvSpPr>
            <p:spPr>
              <a:xfrm>
                <a:off x="3629185" y="3169630"/>
                <a:ext cx="4900786" cy="4900785"/>
              </a:xfrm>
              <a:prstGeom prst="blockArc">
                <a:avLst>
                  <a:gd name="adj1" fmla="val 10800000"/>
                  <a:gd name="adj2" fmla="val 16200004"/>
                  <a:gd name="adj3" fmla="val 2113"/>
                </a:avLst>
              </a:prstGeom>
              <a:solidFill>
                <a:srgbClr val="3187C6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dirty="0"/>
              </a:p>
            </p:txBody>
          </p:sp>
          <p:sp>
            <p:nvSpPr>
              <p:cNvPr id="21" name="Block Arc 65"/>
              <p:cNvSpPr/>
              <p:nvPr/>
            </p:nvSpPr>
            <p:spPr>
              <a:xfrm>
                <a:off x="3629185" y="3169630"/>
                <a:ext cx="4900786" cy="4900785"/>
              </a:xfrm>
              <a:prstGeom prst="blockArc">
                <a:avLst>
                  <a:gd name="adj1" fmla="val 16200000"/>
                  <a:gd name="adj2" fmla="val 21589317"/>
                  <a:gd name="adj3" fmla="val 2281"/>
                </a:avLst>
              </a:prstGeom>
              <a:solidFill>
                <a:srgbClr val="3187C6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dirty="0"/>
              </a:p>
            </p:txBody>
          </p:sp>
          <p:sp>
            <p:nvSpPr>
              <p:cNvPr id="23" name="Oval 85"/>
              <p:cNvSpPr>
                <a:spLocks noChangeAspect="1"/>
              </p:cNvSpPr>
              <p:nvPr/>
            </p:nvSpPr>
            <p:spPr>
              <a:xfrm>
                <a:off x="3306970" y="4737138"/>
                <a:ext cx="963388" cy="963388"/>
              </a:xfrm>
              <a:prstGeom prst="ellipse">
                <a:avLst/>
              </a:prstGeom>
              <a:solidFill>
                <a:srgbClr val="F7C15D"/>
              </a:solidFill>
              <a:ln w="28575"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200" b="1" kern="1200" dirty="0"/>
              </a:p>
            </p:txBody>
          </p:sp>
          <p:sp>
            <p:nvSpPr>
              <p:cNvPr id="25" name="Oval 82"/>
              <p:cNvSpPr>
                <a:spLocks noChangeAspect="1"/>
              </p:cNvSpPr>
              <p:nvPr/>
            </p:nvSpPr>
            <p:spPr>
              <a:xfrm>
                <a:off x="5127063" y="2784900"/>
                <a:ext cx="963388" cy="963388"/>
              </a:xfrm>
              <a:prstGeom prst="ellipse">
                <a:avLst/>
              </a:prstGeom>
              <a:solidFill>
                <a:srgbClr val="F7C15D"/>
              </a:solidFill>
              <a:ln w="28575"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 dirty="0"/>
              </a:p>
            </p:txBody>
          </p:sp>
          <p:sp>
            <p:nvSpPr>
              <p:cNvPr id="27" name="Oval 84"/>
              <p:cNvSpPr>
                <a:spLocks noChangeAspect="1"/>
              </p:cNvSpPr>
              <p:nvPr/>
            </p:nvSpPr>
            <p:spPr>
              <a:xfrm>
                <a:off x="7037805" y="3238445"/>
                <a:ext cx="963388" cy="963388"/>
              </a:xfrm>
              <a:prstGeom prst="ellipse">
                <a:avLst/>
              </a:prstGeom>
              <a:solidFill>
                <a:srgbClr val="F7C15D"/>
              </a:solidFill>
              <a:ln w="28575"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b="1" kern="1200" dirty="0"/>
              </a:p>
            </p:txBody>
          </p:sp>
          <p:sp>
            <p:nvSpPr>
              <p:cNvPr id="28" name="KSO_Shape"/>
              <p:cNvSpPr/>
              <p:nvPr/>
            </p:nvSpPr>
            <p:spPr bwMode="auto">
              <a:xfrm rot="16200000">
                <a:off x="7222543" y="3502112"/>
                <a:ext cx="507933" cy="437668"/>
              </a:xfrm>
              <a:custGeom>
                <a:avLst/>
                <a:gdLst>
                  <a:gd name="T0" fmla="*/ 838518 w 3856038"/>
                  <a:gd name="T1" fmla="*/ 3035936 h 3319463"/>
                  <a:gd name="T2" fmla="*/ 807086 w 3856038"/>
                  <a:gd name="T3" fmla="*/ 3078481 h 3319463"/>
                  <a:gd name="T4" fmla="*/ 345758 w 3856038"/>
                  <a:gd name="T5" fmla="*/ 3083244 h 3319463"/>
                  <a:gd name="T6" fmla="*/ 306705 w 3856038"/>
                  <a:gd name="T7" fmla="*/ 3047684 h 3319463"/>
                  <a:gd name="T8" fmla="*/ 1938189 w 3856038"/>
                  <a:gd name="T9" fmla="*/ 1874411 h 3319463"/>
                  <a:gd name="T10" fmla="*/ 2032113 w 3856038"/>
                  <a:gd name="T11" fmla="*/ 1927728 h 3319463"/>
                  <a:gd name="T12" fmla="*/ 2127625 w 3856038"/>
                  <a:gd name="T13" fmla="*/ 1936931 h 3319463"/>
                  <a:gd name="T14" fmla="*/ 2209174 w 3856038"/>
                  <a:gd name="T15" fmla="*/ 1913446 h 3319463"/>
                  <a:gd name="T16" fmla="*/ 2208222 w 3856038"/>
                  <a:gd name="T17" fmla="*/ 3063251 h 3319463"/>
                  <a:gd name="T18" fmla="*/ 2159673 w 3856038"/>
                  <a:gd name="T19" fmla="*/ 3086101 h 3319463"/>
                  <a:gd name="T20" fmla="*/ 1703060 w 3856038"/>
                  <a:gd name="T21" fmla="*/ 3067694 h 3319463"/>
                  <a:gd name="T22" fmla="*/ 1684338 w 3856038"/>
                  <a:gd name="T23" fmla="*/ 1620838 h 3319463"/>
                  <a:gd name="T24" fmla="*/ 1517659 w 3856038"/>
                  <a:gd name="T25" fmla="*/ 3063249 h 3319463"/>
                  <a:gd name="T26" fmla="*/ 1469110 w 3856038"/>
                  <a:gd name="T27" fmla="*/ 3086100 h 3319463"/>
                  <a:gd name="T28" fmla="*/ 1012179 w 3856038"/>
                  <a:gd name="T29" fmla="*/ 3067693 h 3319463"/>
                  <a:gd name="T30" fmla="*/ 993775 w 3856038"/>
                  <a:gd name="T31" fmla="*/ 2030516 h 3319463"/>
                  <a:gd name="T32" fmla="*/ 2903512 w 3856038"/>
                  <a:gd name="T33" fmla="*/ 3058483 h 3319463"/>
                  <a:gd name="T34" fmla="*/ 2858002 w 3856038"/>
                  <a:gd name="T35" fmla="*/ 3085784 h 3319463"/>
                  <a:gd name="T36" fmla="*/ 2397814 w 3856038"/>
                  <a:gd name="T37" fmla="*/ 3071816 h 3319463"/>
                  <a:gd name="T38" fmla="*/ 2374900 w 3856038"/>
                  <a:gd name="T39" fmla="*/ 3023247 h 3319463"/>
                  <a:gd name="T40" fmla="*/ 3393565 w 3856038"/>
                  <a:gd name="T41" fmla="*/ 829618 h 3319463"/>
                  <a:gd name="T42" fmla="*/ 3441797 w 3856038"/>
                  <a:gd name="T43" fmla="*/ 916284 h 3319463"/>
                  <a:gd name="T44" fmla="*/ 3518904 w 3856038"/>
                  <a:gd name="T45" fmla="*/ 976601 h 3319463"/>
                  <a:gd name="T46" fmla="*/ 3605213 w 3856038"/>
                  <a:gd name="T47" fmla="*/ 3023244 h 3319463"/>
                  <a:gd name="T48" fmla="*/ 3582367 w 3856038"/>
                  <a:gd name="T49" fmla="*/ 3071815 h 3319463"/>
                  <a:gd name="T50" fmla="*/ 3123532 w 3856038"/>
                  <a:gd name="T51" fmla="*/ 3085783 h 3319463"/>
                  <a:gd name="T52" fmla="*/ 3077839 w 3856038"/>
                  <a:gd name="T53" fmla="*/ 3058481 h 3319463"/>
                  <a:gd name="T54" fmla="*/ 3032368 w 3856038"/>
                  <a:gd name="T55" fmla="*/ 0 h 3319463"/>
                  <a:gd name="T56" fmla="*/ 3669057 w 3856038"/>
                  <a:gd name="T57" fmla="*/ 6984 h 3319463"/>
                  <a:gd name="T58" fmla="*/ 3714445 w 3856038"/>
                  <a:gd name="T59" fmla="*/ 35552 h 3319463"/>
                  <a:gd name="T60" fmla="*/ 3742692 w 3856038"/>
                  <a:gd name="T61" fmla="*/ 80308 h 3319463"/>
                  <a:gd name="T62" fmla="*/ 3749358 w 3856038"/>
                  <a:gd name="T63" fmla="*/ 717377 h 3319463"/>
                  <a:gd name="T64" fmla="*/ 3735075 w 3856038"/>
                  <a:gd name="T65" fmla="*/ 769117 h 3319463"/>
                  <a:gd name="T66" fmla="*/ 3700797 w 3856038"/>
                  <a:gd name="T67" fmla="*/ 808795 h 3319463"/>
                  <a:gd name="T68" fmla="*/ 3652870 w 3856038"/>
                  <a:gd name="T69" fmla="*/ 830698 h 3319463"/>
                  <a:gd name="T70" fmla="*/ 3597644 w 3856038"/>
                  <a:gd name="T71" fmla="*/ 829110 h 3319463"/>
                  <a:gd name="T72" fmla="*/ 3550670 w 3856038"/>
                  <a:gd name="T73" fmla="*/ 804986 h 3319463"/>
                  <a:gd name="T74" fmla="*/ 3518296 w 3856038"/>
                  <a:gd name="T75" fmla="*/ 764039 h 3319463"/>
                  <a:gd name="T76" fmla="*/ 3506552 w 3856038"/>
                  <a:gd name="T77" fmla="*/ 711346 h 3319463"/>
                  <a:gd name="T78" fmla="*/ 2155095 w 3856038"/>
                  <a:gd name="T79" fmla="*/ 1756621 h 3319463"/>
                  <a:gd name="T80" fmla="*/ 2103678 w 3856038"/>
                  <a:gd name="T81" fmla="*/ 1768049 h 3319463"/>
                  <a:gd name="T82" fmla="*/ 2052577 w 3856038"/>
                  <a:gd name="T83" fmla="*/ 1756621 h 3319463"/>
                  <a:gd name="T84" fmla="*/ 207257 w 3856038"/>
                  <a:gd name="T85" fmla="*/ 2594619 h 3319463"/>
                  <a:gd name="T86" fmla="*/ 161553 w 3856038"/>
                  <a:gd name="T87" fmla="*/ 2623505 h 3319463"/>
                  <a:gd name="T88" fmla="*/ 109818 w 3856038"/>
                  <a:gd name="T89" fmla="*/ 2629853 h 3319463"/>
                  <a:gd name="T90" fmla="*/ 59670 w 3856038"/>
                  <a:gd name="T91" fmla="*/ 2613665 h 3319463"/>
                  <a:gd name="T92" fmla="*/ 19996 w 3856038"/>
                  <a:gd name="T93" fmla="*/ 2575574 h 3319463"/>
                  <a:gd name="T94" fmla="*/ 952 w 3856038"/>
                  <a:gd name="T95" fmla="*/ 2526056 h 3319463"/>
                  <a:gd name="T96" fmla="*/ 5078 w 3856038"/>
                  <a:gd name="T97" fmla="*/ 2473998 h 3319463"/>
                  <a:gd name="T98" fmla="*/ 31105 w 3856038"/>
                  <a:gd name="T99" fmla="*/ 2427337 h 3319463"/>
                  <a:gd name="T100" fmla="*/ 1492697 w 3856038"/>
                  <a:gd name="T101" fmla="*/ 975760 h 3319463"/>
                  <a:gd name="T102" fmla="*/ 1543797 w 3856038"/>
                  <a:gd name="T103" fmla="*/ 964333 h 3319463"/>
                  <a:gd name="T104" fmla="*/ 1595215 w 3856038"/>
                  <a:gd name="T105" fmla="*/ 975760 h 3319463"/>
                  <a:gd name="T106" fmla="*/ 3334526 w 3856038"/>
                  <a:gd name="T107" fmla="*/ 243464 h 3319463"/>
                  <a:gd name="T108" fmla="*/ 2991107 w 3856038"/>
                  <a:gd name="T109" fmla="*/ 233624 h 3319463"/>
                  <a:gd name="T110" fmla="*/ 2948576 w 3856038"/>
                  <a:gd name="T111" fmla="*/ 203151 h 3319463"/>
                  <a:gd name="T112" fmla="*/ 2922550 w 3856038"/>
                  <a:gd name="T113" fmla="*/ 157760 h 3319463"/>
                  <a:gd name="T114" fmla="*/ 2918424 w 3856038"/>
                  <a:gd name="T115" fmla="*/ 102845 h 3319463"/>
                  <a:gd name="T116" fmla="*/ 2937468 w 3856038"/>
                  <a:gd name="T117" fmla="*/ 53645 h 3319463"/>
                  <a:gd name="T118" fmla="*/ 2975555 w 3856038"/>
                  <a:gd name="T119" fmla="*/ 17459 h 3319463"/>
                  <a:gd name="T120" fmla="*/ 3026338 w 3856038"/>
                  <a:gd name="T121" fmla="*/ 318 h 3319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856038" h="3319463">
                    <a:moveTo>
                      <a:pt x="50800" y="3187700"/>
                    </a:moveTo>
                    <a:lnTo>
                      <a:pt x="3856038" y="3187700"/>
                    </a:lnTo>
                    <a:lnTo>
                      <a:pt x="3856038" y="3319463"/>
                    </a:lnTo>
                    <a:lnTo>
                      <a:pt x="50800" y="3319463"/>
                    </a:lnTo>
                    <a:lnTo>
                      <a:pt x="50800" y="3187700"/>
                    </a:lnTo>
                    <a:close/>
                    <a:moveTo>
                      <a:pt x="839788" y="2182813"/>
                    </a:moveTo>
                    <a:lnTo>
                      <a:pt x="839788" y="3023236"/>
                    </a:lnTo>
                    <a:lnTo>
                      <a:pt x="839471" y="3029586"/>
                    </a:lnTo>
                    <a:lnTo>
                      <a:pt x="838518" y="3035936"/>
                    </a:lnTo>
                    <a:lnTo>
                      <a:pt x="837248" y="3041969"/>
                    </a:lnTo>
                    <a:lnTo>
                      <a:pt x="834708" y="3047684"/>
                    </a:lnTo>
                    <a:lnTo>
                      <a:pt x="832486" y="3053399"/>
                    </a:lnTo>
                    <a:lnTo>
                      <a:pt x="829311" y="3058479"/>
                    </a:lnTo>
                    <a:lnTo>
                      <a:pt x="825501" y="3063241"/>
                    </a:lnTo>
                    <a:lnTo>
                      <a:pt x="821373" y="3067686"/>
                    </a:lnTo>
                    <a:lnTo>
                      <a:pt x="816928" y="3071814"/>
                    </a:lnTo>
                    <a:lnTo>
                      <a:pt x="812166" y="3075306"/>
                    </a:lnTo>
                    <a:lnTo>
                      <a:pt x="807086" y="3078481"/>
                    </a:lnTo>
                    <a:lnTo>
                      <a:pt x="801688" y="3081339"/>
                    </a:lnTo>
                    <a:lnTo>
                      <a:pt x="795656" y="3083244"/>
                    </a:lnTo>
                    <a:lnTo>
                      <a:pt x="789623" y="3084831"/>
                    </a:lnTo>
                    <a:lnTo>
                      <a:pt x="783591" y="3085784"/>
                    </a:lnTo>
                    <a:lnTo>
                      <a:pt x="777241" y="3086101"/>
                    </a:lnTo>
                    <a:lnTo>
                      <a:pt x="364173" y="3086101"/>
                    </a:lnTo>
                    <a:lnTo>
                      <a:pt x="357823" y="3085784"/>
                    </a:lnTo>
                    <a:lnTo>
                      <a:pt x="351473" y="3084831"/>
                    </a:lnTo>
                    <a:lnTo>
                      <a:pt x="345758" y="3083244"/>
                    </a:lnTo>
                    <a:lnTo>
                      <a:pt x="339725" y="3081339"/>
                    </a:lnTo>
                    <a:lnTo>
                      <a:pt x="334328" y="3078481"/>
                    </a:lnTo>
                    <a:lnTo>
                      <a:pt x="329248" y="3075306"/>
                    </a:lnTo>
                    <a:lnTo>
                      <a:pt x="324485" y="3071814"/>
                    </a:lnTo>
                    <a:lnTo>
                      <a:pt x="320040" y="3067686"/>
                    </a:lnTo>
                    <a:lnTo>
                      <a:pt x="315595" y="3063241"/>
                    </a:lnTo>
                    <a:lnTo>
                      <a:pt x="312103" y="3058479"/>
                    </a:lnTo>
                    <a:lnTo>
                      <a:pt x="308928" y="3053399"/>
                    </a:lnTo>
                    <a:lnTo>
                      <a:pt x="306705" y="3047684"/>
                    </a:lnTo>
                    <a:lnTo>
                      <a:pt x="304165" y="3041969"/>
                    </a:lnTo>
                    <a:lnTo>
                      <a:pt x="302578" y="3035936"/>
                    </a:lnTo>
                    <a:lnTo>
                      <a:pt x="301943" y="3029586"/>
                    </a:lnTo>
                    <a:lnTo>
                      <a:pt x="301625" y="3023236"/>
                    </a:lnTo>
                    <a:lnTo>
                      <a:pt x="301625" y="2721293"/>
                    </a:lnTo>
                    <a:lnTo>
                      <a:pt x="839788" y="2182813"/>
                    </a:lnTo>
                    <a:close/>
                    <a:moveTo>
                      <a:pt x="1684338" y="1620838"/>
                    </a:moveTo>
                    <a:lnTo>
                      <a:pt x="1929304" y="1865842"/>
                    </a:lnTo>
                    <a:lnTo>
                      <a:pt x="1938189" y="1874411"/>
                    </a:lnTo>
                    <a:lnTo>
                      <a:pt x="1947708" y="1882345"/>
                    </a:lnTo>
                    <a:lnTo>
                      <a:pt x="1957227" y="1889644"/>
                    </a:lnTo>
                    <a:lnTo>
                      <a:pt x="1967064" y="1896944"/>
                    </a:lnTo>
                    <a:lnTo>
                      <a:pt x="1977218" y="1903291"/>
                    </a:lnTo>
                    <a:lnTo>
                      <a:pt x="1987690" y="1909003"/>
                    </a:lnTo>
                    <a:lnTo>
                      <a:pt x="1998478" y="1914716"/>
                    </a:lnTo>
                    <a:lnTo>
                      <a:pt x="2009267" y="1919476"/>
                    </a:lnTo>
                    <a:lnTo>
                      <a:pt x="2020690" y="1923602"/>
                    </a:lnTo>
                    <a:lnTo>
                      <a:pt x="2032113" y="1927728"/>
                    </a:lnTo>
                    <a:lnTo>
                      <a:pt x="2043537" y="1930901"/>
                    </a:lnTo>
                    <a:lnTo>
                      <a:pt x="2055277" y="1933440"/>
                    </a:lnTo>
                    <a:lnTo>
                      <a:pt x="2067335" y="1935344"/>
                    </a:lnTo>
                    <a:lnTo>
                      <a:pt x="2079393" y="1936931"/>
                    </a:lnTo>
                    <a:lnTo>
                      <a:pt x="2091768" y="1937883"/>
                    </a:lnTo>
                    <a:lnTo>
                      <a:pt x="2103826" y="1938201"/>
                    </a:lnTo>
                    <a:lnTo>
                      <a:pt x="2111759" y="1937883"/>
                    </a:lnTo>
                    <a:lnTo>
                      <a:pt x="2119692" y="1937566"/>
                    </a:lnTo>
                    <a:lnTo>
                      <a:pt x="2127625" y="1936931"/>
                    </a:lnTo>
                    <a:lnTo>
                      <a:pt x="2135240" y="1935979"/>
                    </a:lnTo>
                    <a:lnTo>
                      <a:pt x="2142856" y="1934710"/>
                    </a:lnTo>
                    <a:lnTo>
                      <a:pt x="2150788" y="1933440"/>
                    </a:lnTo>
                    <a:lnTo>
                      <a:pt x="2158404" y="1931536"/>
                    </a:lnTo>
                    <a:lnTo>
                      <a:pt x="2165702" y="1929949"/>
                    </a:lnTo>
                    <a:lnTo>
                      <a:pt x="2173318" y="1927728"/>
                    </a:lnTo>
                    <a:lnTo>
                      <a:pt x="2180299" y="1925189"/>
                    </a:lnTo>
                    <a:lnTo>
                      <a:pt x="2194895" y="1919794"/>
                    </a:lnTo>
                    <a:lnTo>
                      <a:pt x="2209174" y="1913446"/>
                    </a:lnTo>
                    <a:lnTo>
                      <a:pt x="2222501" y="1906782"/>
                    </a:lnTo>
                    <a:lnTo>
                      <a:pt x="2222501" y="3023263"/>
                    </a:lnTo>
                    <a:lnTo>
                      <a:pt x="2222501" y="3029611"/>
                    </a:lnTo>
                    <a:lnTo>
                      <a:pt x="2221232" y="3035958"/>
                    </a:lnTo>
                    <a:lnTo>
                      <a:pt x="2219645" y="3041988"/>
                    </a:lnTo>
                    <a:lnTo>
                      <a:pt x="2217742" y="3047700"/>
                    </a:lnTo>
                    <a:lnTo>
                      <a:pt x="2214886" y="3053413"/>
                    </a:lnTo>
                    <a:lnTo>
                      <a:pt x="2211713" y="3058491"/>
                    </a:lnTo>
                    <a:lnTo>
                      <a:pt x="2208222" y="3063251"/>
                    </a:lnTo>
                    <a:lnTo>
                      <a:pt x="2204414" y="3067694"/>
                    </a:lnTo>
                    <a:lnTo>
                      <a:pt x="2199655" y="3071820"/>
                    </a:lnTo>
                    <a:lnTo>
                      <a:pt x="2194895" y="3075311"/>
                    </a:lnTo>
                    <a:lnTo>
                      <a:pt x="2189818" y="3078484"/>
                    </a:lnTo>
                    <a:lnTo>
                      <a:pt x="2184424" y="3081341"/>
                    </a:lnTo>
                    <a:lnTo>
                      <a:pt x="2178712" y="3083245"/>
                    </a:lnTo>
                    <a:lnTo>
                      <a:pt x="2172366" y="3084832"/>
                    </a:lnTo>
                    <a:lnTo>
                      <a:pt x="2166654" y="3085784"/>
                    </a:lnTo>
                    <a:lnTo>
                      <a:pt x="2159673" y="3086101"/>
                    </a:lnTo>
                    <a:lnTo>
                      <a:pt x="1747166" y="3086101"/>
                    </a:lnTo>
                    <a:lnTo>
                      <a:pt x="1740820" y="3085784"/>
                    </a:lnTo>
                    <a:lnTo>
                      <a:pt x="1734474" y="3084832"/>
                    </a:lnTo>
                    <a:lnTo>
                      <a:pt x="1728445" y="3083245"/>
                    </a:lnTo>
                    <a:lnTo>
                      <a:pt x="1723050" y="3081341"/>
                    </a:lnTo>
                    <a:lnTo>
                      <a:pt x="1717656" y="3078484"/>
                    </a:lnTo>
                    <a:lnTo>
                      <a:pt x="1712579" y="3075311"/>
                    </a:lnTo>
                    <a:lnTo>
                      <a:pt x="1707185" y="3071820"/>
                    </a:lnTo>
                    <a:lnTo>
                      <a:pt x="1703060" y="3067694"/>
                    </a:lnTo>
                    <a:lnTo>
                      <a:pt x="1698935" y="3063251"/>
                    </a:lnTo>
                    <a:lnTo>
                      <a:pt x="1695444" y="3058491"/>
                    </a:lnTo>
                    <a:lnTo>
                      <a:pt x="1692271" y="3053413"/>
                    </a:lnTo>
                    <a:lnTo>
                      <a:pt x="1689415" y="3047700"/>
                    </a:lnTo>
                    <a:lnTo>
                      <a:pt x="1687511" y="3041988"/>
                    </a:lnTo>
                    <a:lnTo>
                      <a:pt x="1685925" y="3035958"/>
                    </a:lnTo>
                    <a:lnTo>
                      <a:pt x="1684973" y="3029611"/>
                    </a:lnTo>
                    <a:lnTo>
                      <a:pt x="1684338" y="3023263"/>
                    </a:lnTo>
                    <a:lnTo>
                      <a:pt x="1684338" y="1620838"/>
                    </a:lnTo>
                    <a:close/>
                    <a:moveTo>
                      <a:pt x="1531938" y="1492251"/>
                    </a:moveTo>
                    <a:lnTo>
                      <a:pt x="1531938" y="3023260"/>
                    </a:lnTo>
                    <a:lnTo>
                      <a:pt x="1531304" y="3029608"/>
                    </a:lnTo>
                    <a:lnTo>
                      <a:pt x="1530669" y="3035955"/>
                    </a:lnTo>
                    <a:lnTo>
                      <a:pt x="1529082" y="3041985"/>
                    </a:lnTo>
                    <a:lnTo>
                      <a:pt x="1527178" y="3047698"/>
                    </a:lnTo>
                    <a:lnTo>
                      <a:pt x="1524323" y="3053411"/>
                    </a:lnTo>
                    <a:lnTo>
                      <a:pt x="1521150" y="3058489"/>
                    </a:lnTo>
                    <a:lnTo>
                      <a:pt x="1517659" y="3063249"/>
                    </a:lnTo>
                    <a:lnTo>
                      <a:pt x="1513217" y="3067693"/>
                    </a:lnTo>
                    <a:lnTo>
                      <a:pt x="1509092" y="3071818"/>
                    </a:lnTo>
                    <a:lnTo>
                      <a:pt x="1504332" y="3075309"/>
                    </a:lnTo>
                    <a:lnTo>
                      <a:pt x="1498938" y="3078483"/>
                    </a:lnTo>
                    <a:lnTo>
                      <a:pt x="1493543" y="3081340"/>
                    </a:lnTo>
                    <a:lnTo>
                      <a:pt x="1487514" y="3083244"/>
                    </a:lnTo>
                    <a:lnTo>
                      <a:pt x="1481803" y="3084831"/>
                    </a:lnTo>
                    <a:lnTo>
                      <a:pt x="1475456" y="3085783"/>
                    </a:lnTo>
                    <a:lnTo>
                      <a:pt x="1469110" y="3086100"/>
                    </a:lnTo>
                    <a:lnTo>
                      <a:pt x="1056286" y="3086100"/>
                    </a:lnTo>
                    <a:lnTo>
                      <a:pt x="1050257" y="3085783"/>
                    </a:lnTo>
                    <a:lnTo>
                      <a:pt x="1043911" y="3084831"/>
                    </a:lnTo>
                    <a:lnTo>
                      <a:pt x="1037882" y="3083244"/>
                    </a:lnTo>
                    <a:lnTo>
                      <a:pt x="1031853" y="3081340"/>
                    </a:lnTo>
                    <a:lnTo>
                      <a:pt x="1026776" y="3078483"/>
                    </a:lnTo>
                    <a:lnTo>
                      <a:pt x="1021381" y="3075309"/>
                    </a:lnTo>
                    <a:lnTo>
                      <a:pt x="1016622" y="3071818"/>
                    </a:lnTo>
                    <a:lnTo>
                      <a:pt x="1012179" y="3067693"/>
                    </a:lnTo>
                    <a:lnTo>
                      <a:pt x="1008372" y="3063249"/>
                    </a:lnTo>
                    <a:lnTo>
                      <a:pt x="1004246" y="3058489"/>
                    </a:lnTo>
                    <a:lnTo>
                      <a:pt x="1001391" y="3053411"/>
                    </a:lnTo>
                    <a:lnTo>
                      <a:pt x="998852" y="3047698"/>
                    </a:lnTo>
                    <a:lnTo>
                      <a:pt x="996631" y="3041985"/>
                    </a:lnTo>
                    <a:lnTo>
                      <a:pt x="995044" y="3035955"/>
                    </a:lnTo>
                    <a:lnTo>
                      <a:pt x="994092" y="3029608"/>
                    </a:lnTo>
                    <a:lnTo>
                      <a:pt x="993775" y="3023260"/>
                    </a:lnTo>
                    <a:lnTo>
                      <a:pt x="993775" y="2030516"/>
                    </a:lnTo>
                    <a:lnTo>
                      <a:pt x="1531938" y="1492251"/>
                    </a:lnTo>
                    <a:close/>
                    <a:moveTo>
                      <a:pt x="2914650" y="1230313"/>
                    </a:moveTo>
                    <a:lnTo>
                      <a:pt x="2914650" y="3023247"/>
                    </a:lnTo>
                    <a:lnTo>
                      <a:pt x="2914014" y="3029596"/>
                    </a:lnTo>
                    <a:lnTo>
                      <a:pt x="2913059" y="3035945"/>
                    </a:lnTo>
                    <a:lnTo>
                      <a:pt x="2911468" y="3041976"/>
                    </a:lnTo>
                    <a:lnTo>
                      <a:pt x="2909240" y="3047690"/>
                    </a:lnTo>
                    <a:lnTo>
                      <a:pt x="2906694" y="3053404"/>
                    </a:lnTo>
                    <a:lnTo>
                      <a:pt x="2903512" y="3058483"/>
                    </a:lnTo>
                    <a:lnTo>
                      <a:pt x="2900011" y="3063245"/>
                    </a:lnTo>
                    <a:lnTo>
                      <a:pt x="2895874" y="3067689"/>
                    </a:lnTo>
                    <a:lnTo>
                      <a:pt x="2891736" y="3071816"/>
                    </a:lnTo>
                    <a:lnTo>
                      <a:pt x="2886326" y="3075308"/>
                    </a:lnTo>
                    <a:lnTo>
                      <a:pt x="2881234" y="3078482"/>
                    </a:lnTo>
                    <a:lnTo>
                      <a:pt x="2875824" y="3081340"/>
                    </a:lnTo>
                    <a:lnTo>
                      <a:pt x="2870414" y="3083244"/>
                    </a:lnTo>
                    <a:lnTo>
                      <a:pt x="2864367" y="3084831"/>
                    </a:lnTo>
                    <a:lnTo>
                      <a:pt x="2858002" y="3085784"/>
                    </a:lnTo>
                    <a:lnTo>
                      <a:pt x="2851637" y="3086101"/>
                    </a:lnTo>
                    <a:lnTo>
                      <a:pt x="2437914" y="3086101"/>
                    </a:lnTo>
                    <a:lnTo>
                      <a:pt x="2430912" y="3085784"/>
                    </a:lnTo>
                    <a:lnTo>
                      <a:pt x="2425184" y="3084831"/>
                    </a:lnTo>
                    <a:lnTo>
                      <a:pt x="2418819" y="3083244"/>
                    </a:lnTo>
                    <a:lnTo>
                      <a:pt x="2413090" y="3081340"/>
                    </a:lnTo>
                    <a:lnTo>
                      <a:pt x="2407680" y="3078482"/>
                    </a:lnTo>
                    <a:lnTo>
                      <a:pt x="2402588" y="3075308"/>
                    </a:lnTo>
                    <a:lnTo>
                      <a:pt x="2397814" y="3071816"/>
                    </a:lnTo>
                    <a:lnTo>
                      <a:pt x="2393040" y="3067689"/>
                    </a:lnTo>
                    <a:lnTo>
                      <a:pt x="2389221" y="3063245"/>
                    </a:lnTo>
                    <a:lnTo>
                      <a:pt x="2385721" y="3058483"/>
                    </a:lnTo>
                    <a:lnTo>
                      <a:pt x="2382538" y="3053404"/>
                    </a:lnTo>
                    <a:lnTo>
                      <a:pt x="2379674" y="3047690"/>
                    </a:lnTo>
                    <a:lnTo>
                      <a:pt x="2377764" y="3041976"/>
                    </a:lnTo>
                    <a:lnTo>
                      <a:pt x="2376173" y="3035945"/>
                    </a:lnTo>
                    <a:lnTo>
                      <a:pt x="2374900" y="3029596"/>
                    </a:lnTo>
                    <a:lnTo>
                      <a:pt x="2374900" y="3023247"/>
                    </a:lnTo>
                    <a:lnTo>
                      <a:pt x="2374900" y="1768701"/>
                    </a:lnTo>
                    <a:lnTo>
                      <a:pt x="2914650" y="1230313"/>
                    </a:lnTo>
                    <a:close/>
                    <a:moveTo>
                      <a:pt x="3382142" y="762000"/>
                    </a:moveTo>
                    <a:lnTo>
                      <a:pt x="3382777" y="774063"/>
                    </a:lnTo>
                    <a:lnTo>
                      <a:pt x="3384046" y="785492"/>
                    </a:lnTo>
                    <a:lnTo>
                      <a:pt x="3385633" y="796920"/>
                    </a:lnTo>
                    <a:lnTo>
                      <a:pt x="3387536" y="808031"/>
                    </a:lnTo>
                    <a:lnTo>
                      <a:pt x="3390392" y="818825"/>
                    </a:lnTo>
                    <a:lnTo>
                      <a:pt x="3393565" y="829618"/>
                    </a:lnTo>
                    <a:lnTo>
                      <a:pt x="3397056" y="840094"/>
                    </a:lnTo>
                    <a:lnTo>
                      <a:pt x="3401181" y="850888"/>
                    </a:lnTo>
                    <a:lnTo>
                      <a:pt x="3405623" y="860729"/>
                    </a:lnTo>
                    <a:lnTo>
                      <a:pt x="3410383" y="870570"/>
                    </a:lnTo>
                    <a:lnTo>
                      <a:pt x="3416095" y="880411"/>
                    </a:lnTo>
                    <a:lnTo>
                      <a:pt x="3421806" y="889935"/>
                    </a:lnTo>
                    <a:lnTo>
                      <a:pt x="3427835" y="899141"/>
                    </a:lnTo>
                    <a:lnTo>
                      <a:pt x="3434499" y="907713"/>
                    </a:lnTo>
                    <a:lnTo>
                      <a:pt x="3441797" y="916284"/>
                    </a:lnTo>
                    <a:lnTo>
                      <a:pt x="3448778" y="924220"/>
                    </a:lnTo>
                    <a:lnTo>
                      <a:pt x="3456711" y="932157"/>
                    </a:lnTo>
                    <a:lnTo>
                      <a:pt x="3464644" y="939776"/>
                    </a:lnTo>
                    <a:lnTo>
                      <a:pt x="3472894" y="946760"/>
                    </a:lnTo>
                    <a:lnTo>
                      <a:pt x="3481461" y="953426"/>
                    </a:lnTo>
                    <a:lnTo>
                      <a:pt x="3490663" y="960093"/>
                    </a:lnTo>
                    <a:lnTo>
                      <a:pt x="3499548" y="966125"/>
                    </a:lnTo>
                    <a:lnTo>
                      <a:pt x="3509067" y="971521"/>
                    </a:lnTo>
                    <a:lnTo>
                      <a:pt x="3518904" y="976601"/>
                    </a:lnTo>
                    <a:lnTo>
                      <a:pt x="3529058" y="981363"/>
                    </a:lnTo>
                    <a:lnTo>
                      <a:pt x="3539529" y="985807"/>
                    </a:lnTo>
                    <a:lnTo>
                      <a:pt x="3549683" y="989616"/>
                    </a:lnTo>
                    <a:lnTo>
                      <a:pt x="3560155" y="992791"/>
                    </a:lnTo>
                    <a:lnTo>
                      <a:pt x="3571261" y="995966"/>
                    </a:lnTo>
                    <a:lnTo>
                      <a:pt x="3582367" y="998505"/>
                    </a:lnTo>
                    <a:lnTo>
                      <a:pt x="3593790" y="1000093"/>
                    </a:lnTo>
                    <a:lnTo>
                      <a:pt x="3605213" y="1001680"/>
                    </a:lnTo>
                    <a:lnTo>
                      <a:pt x="3605213" y="3023244"/>
                    </a:lnTo>
                    <a:lnTo>
                      <a:pt x="3604896" y="3029593"/>
                    </a:lnTo>
                    <a:lnTo>
                      <a:pt x="3603944" y="3035942"/>
                    </a:lnTo>
                    <a:lnTo>
                      <a:pt x="3602357" y="3041974"/>
                    </a:lnTo>
                    <a:lnTo>
                      <a:pt x="3600136" y="3047688"/>
                    </a:lnTo>
                    <a:lnTo>
                      <a:pt x="3597598" y="3053402"/>
                    </a:lnTo>
                    <a:lnTo>
                      <a:pt x="3594425" y="3058481"/>
                    </a:lnTo>
                    <a:lnTo>
                      <a:pt x="3590617" y="3063243"/>
                    </a:lnTo>
                    <a:lnTo>
                      <a:pt x="3586809" y="3067688"/>
                    </a:lnTo>
                    <a:lnTo>
                      <a:pt x="3582367" y="3071815"/>
                    </a:lnTo>
                    <a:lnTo>
                      <a:pt x="3577607" y="3075307"/>
                    </a:lnTo>
                    <a:lnTo>
                      <a:pt x="3572213" y="3078481"/>
                    </a:lnTo>
                    <a:lnTo>
                      <a:pt x="3567136" y="3081338"/>
                    </a:lnTo>
                    <a:lnTo>
                      <a:pt x="3561107" y="3083243"/>
                    </a:lnTo>
                    <a:lnTo>
                      <a:pt x="3555078" y="3084830"/>
                    </a:lnTo>
                    <a:lnTo>
                      <a:pt x="3548732" y="3085783"/>
                    </a:lnTo>
                    <a:lnTo>
                      <a:pt x="3542703" y="3086100"/>
                    </a:lnTo>
                    <a:lnTo>
                      <a:pt x="3129878" y="3086100"/>
                    </a:lnTo>
                    <a:lnTo>
                      <a:pt x="3123532" y="3085783"/>
                    </a:lnTo>
                    <a:lnTo>
                      <a:pt x="3117186" y="3084830"/>
                    </a:lnTo>
                    <a:lnTo>
                      <a:pt x="3111474" y="3083243"/>
                    </a:lnTo>
                    <a:lnTo>
                      <a:pt x="3105445" y="3081338"/>
                    </a:lnTo>
                    <a:lnTo>
                      <a:pt x="3099733" y="3078481"/>
                    </a:lnTo>
                    <a:lnTo>
                      <a:pt x="3094656" y="3075307"/>
                    </a:lnTo>
                    <a:lnTo>
                      <a:pt x="3089897" y="3071815"/>
                    </a:lnTo>
                    <a:lnTo>
                      <a:pt x="3085454" y="3067688"/>
                    </a:lnTo>
                    <a:lnTo>
                      <a:pt x="3081329" y="3063243"/>
                    </a:lnTo>
                    <a:lnTo>
                      <a:pt x="3077839" y="3058481"/>
                    </a:lnTo>
                    <a:lnTo>
                      <a:pt x="3074666" y="3053402"/>
                    </a:lnTo>
                    <a:lnTo>
                      <a:pt x="3071810" y="3047688"/>
                    </a:lnTo>
                    <a:lnTo>
                      <a:pt x="3069906" y="3041974"/>
                    </a:lnTo>
                    <a:lnTo>
                      <a:pt x="3068320" y="3035942"/>
                    </a:lnTo>
                    <a:lnTo>
                      <a:pt x="3067685" y="3029593"/>
                    </a:lnTo>
                    <a:lnTo>
                      <a:pt x="3067050" y="3023244"/>
                    </a:lnTo>
                    <a:lnTo>
                      <a:pt x="3067050" y="1077552"/>
                    </a:lnTo>
                    <a:lnTo>
                      <a:pt x="3382142" y="762000"/>
                    </a:lnTo>
                    <a:close/>
                    <a:moveTo>
                      <a:pt x="3032368" y="0"/>
                    </a:moveTo>
                    <a:lnTo>
                      <a:pt x="3038399" y="0"/>
                    </a:lnTo>
                    <a:lnTo>
                      <a:pt x="3628114" y="0"/>
                    </a:lnTo>
                    <a:lnTo>
                      <a:pt x="3634144" y="0"/>
                    </a:lnTo>
                    <a:lnTo>
                      <a:pt x="3640175" y="318"/>
                    </a:lnTo>
                    <a:lnTo>
                      <a:pt x="3646205" y="1270"/>
                    </a:lnTo>
                    <a:lnTo>
                      <a:pt x="3651918" y="2222"/>
                    </a:lnTo>
                    <a:lnTo>
                      <a:pt x="3657631" y="3492"/>
                    </a:lnTo>
                    <a:lnTo>
                      <a:pt x="3663344" y="5079"/>
                    </a:lnTo>
                    <a:lnTo>
                      <a:pt x="3669057" y="6984"/>
                    </a:lnTo>
                    <a:lnTo>
                      <a:pt x="3674453" y="9206"/>
                    </a:lnTo>
                    <a:lnTo>
                      <a:pt x="3680166" y="11428"/>
                    </a:lnTo>
                    <a:lnTo>
                      <a:pt x="3685562" y="14284"/>
                    </a:lnTo>
                    <a:lnTo>
                      <a:pt x="3690640" y="17459"/>
                    </a:lnTo>
                    <a:lnTo>
                      <a:pt x="3695718" y="20633"/>
                    </a:lnTo>
                    <a:lnTo>
                      <a:pt x="3700479" y="23807"/>
                    </a:lnTo>
                    <a:lnTo>
                      <a:pt x="3705240" y="27616"/>
                    </a:lnTo>
                    <a:lnTo>
                      <a:pt x="3710001" y="31425"/>
                    </a:lnTo>
                    <a:lnTo>
                      <a:pt x="3714445" y="35552"/>
                    </a:lnTo>
                    <a:lnTo>
                      <a:pt x="3718253" y="39678"/>
                    </a:lnTo>
                    <a:lnTo>
                      <a:pt x="3722062" y="44440"/>
                    </a:lnTo>
                    <a:lnTo>
                      <a:pt x="3725871" y="49201"/>
                    </a:lnTo>
                    <a:lnTo>
                      <a:pt x="3729362" y="53962"/>
                    </a:lnTo>
                    <a:lnTo>
                      <a:pt x="3732536" y="59041"/>
                    </a:lnTo>
                    <a:lnTo>
                      <a:pt x="3735075" y="64437"/>
                    </a:lnTo>
                    <a:lnTo>
                      <a:pt x="3737932" y="69516"/>
                    </a:lnTo>
                    <a:lnTo>
                      <a:pt x="3740471" y="74912"/>
                    </a:lnTo>
                    <a:lnTo>
                      <a:pt x="3742692" y="80308"/>
                    </a:lnTo>
                    <a:lnTo>
                      <a:pt x="3744279" y="86339"/>
                    </a:lnTo>
                    <a:lnTo>
                      <a:pt x="3745866" y="91736"/>
                    </a:lnTo>
                    <a:lnTo>
                      <a:pt x="3747453" y="97767"/>
                    </a:lnTo>
                    <a:lnTo>
                      <a:pt x="3748088" y="103798"/>
                    </a:lnTo>
                    <a:lnTo>
                      <a:pt x="3749040" y="109511"/>
                    </a:lnTo>
                    <a:lnTo>
                      <a:pt x="3749358" y="115542"/>
                    </a:lnTo>
                    <a:lnTo>
                      <a:pt x="3749675" y="121573"/>
                    </a:lnTo>
                    <a:lnTo>
                      <a:pt x="3749675" y="711346"/>
                    </a:lnTo>
                    <a:lnTo>
                      <a:pt x="3749358" y="717377"/>
                    </a:lnTo>
                    <a:lnTo>
                      <a:pt x="3749040" y="723726"/>
                    </a:lnTo>
                    <a:lnTo>
                      <a:pt x="3748088" y="729757"/>
                    </a:lnTo>
                    <a:lnTo>
                      <a:pt x="3747453" y="735788"/>
                    </a:lnTo>
                    <a:lnTo>
                      <a:pt x="3745866" y="741819"/>
                    </a:lnTo>
                    <a:lnTo>
                      <a:pt x="3744279" y="747215"/>
                    </a:lnTo>
                    <a:lnTo>
                      <a:pt x="3742375" y="753246"/>
                    </a:lnTo>
                    <a:lnTo>
                      <a:pt x="3740471" y="758642"/>
                    </a:lnTo>
                    <a:lnTo>
                      <a:pt x="3737614" y="764039"/>
                    </a:lnTo>
                    <a:lnTo>
                      <a:pt x="3735075" y="769117"/>
                    </a:lnTo>
                    <a:lnTo>
                      <a:pt x="3732219" y="774196"/>
                    </a:lnTo>
                    <a:lnTo>
                      <a:pt x="3729045" y="779275"/>
                    </a:lnTo>
                    <a:lnTo>
                      <a:pt x="3725871" y="784036"/>
                    </a:lnTo>
                    <a:lnTo>
                      <a:pt x="3721745" y="788798"/>
                    </a:lnTo>
                    <a:lnTo>
                      <a:pt x="3718253" y="793242"/>
                    </a:lnTo>
                    <a:lnTo>
                      <a:pt x="3714445" y="797368"/>
                    </a:lnTo>
                    <a:lnTo>
                      <a:pt x="3710001" y="801495"/>
                    </a:lnTo>
                    <a:lnTo>
                      <a:pt x="3705558" y="804986"/>
                    </a:lnTo>
                    <a:lnTo>
                      <a:pt x="3700797" y="808795"/>
                    </a:lnTo>
                    <a:lnTo>
                      <a:pt x="3696036" y="811970"/>
                    </a:lnTo>
                    <a:lnTo>
                      <a:pt x="3690958" y="815144"/>
                    </a:lnTo>
                    <a:lnTo>
                      <a:pt x="3685879" y="818318"/>
                    </a:lnTo>
                    <a:lnTo>
                      <a:pt x="3680801" y="820857"/>
                    </a:lnTo>
                    <a:lnTo>
                      <a:pt x="3675405" y="823397"/>
                    </a:lnTo>
                    <a:lnTo>
                      <a:pt x="3669692" y="825301"/>
                    </a:lnTo>
                    <a:lnTo>
                      <a:pt x="3664297" y="827523"/>
                    </a:lnTo>
                    <a:lnTo>
                      <a:pt x="3658583" y="829110"/>
                    </a:lnTo>
                    <a:lnTo>
                      <a:pt x="3652870" y="830698"/>
                    </a:lnTo>
                    <a:lnTo>
                      <a:pt x="3646523" y="831332"/>
                    </a:lnTo>
                    <a:lnTo>
                      <a:pt x="3640492" y="832285"/>
                    </a:lnTo>
                    <a:lnTo>
                      <a:pt x="3634144" y="832919"/>
                    </a:lnTo>
                    <a:lnTo>
                      <a:pt x="3628114" y="832919"/>
                    </a:lnTo>
                    <a:lnTo>
                      <a:pt x="3622083" y="832919"/>
                    </a:lnTo>
                    <a:lnTo>
                      <a:pt x="3615735" y="832285"/>
                    </a:lnTo>
                    <a:lnTo>
                      <a:pt x="3609705" y="831332"/>
                    </a:lnTo>
                    <a:lnTo>
                      <a:pt x="3603675" y="830698"/>
                    </a:lnTo>
                    <a:lnTo>
                      <a:pt x="3597644" y="829110"/>
                    </a:lnTo>
                    <a:lnTo>
                      <a:pt x="3592248" y="827523"/>
                    </a:lnTo>
                    <a:lnTo>
                      <a:pt x="3586218" y="825301"/>
                    </a:lnTo>
                    <a:lnTo>
                      <a:pt x="3580822" y="823397"/>
                    </a:lnTo>
                    <a:lnTo>
                      <a:pt x="3575427" y="820857"/>
                    </a:lnTo>
                    <a:lnTo>
                      <a:pt x="3570031" y="818318"/>
                    </a:lnTo>
                    <a:lnTo>
                      <a:pt x="3565270" y="815144"/>
                    </a:lnTo>
                    <a:lnTo>
                      <a:pt x="3560192" y="811970"/>
                    </a:lnTo>
                    <a:lnTo>
                      <a:pt x="3555431" y="808795"/>
                    </a:lnTo>
                    <a:lnTo>
                      <a:pt x="3550670" y="804986"/>
                    </a:lnTo>
                    <a:lnTo>
                      <a:pt x="3546227" y="801495"/>
                    </a:lnTo>
                    <a:lnTo>
                      <a:pt x="3542100" y="797368"/>
                    </a:lnTo>
                    <a:lnTo>
                      <a:pt x="3537974" y="793242"/>
                    </a:lnTo>
                    <a:lnTo>
                      <a:pt x="3534166" y="788798"/>
                    </a:lnTo>
                    <a:lnTo>
                      <a:pt x="3530674" y="784036"/>
                    </a:lnTo>
                    <a:lnTo>
                      <a:pt x="3527500" y="779275"/>
                    </a:lnTo>
                    <a:lnTo>
                      <a:pt x="3524326" y="774196"/>
                    </a:lnTo>
                    <a:lnTo>
                      <a:pt x="3521153" y="769117"/>
                    </a:lnTo>
                    <a:lnTo>
                      <a:pt x="3518296" y="764039"/>
                    </a:lnTo>
                    <a:lnTo>
                      <a:pt x="3516074" y="758642"/>
                    </a:lnTo>
                    <a:lnTo>
                      <a:pt x="3514170" y="753246"/>
                    </a:lnTo>
                    <a:lnTo>
                      <a:pt x="3511948" y="747215"/>
                    </a:lnTo>
                    <a:lnTo>
                      <a:pt x="3510361" y="741819"/>
                    </a:lnTo>
                    <a:lnTo>
                      <a:pt x="3508774" y="735788"/>
                    </a:lnTo>
                    <a:lnTo>
                      <a:pt x="3508139" y="729757"/>
                    </a:lnTo>
                    <a:lnTo>
                      <a:pt x="3507187" y="723726"/>
                    </a:lnTo>
                    <a:lnTo>
                      <a:pt x="3506552" y="717377"/>
                    </a:lnTo>
                    <a:lnTo>
                      <a:pt x="3506552" y="711346"/>
                    </a:lnTo>
                    <a:lnTo>
                      <a:pt x="3506552" y="415190"/>
                    </a:lnTo>
                    <a:lnTo>
                      <a:pt x="2189691" y="1732180"/>
                    </a:lnTo>
                    <a:lnTo>
                      <a:pt x="2185247" y="1736624"/>
                    </a:lnTo>
                    <a:lnTo>
                      <a:pt x="2180487" y="1740433"/>
                    </a:lnTo>
                    <a:lnTo>
                      <a:pt x="2175726" y="1744242"/>
                    </a:lnTo>
                    <a:lnTo>
                      <a:pt x="2170647" y="1748051"/>
                    </a:lnTo>
                    <a:lnTo>
                      <a:pt x="2165569" y="1750908"/>
                    </a:lnTo>
                    <a:lnTo>
                      <a:pt x="2160491" y="1753765"/>
                    </a:lnTo>
                    <a:lnTo>
                      <a:pt x="2155095" y="1756621"/>
                    </a:lnTo>
                    <a:lnTo>
                      <a:pt x="2149382" y="1758843"/>
                    </a:lnTo>
                    <a:lnTo>
                      <a:pt x="2143986" y="1761065"/>
                    </a:lnTo>
                    <a:lnTo>
                      <a:pt x="2138273" y="1762970"/>
                    </a:lnTo>
                    <a:lnTo>
                      <a:pt x="2132878" y="1764557"/>
                    </a:lnTo>
                    <a:lnTo>
                      <a:pt x="2126847" y="1765509"/>
                    </a:lnTo>
                    <a:lnTo>
                      <a:pt x="2121452" y="1766461"/>
                    </a:lnTo>
                    <a:lnTo>
                      <a:pt x="2115421" y="1767096"/>
                    </a:lnTo>
                    <a:lnTo>
                      <a:pt x="2109708" y="1767731"/>
                    </a:lnTo>
                    <a:lnTo>
                      <a:pt x="2103678" y="1768049"/>
                    </a:lnTo>
                    <a:lnTo>
                      <a:pt x="2098282" y="1767731"/>
                    </a:lnTo>
                    <a:lnTo>
                      <a:pt x="2092252" y="1767096"/>
                    </a:lnTo>
                    <a:lnTo>
                      <a:pt x="2086221" y="1766461"/>
                    </a:lnTo>
                    <a:lnTo>
                      <a:pt x="2080508" y="1765509"/>
                    </a:lnTo>
                    <a:lnTo>
                      <a:pt x="2074795" y="1764557"/>
                    </a:lnTo>
                    <a:lnTo>
                      <a:pt x="2069399" y="1762970"/>
                    </a:lnTo>
                    <a:lnTo>
                      <a:pt x="2063369" y="1761065"/>
                    </a:lnTo>
                    <a:lnTo>
                      <a:pt x="2057973" y="1758843"/>
                    </a:lnTo>
                    <a:lnTo>
                      <a:pt x="2052577" y="1756621"/>
                    </a:lnTo>
                    <a:lnTo>
                      <a:pt x="2047182" y="1753765"/>
                    </a:lnTo>
                    <a:lnTo>
                      <a:pt x="2042104" y="1750908"/>
                    </a:lnTo>
                    <a:lnTo>
                      <a:pt x="2037025" y="1748051"/>
                    </a:lnTo>
                    <a:lnTo>
                      <a:pt x="2031947" y="1744242"/>
                    </a:lnTo>
                    <a:lnTo>
                      <a:pt x="2027186" y="1740433"/>
                    </a:lnTo>
                    <a:lnTo>
                      <a:pt x="2022425" y="1736624"/>
                    </a:lnTo>
                    <a:lnTo>
                      <a:pt x="2017664" y="1732180"/>
                    </a:lnTo>
                    <a:lnTo>
                      <a:pt x="1543797" y="1257949"/>
                    </a:lnTo>
                    <a:lnTo>
                      <a:pt x="207257" y="2594619"/>
                    </a:lnTo>
                    <a:lnTo>
                      <a:pt x="202814" y="2599063"/>
                    </a:lnTo>
                    <a:lnTo>
                      <a:pt x="198053" y="2602872"/>
                    </a:lnTo>
                    <a:lnTo>
                      <a:pt x="193292" y="2606999"/>
                    </a:lnTo>
                    <a:lnTo>
                      <a:pt x="188214" y="2610490"/>
                    </a:lnTo>
                    <a:lnTo>
                      <a:pt x="183136" y="2613665"/>
                    </a:lnTo>
                    <a:lnTo>
                      <a:pt x="178057" y="2616204"/>
                    </a:lnTo>
                    <a:lnTo>
                      <a:pt x="172662" y="2619061"/>
                    </a:lnTo>
                    <a:lnTo>
                      <a:pt x="166949" y="2621600"/>
                    </a:lnTo>
                    <a:lnTo>
                      <a:pt x="161553" y="2623505"/>
                    </a:lnTo>
                    <a:lnTo>
                      <a:pt x="155840" y="2625409"/>
                    </a:lnTo>
                    <a:lnTo>
                      <a:pt x="150444" y="2626996"/>
                    </a:lnTo>
                    <a:lnTo>
                      <a:pt x="144414" y="2628266"/>
                    </a:lnTo>
                    <a:lnTo>
                      <a:pt x="139018" y="2628901"/>
                    </a:lnTo>
                    <a:lnTo>
                      <a:pt x="132988" y="2629853"/>
                    </a:lnTo>
                    <a:lnTo>
                      <a:pt x="127275" y="2630171"/>
                    </a:lnTo>
                    <a:lnTo>
                      <a:pt x="121244" y="2630488"/>
                    </a:lnTo>
                    <a:lnTo>
                      <a:pt x="115214" y="2630171"/>
                    </a:lnTo>
                    <a:lnTo>
                      <a:pt x="109818" y="2629853"/>
                    </a:lnTo>
                    <a:lnTo>
                      <a:pt x="103787" y="2628901"/>
                    </a:lnTo>
                    <a:lnTo>
                      <a:pt x="98074" y="2628266"/>
                    </a:lnTo>
                    <a:lnTo>
                      <a:pt x="92361" y="2626996"/>
                    </a:lnTo>
                    <a:lnTo>
                      <a:pt x="86648" y="2625409"/>
                    </a:lnTo>
                    <a:lnTo>
                      <a:pt x="80935" y="2623505"/>
                    </a:lnTo>
                    <a:lnTo>
                      <a:pt x="75540" y="2621600"/>
                    </a:lnTo>
                    <a:lnTo>
                      <a:pt x="70144" y="2619061"/>
                    </a:lnTo>
                    <a:lnTo>
                      <a:pt x="64748" y="2616204"/>
                    </a:lnTo>
                    <a:lnTo>
                      <a:pt x="59670" y="2613665"/>
                    </a:lnTo>
                    <a:lnTo>
                      <a:pt x="54592" y="2610490"/>
                    </a:lnTo>
                    <a:lnTo>
                      <a:pt x="49513" y="2606999"/>
                    </a:lnTo>
                    <a:lnTo>
                      <a:pt x="44752" y="2602872"/>
                    </a:lnTo>
                    <a:lnTo>
                      <a:pt x="39992" y="2599063"/>
                    </a:lnTo>
                    <a:lnTo>
                      <a:pt x="35231" y="2594619"/>
                    </a:lnTo>
                    <a:lnTo>
                      <a:pt x="31105" y="2590175"/>
                    </a:lnTo>
                    <a:lnTo>
                      <a:pt x="26978" y="2585731"/>
                    </a:lnTo>
                    <a:lnTo>
                      <a:pt x="23170" y="2580335"/>
                    </a:lnTo>
                    <a:lnTo>
                      <a:pt x="19996" y="2575574"/>
                    </a:lnTo>
                    <a:lnTo>
                      <a:pt x="16822" y="2570495"/>
                    </a:lnTo>
                    <a:lnTo>
                      <a:pt x="13648" y="2565099"/>
                    </a:lnTo>
                    <a:lnTo>
                      <a:pt x="10791" y="2560020"/>
                    </a:lnTo>
                    <a:lnTo>
                      <a:pt x="8570" y="2554307"/>
                    </a:lnTo>
                    <a:lnTo>
                      <a:pt x="6665" y="2548910"/>
                    </a:lnTo>
                    <a:lnTo>
                      <a:pt x="5078" y="2543514"/>
                    </a:lnTo>
                    <a:lnTo>
                      <a:pt x="3491" y="2537483"/>
                    </a:lnTo>
                    <a:lnTo>
                      <a:pt x="2222" y="2532087"/>
                    </a:lnTo>
                    <a:lnTo>
                      <a:pt x="952" y="2526056"/>
                    </a:lnTo>
                    <a:lnTo>
                      <a:pt x="318" y="2520660"/>
                    </a:lnTo>
                    <a:lnTo>
                      <a:pt x="0" y="2514629"/>
                    </a:lnTo>
                    <a:lnTo>
                      <a:pt x="0" y="2508598"/>
                    </a:lnTo>
                    <a:lnTo>
                      <a:pt x="0" y="2502884"/>
                    </a:lnTo>
                    <a:lnTo>
                      <a:pt x="318" y="2497170"/>
                    </a:lnTo>
                    <a:lnTo>
                      <a:pt x="952" y="2491457"/>
                    </a:lnTo>
                    <a:lnTo>
                      <a:pt x="2222" y="2485426"/>
                    </a:lnTo>
                    <a:lnTo>
                      <a:pt x="3491" y="2480029"/>
                    </a:lnTo>
                    <a:lnTo>
                      <a:pt x="5078" y="2473998"/>
                    </a:lnTo>
                    <a:lnTo>
                      <a:pt x="6665" y="2468285"/>
                    </a:lnTo>
                    <a:lnTo>
                      <a:pt x="8570" y="2462889"/>
                    </a:lnTo>
                    <a:lnTo>
                      <a:pt x="10791" y="2457492"/>
                    </a:lnTo>
                    <a:lnTo>
                      <a:pt x="13648" y="2452414"/>
                    </a:lnTo>
                    <a:lnTo>
                      <a:pt x="16822" y="2446700"/>
                    </a:lnTo>
                    <a:lnTo>
                      <a:pt x="19996" y="2441621"/>
                    </a:lnTo>
                    <a:lnTo>
                      <a:pt x="23487" y="2436860"/>
                    </a:lnTo>
                    <a:lnTo>
                      <a:pt x="26978" y="2431781"/>
                    </a:lnTo>
                    <a:lnTo>
                      <a:pt x="31105" y="2427337"/>
                    </a:lnTo>
                    <a:lnTo>
                      <a:pt x="35231" y="2422576"/>
                    </a:lnTo>
                    <a:lnTo>
                      <a:pt x="1457784" y="1000202"/>
                    </a:lnTo>
                    <a:lnTo>
                      <a:pt x="1462227" y="995758"/>
                    </a:lnTo>
                    <a:lnTo>
                      <a:pt x="1466988" y="991631"/>
                    </a:lnTo>
                    <a:lnTo>
                      <a:pt x="1471749" y="987822"/>
                    </a:lnTo>
                    <a:lnTo>
                      <a:pt x="1476827" y="984330"/>
                    </a:lnTo>
                    <a:lnTo>
                      <a:pt x="1481906" y="981156"/>
                    </a:lnTo>
                    <a:lnTo>
                      <a:pt x="1486984" y="978617"/>
                    </a:lnTo>
                    <a:lnTo>
                      <a:pt x="1492697" y="975760"/>
                    </a:lnTo>
                    <a:lnTo>
                      <a:pt x="1498093" y="973221"/>
                    </a:lnTo>
                    <a:lnTo>
                      <a:pt x="1503488" y="971316"/>
                    </a:lnTo>
                    <a:lnTo>
                      <a:pt x="1509202" y="969411"/>
                    </a:lnTo>
                    <a:lnTo>
                      <a:pt x="1514597" y="967824"/>
                    </a:lnTo>
                    <a:lnTo>
                      <a:pt x="1520628" y="966555"/>
                    </a:lnTo>
                    <a:lnTo>
                      <a:pt x="1526023" y="965602"/>
                    </a:lnTo>
                    <a:lnTo>
                      <a:pt x="1532054" y="964968"/>
                    </a:lnTo>
                    <a:lnTo>
                      <a:pt x="1537767" y="964650"/>
                    </a:lnTo>
                    <a:lnTo>
                      <a:pt x="1543797" y="964333"/>
                    </a:lnTo>
                    <a:lnTo>
                      <a:pt x="1549828" y="964650"/>
                    </a:lnTo>
                    <a:lnTo>
                      <a:pt x="1555223" y="964968"/>
                    </a:lnTo>
                    <a:lnTo>
                      <a:pt x="1561254" y="965602"/>
                    </a:lnTo>
                    <a:lnTo>
                      <a:pt x="1566967" y="966555"/>
                    </a:lnTo>
                    <a:lnTo>
                      <a:pt x="1572680" y="967824"/>
                    </a:lnTo>
                    <a:lnTo>
                      <a:pt x="1578393" y="969411"/>
                    </a:lnTo>
                    <a:lnTo>
                      <a:pt x="1584106" y="971316"/>
                    </a:lnTo>
                    <a:lnTo>
                      <a:pt x="1589502" y="973221"/>
                    </a:lnTo>
                    <a:lnTo>
                      <a:pt x="1595215" y="975760"/>
                    </a:lnTo>
                    <a:lnTo>
                      <a:pt x="1600293" y="978617"/>
                    </a:lnTo>
                    <a:lnTo>
                      <a:pt x="1605371" y="981156"/>
                    </a:lnTo>
                    <a:lnTo>
                      <a:pt x="1610450" y="984330"/>
                    </a:lnTo>
                    <a:lnTo>
                      <a:pt x="1615528" y="987822"/>
                    </a:lnTo>
                    <a:lnTo>
                      <a:pt x="1620289" y="991631"/>
                    </a:lnTo>
                    <a:lnTo>
                      <a:pt x="1625050" y="995758"/>
                    </a:lnTo>
                    <a:lnTo>
                      <a:pt x="1629811" y="1000202"/>
                    </a:lnTo>
                    <a:lnTo>
                      <a:pt x="2103678" y="1474115"/>
                    </a:lnTo>
                    <a:lnTo>
                      <a:pt x="3334526" y="243464"/>
                    </a:lnTo>
                    <a:lnTo>
                      <a:pt x="3038399" y="243464"/>
                    </a:lnTo>
                    <a:lnTo>
                      <a:pt x="3032368" y="242829"/>
                    </a:lnTo>
                    <a:lnTo>
                      <a:pt x="3026338" y="242512"/>
                    </a:lnTo>
                    <a:lnTo>
                      <a:pt x="3019990" y="241877"/>
                    </a:lnTo>
                    <a:lnTo>
                      <a:pt x="3013959" y="240607"/>
                    </a:lnTo>
                    <a:lnTo>
                      <a:pt x="3008246" y="239338"/>
                    </a:lnTo>
                    <a:lnTo>
                      <a:pt x="3002216" y="237750"/>
                    </a:lnTo>
                    <a:lnTo>
                      <a:pt x="2996820" y="235846"/>
                    </a:lnTo>
                    <a:lnTo>
                      <a:pt x="2991107" y="233624"/>
                    </a:lnTo>
                    <a:lnTo>
                      <a:pt x="2985711" y="231085"/>
                    </a:lnTo>
                    <a:lnTo>
                      <a:pt x="2980633" y="228228"/>
                    </a:lnTo>
                    <a:lnTo>
                      <a:pt x="2975555" y="225688"/>
                    </a:lnTo>
                    <a:lnTo>
                      <a:pt x="2970794" y="222514"/>
                    </a:lnTo>
                    <a:lnTo>
                      <a:pt x="2966033" y="219022"/>
                    </a:lnTo>
                    <a:lnTo>
                      <a:pt x="2961272" y="215213"/>
                    </a:lnTo>
                    <a:lnTo>
                      <a:pt x="2956829" y="211404"/>
                    </a:lnTo>
                    <a:lnTo>
                      <a:pt x="2952703" y="207595"/>
                    </a:lnTo>
                    <a:lnTo>
                      <a:pt x="2948576" y="203151"/>
                    </a:lnTo>
                    <a:lnTo>
                      <a:pt x="2944768" y="198707"/>
                    </a:lnTo>
                    <a:lnTo>
                      <a:pt x="2941276" y="194581"/>
                    </a:lnTo>
                    <a:lnTo>
                      <a:pt x="2937468" y="189820"/>
                    </a:lnTo>
                    <a:lnTo>
                      <a:pt x="2934294" y="184423"/>
                    </a:lnTo>
                    <a:lnTo>
                      <a:pt x="2931755" y="179345"/>
                    </a:lnTo>
                    <a:lnTo>
                      <a:pt x="2928898" y="174266"/>
                    </a:lnTo>
                    <a:lnTo>
                      <a:pt x="2926676" y="168870"/>
                    </a:lnTo>
                    <a:lnTo>
                      <a:pt x="2924137" y="163156"/>
                    </a:lnTo>
                    <a:lnTo>
                      <a:pt x="2922550" y="157760"/>
                    </a:lnTo>
                    <a:lnTo>
                      <a:pt x="2920646" y="151729"/>
                    </a:lnTo>
                    <a:lnTo>
                      <a:pt x="2919376" y="146015"/>
                    </a:lnTo>
                    <a:lnTo>
                      <a:pt x="2918424" y="139984"/>
                    </a:lnTo>
                    <a:lnTo>
                      <a:pt x="2917472" y="133953"/>
                    </a:lnTo>
                    <a:lnTo>
                      <a:pt x="2917155" y="127922"/>
                    </a:lnTo>
                    <a:lnTo>
                      <a:pt x="2917155" y="121573"/>
                    </a:lnTo>
                    <a:lnTo>
                      <a:pt x="2917155" y="115225"/>
                    </a:lnTo>
                    <a:lnTo>
                      <a:pt x="2917472" y="109194"/>
                    </a:lnTo>
                    <a:lnTo>
                      <a:pt x="2918424" y="102845"/>
                    </a:lnTo>
                    <a:lnTo>
                      <a:pt x="2919376" y="97132"/>
                    </a:lnTo>
                    <a:lnTo>
                      <a:pt x="2920646" y="91101"/>
                    </a:lnTo>
                    <a:lnTo>
                      <a:pt x="2922550" y="85070"/>
                    </a:lnTo>
                    <a:lnTo>
                      <a:pt x="2924137" y="79674"/>
                    </a:lnTo>
                    <a:lnTo>
                      <a:pt x="2926676" y="74277"/>
                    </a:lnTo>
                    <a:lnTo>
                      <a:pt x="2928898" y="68564"/>
                    </a:lnTo>
                    <a:lnTo>
                      <a:pt x="2931755" y="63485"/>
                    </a:lnTo>
                    <a:lnTo>
                      <a:pt x="2934294" y="58406"/>
                    </a:lnTo>
                    <a:lnTo>
                      <a:pt x="2937468" y="53645"/>
                    </a:lnTo>
                    <a:lnTo>
                      <a:pt x="2941276" y="48883"/>
                    </a:lnTo>
                    <a:lnTo>
                      <a:pt x="2944768" y="44122"/>
                    </a:lnTo>
                    <a:lnTo>
                      <a:pt x="2948576" y="39678"/>
                    </a:lnTo>
                    <a:lnTo>
                      <a:pt x="2952703" y="35552"/>
                    </a:lnTo>
                    <a:lnTo>
                      <a:pt x="2956829" y="31425"/>
                    </a:lnTo>
                    <a:lnTo>
                      <a:pt x="2961272" y="27616"/>
                    </a:lnTo>
                    <a:lnTo>
                      <a:pt x="2966033" y="24124"/>
                    </a:lnTo>
                    <a:lnTo>
                      <a:pt x="2970794" y="20633"/>
                    </a:lnTo>
                    <a:lnTo>
                      <a:pt x="2975555" y="17459"/>
                    </a:lnTo>
                    <a:lnTo>
                      <a:pt x="2980633" y="14602"/>
                    </a:lnTo>
                    <a:lnTo>
                      <a:pt x="2985711" y="11745"/>
                    </a:lnTo>
                    <a:lnTo>
                      <a:pt x="2991107" y="9523"/>
                    </a:lnTo>
                    <a:lnTo>
                      <a:pt x="2996820" y="6984"/>
                    </a:lnTo>
                    <a:lnTo>
                      <a:pt x="3002216" y="5397"/>
                    </a:lnTo>
                    <a:lnTo>
                      <a:pt x="3008246" y="3492"/>
                    </a:lnTo>
                    <a:lnTo>
                      <a:pt x="3013959" y="2222"/>
                    </a:lnTo>
                    <a:lnTo>
                      <a:pt x="3019990" y="1270"/>
                    </a:lnTo>
                    <a:lnTo>
                      <a:pt x="3026338" y="318"/>
                    </a:lnTo>
                    <a:lnTo>
                      <a:pt x="303236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3200" dirty="0">
                  <a:ea typeface="Microsoft YaHei" panose="020B0503020204020204" charset="-122"/>
                </a:endParaRPr>
              </a:p>
            </p:txBody>
          </p:sp>
          <p:pic>
            <p:nvPicPr>
              <p:cNvPr id="30" name="图形 29" descr="发送 纯色填充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 rot="16200000">
                <a:off x="3388059" y="4921096"/>
                <a:ext cx="725007" cy="725006"/>
              </a:xfrm>
              <a:prstGeom prst="rect">
                <a:avLst/>
              </a:prstGeom>
            </p:spPr>
          </p:pic>
          <p:pic>
            <p:nvPicPr>
              <p:cNvPr id="32" name="图形 31" descr="灯泡和齿轮 纯色填充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6200000">
                <a:off x="5245742" y="2904319"/>
                <a:ext cx="725007" cy="725007"/>
              </a:xfrm>
              <a:prstGeom prst="rect">
                <a:avLst/>
              </a:prstGeom>
            </p:spPr>
          </p:pic>
        </p:grpSp>
        <p:pic>
          <p:nvPicPr>
            <p:cNvPr id="34" name="图片 33" descr="建筑的设计&#10;&#10;描述已自动生成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" r="3200" b="27387"/>
            <a:stretch>
              <a:fillRect/>
            </a:stretch>
          </p:blipFill>
          <p:spPr>
            <a:xfrm>
              <a:off x="1156165" y="1788347"/>
              <a:ext cx="3282651" cy="3282651"/>
            </a:xfrm>
            <a:custGeom>
              <a:avLst/>
              <a:gdLst>
                <a:gd name="connsiteX0" fmla="*/ 1817216 w 3634432"/>
                <a:gd name="connsiteY0" fmla="*/ 0 h 3634432"/>
                <a:gd name="connsiteX1" fmla="*/ 3634432 w 3634432"/>
                <a:gd name="connsiteY1" fmla="*/ 1817216 h 3634432"/>
                <a:gd name="connsiteX2" fmla="*/ 1817216 w 3634432"/>
                <a:gd name="connsiteY2" fmla="*/ 3634432 h 3634432"/>
                <a:gd name="connsiteX3" fmla="*/ 0 w 3634432"/>
                <a:gd name="connsiteY3" fmla="*/ 1817216 h 3634432"/>
                <a:gd name="connsiteX4" fmla="*/ 1817216 w 3634432"/>
                <a:gd name="connsiteY4" fmla="*/ 0 h 363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4432" h="3634432">
                  <a:moveTo>
                    <a:pt x="1817216" y="0"/>
                  </a:moveTo>
                  <a:cubicBezTo>
                    <a:pt x="2820837" y="0"/>
                    <a:pt x="3634432" y="813595"/>
                    <a:pt x="3634432" y="1817216"/>
                  </a:cubicBezTo>
                  <a:cubicBezTo>
                    <a:pt x="3634432" y="2820837"/>
                    <a:pt x="2820837" y="3634432"/>
                    <a:pt x="1817216" y="3634432"/>
                  </a:cubicBezTo>
                  <a:cubicBezTo>
                    <a:pt x="813595" y="3634432"/>
                    <a:pt x="0" y="2820837"/>
                    <a:pt x="0" y="1817216"/>
                  </a:cubicBezTo>
                  <a:cubicBezTo>
                    <a:pt x="0" y="813595"/>
                    <a:pt x="813595" y="0"/>
                    <a:pt x="1817216" y="0"/>
                  </a:cubicBezTo>
                  <a:close/>
                </a:path>
              </a:pathLst>
            </a:custGeom>
          </p:spPr>
        </p:pic>
      </p:grpSp>
      <p:sp>
        <p:nvSpPr>
          <p:cNvPr id="7" name="文本框 6"/>
          <p:cNvSpPr txBox="1"/>
          <p:nvPr/>
        </p:nvSpPr>
        <p:spPr>
          <a:xfrm>
            <a:off x="516255" y="868680"/>
            <a:ext cx="64179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ym typeface="+mn-ea"/>
              </a:rPr>
              <a:t>The </a:t>
            </a:r>
            <a:r>
              <a:rPr lang="en-US" altLang="zh-CN" sz="2000">
                <a:sym typeface="+mn-ea"/>
              </a:rPr>
              <a:t>main</a:t>
            </a:r>
            <a:r>
              <a:rPr lang="zh-CN" altLang="en-US" sz="2000">
                <a:sym typeface="+mn-ea"/>
              </a:rPr>
              <a:t> </a:t>
            </a:r>
            <a:r>
              <a:rPr lang="en-US" altLang="zh-CN" sz="2000">
                <a:sym typeface="+mn-ea"/>
              </a:rPr>
              <a:t>objectives</a:t>
            </a:r>
            <a:r>
              <a:rPr lang="zh-CN" altLang="en-US" sz="2000">
                <a:sym typeface="+mn-ea"/>
              </a:rPr>
              <a:t> of </a:t>
            </a:r>
            <a:r>
              <a:rPr lang="en-US" altLang="zh-CN" sz="2000">
                <a:sym typeface="+mn-ea"/>
              </a:rPr>
              <a:t>the</a:t>
            </a:r>
            <a:r>
              <a:rPr lang="en-US" altLang="zh-CN" sz="2000">
                <a:sym typeface="+mn-ea"/>
              </a:rPr>
              <a:t> research</a:t>
            </a:r>
            <a:r>
              <a:rPr lang="zh-CN" altLang="en-US" sz="2000">
                <a:sym typeface="+mn-ea"/>
              </a:rPr>
              <a:t> include</a:t>
            </a:r>
            <a:r>
              <a:rPr lang="en-US" altLang="zh-CN" sz="2000">
                <a:sym typeface="+mn-ea"/>
              </a:rPr>
              <a:t>:</a:t>
            </a:r>
            <a:endParaRPr lang="en-US" altLang="zh-CN" sz="200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16045" y="1313180"/>
            <a:ext cx="45770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000" b="1">
                <a:solidFill>
                  <a:schemeClr val="accent6"/>
                </a:solidFill>
                <a:sym typeface="+mn-ea"/>
              </a:rPr>
              <a:t>Apply innovative optimization strategies.</a:t>
            </a:r>
            <a:endParaRPr lang="en-US" sz="2000" b="1">
              <a:solidFill>
                <a:schemeClr val="accent6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22825" y="2507615"/>
            <a:ext cx="40208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2000" b="1">
                <a:solidFill>
                  <a:schemeClr val="accent6"/>
                </a:solidFill>
                <a:sym typeface="+mn-ea"/>
              </a:rPr>
              <a:t>Integrate classical computing strategies.</a:t>
            </a:r>
            <a:endParaRPr lang="zh-CN" altLang="en-US" sz="2000" b="1">
              <a:solidFill>
                <a:schemeClr val="accent6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77080" y="3910965"/>
            <a:ext cx="37757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2000" b="1">
                <a:solidFill>
                  <a:schemeClr val="accent6"/>
                </a:solidFill>
                <a:sym typeface="+mn-ea"/>
              </a:rPr>
              <a:t>Optimize quantum </a:t>
            </a:r>
            <a:r>
              <a:rPr lang="zh-CN" altLang="en-US" sz="2000" b="1">
                <a:solidFill>
                  <a:schemeClr val="accent6"/>
                </a:solidFill>
                <a:sym typeface="+mn-ea"/>
              </a:rPr>
              <a:t>arithmetic circuits</a:t>
            </a:r>
            <a:r>
              <a:rPr lang="en-US" altLang="zh-CN" sz="2000" b="1">
                <a:solidFill>
                  <a:schemeClr val="accent6"/>
                </a:solidFill>
                <a:sym typeface="+mn-ea"/>
              </a:rPr>
              <a:t>.</a:t>
            </a:r>
            <a:endParaRPr lang="en-US" altLang="zh-CN" sz="2000" b="1">
              <a:solidFill>
                <a:schemeClr val="accent6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111559" y="328351"/>
            <a:ext cx="4946823" cy="54609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9525">
            <a:noFill/>
            <a:round/>
          </a:ln>
        </p:spPr>
        <p:txBody>
          <a:bodyPr wrap="none" lIns="68580" tIns="34290" rIns="68580" bIns="34290" anchor="ctr"/>
          <a:lstStyle/>
          <a:p>
            <a:endParaRPr lang="de-DE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11052" y="226288"/>
            <a:ext cx="7200900" cy="622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/>
              <a:buChar char="•"/>
            </a:pPr>
            <a:r>
              <a:rPr lang="en-US" sz="2400" b="1" dirty="0" smtClean="0">
                <a:solidFill>
                  <a:srgbClr val="000090"/>
                </a:solidFill>
              </a:rPr>
              <a:t>Evaluation Metrics</a:t>
            </a:r>
            <a:endParaRPr lang="en-US" sz="2400" b="1" dirty="0" smtClean="0">
              <a:solidFill>
                <a:srgbClr val="000090"/>
              </a:solidFill>
            </a:endParaRPr>
          </a:p>
        </p:txBody>
      </p:sp>
      <p:sp>
        <p:nvSpPr>
          <p:cNvPr id="54276" name="Oval 4"/>
          <p:cNvSpPr>
            <a:spLocks noChangeArrowheads="1"/>
          </p:cNvSpPr>
          <p:nvPr/>
        </p:nvSpPr>
        <p:spPr bwMode="auto">
          <a:xfrm>
            <a:off x="111560" y="328351"/>
            <a:ext cx="565024" cy="546094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bg1"/>
            </a:solidFill>
            <a:round/>
          </a:ln>
          <a:effectLst/>
        </p:spPr>
        <p:txBody>
          <a:bodyPr wrap="none" lIns="68580" tIns="34290" rIns="68580" bIns="34290" anchor="ctr"/>
          <a:lstStyle/>
          <a:p>
            <a:pPr algn="ctr">
              <a:defRPr/>
            </a:pPr>
            <a:r>
              <a:rPr 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</a:t>
            </a:r>
            <a:endParaRPr lang="de-DE" sz="15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7520" y="1541780"/>
            <a:ext cx="3435985" cy="27965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389880" y="4312920"/>
            <a:ext cx="381381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000" dirty="0">
                <a:sym typeface="+mn-ea"/>
              </a:rPr>
              <a:t>Architecture of quantum system</a:t>
            </a:r>
            <a:endParaRPr lang="en-US" altLang="en-US" sz="2000" dirty="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1960" y="1169035"/>
            <a:ext cx="804672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2000" dirty="0">
                <a:sym typeface="+mn-ea"/>
              </a:rPr>
              <a:t>The evaluation of the quantum system is conducted comprehensively using various metrics.</a:t>
            </a:r>
            <a:endParaRPr lang="en-US" altLang="en-US" sz="2000" dirty="0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1960" y="2261235"/>
            <a:ext cx="5594350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sym typeface="+mn-ea"/>
              </a:rPr>
              <a:t>Quantum Volume</a:t>
            </a:r>
            <a:endParaRPr lang="en-US" sz="2000" b="1" dirty="0">
              <a:solidFill>
                <a:schemeClr val="tx1"/>
              </a:solidFill>
              <a:sym typeface="+mn-ea"/>
            </a:endParaRP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sym typeface="+mn-ea"/>
              </a:rPr>
              <a:t>CLOPS</a:t>
            </a:r>
            <a:endParaRPr lang="en-US" sz="2000" dirty="0">
              <a:solidFill>
                <a:schemeClr val="tx1"/>
              </a:solidFill>
              <a:sym typeface="+mn-ea"/>
            </a:endParaRP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sym typeface="+mn-ea"/>
              </a:rPr>
              <a:t>Layer Fidelity</a:t>
            </a:r>
            <a:endParaRPr lang="en-US" sz="2000" dirty="0">
              <a:solidFill>
                <a:schemeClr val="tx1"/>
              </a:solidFill>
              <a:sym typeface="+mn-ea"/>
            </a:endParaRP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sym typeface="+mn-ea"/>
              </a:rPr>
              <a:t>Error per Layered Gate (EPLG)</a:t>
            </a:r>
            <a:endParaRPr lang="en-US" sz="20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1960" y="4189730"/>
            <a:ext cx="437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i="1" u="sng">
                <a:solidFill>
                  <a:srgbClr val="0000FF"/>
                </a:solidFill>
              </a:rPr>
              <a:t>https://research.ibm.com/blog/quantum-metric-layer-fidelit</a:t>
            </a:r>
            <a:r>
              <a:rPr lang="en-US" altLang="zh-CN" i="1" u="sng">
                <a:solidFill>
                  <a:srgbClr val="0000FF"/>
                </a:solidFill>
              </a:rPr>
              <a:t>y</a:t>
            </a:r>
            <a:endParaRPr lang="en-US" altLang="zh-CN" i="1" u="sng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hip20220408_1*a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DEFAULT_FONT" val="44;50;2"/>
  <p:tag name="KSO_WM_UNIT_BLOCK" val="0"/>
  <p:tag name="KSO_WM_UNIT_SM_LIMIT_TYPE" val="2"/>
  <p:tag name="KSO_WM_UNIT_DEC_AREA_ID" val="61588cb7ce544a1d9fabfa0c3e3b4dd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6155539c1d6d42ce5af29611"/>
  <p:tag name="KSO_WM_CHIP_XID" val="6155539c1d6d42ce5af29612"/>
</p:tagLst>
</file>

<file path=ppt/tags/tag10.xml><?xml version="1.0" encoding="utf-8"?>
<p:tagLst xmlns:p="http://schemas.openxmlformats.org/presentationml/2006/main">
  <p:tag name="KSO_WM_UNIT_PRESET_TEXT" val="01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hip20220408_1*e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DEFAULT_FONT" val="36;44;2"/>
  <p:tag name="KSO_WM_UNIT_BLOCK" val="0"/>
  <p:tag name="KSO_WM_UNIT_SM_LIMIT_TYPE" val="0"/>
  <p:tag name="KSO_WM_UNIT_DEC_AREA_ID" val="cab5123240cb49c49d485d43c18b7f0b"/>
  <p:tag name="KSO_WM_UNIT_DECORATE_INFO" val="{&quot;ReferentInfo&quot;:{&quot;Id&quot;:&quot;61588cb7ce544a1d9fabfa0c3e3b4dd1&quot;,&quot;X&quot;:{&quot;Pos&quot;:1},&quot;Y&quot;:{&quot;Pos&quot;:0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CHIP_GROUPID" val="6155539c1d6d42ce5af29611"/>
  <p:tag name="KSO_WM_CHIP_XID" val="6155539c1d6d42ce5af29612"/>
</p:tagLst>
</file>

<file path=ppt/tags/tag11.xml><?xml version="1.0" encoding="utf-8"?>
<p:tagLst xmlns:p="http://schemas.openxmlformats.org/presentationml/2006/main">
  <p:tag name="KSO_WM_SLIDE_ID" val="chip20220408_1"/>
  <p:tag name="KSO_WM_TEMPLATE_SUBCATEGORY" val="28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408"/>
  <p:tag name="KSO_WM_SLIDE_LAYOUT" val="a_e_f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marginOverLayout&quot;:{&quot;left&quot;:-0.035,&quot;top&quot;:-0.035,&quot;right&quot;:-0.035,&quot;bottom&quot;:-0.035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IsEmpty&quot;:true}"/>
  <p:tag name="KSO_WM_SLIDE_BACKGROUND" val="[&quot;general&quot;]"/>
  <p:tag name="KSO_WM_SLIDE_RATIO" val="2.027711"/>
  <p:tag name="KSO_WM_CHIP_INFOS" val="{&quot;width&quot;:460.706,&quot;height&quot;:227.205,&quot;text&quot;:{&quot;align&quot;:[&quot;cm&quot;],&quot;direction&quot;:[&quot;horizontal&quot;]},&quot;type&quot;:&quot;header&quot;,&quot;match_code&quot;:&quot;a_E_f&quot;,&quot;adjust_rule&quot;:{&quot;width_max&quot;:460.84,&quot;width_min&quot;:460.706,&quot;height_max&quot;:227.54,&quot;height_min&quot;:227.205},&quot;zoom_adjust&quot;:0,&quot;fill_rule&quot;:{&quot;fill_mode&quot;:&quot;adaptive&quot;,&quot;fill_align&quot;:[&quot;cm&quot;]},&quot;isSeries&quot;:false,&quot;isMaterialsTemp&quot;:false,&quot;dec_direction&quot;:1,&quot;dec_num&quot;:0,&quot;adapt_layouttypes&quot;:{&quot;sectionTitle&quot;:[&quot;1_NF_C_5&quot;]},&quot;coloring&quot;:0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sectionTitle&quot;],&quot;useType&quot;:[&quot;ppt&quot;]}"/>
  <p:tag name="KSO_WM_CHIP_XID" val="6155539c1d6d42ce5af29612"/>
  <p:tag name="KSO_WM_SLIDE_TYPE" val="sectionTitle"/>
  <p:tag name="KSO_WM_SLIDE_SUBTYPE" val="pureTxt"/>
  <p:tag name="KSO_WM_CHIP_GROUPID" val="6155539c1d6d42ce5af29611"/>
  <p:tag name="KSO_WM_TEMPLATE_ASSEMBLE_XID" val="6155539c1d6d42ce5af29612"/>
</p:tagLst>
</file>

<file path=ppt/tags/tag1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hip20220408_1*a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DEFAULT_FONT" val="44;50;2"/>
  <p:tag name="KSO_WM_UNIT_BLOCK" val="0"/>
  <p:tag name="KSO_WM_UNIT_SM_LIMIT_TYPE" val="2"/>
  <p:tag name="KSO_WM_UNIT_DEC_AREA_ID" val="61588cb7ce544a1d9fabfa0c3e3b4dd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6155539c1d6d42ce5af29611"/>
  <p:tag name="KSO_WM_CHIP_XID" val="6155539c1d6d42ce5af2961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hip20220408_1*i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e7b7ca7daae446c6b4851be924230ee2"/>
  <p:tag name="KSO_WM_UNIT_DECORATE_INFO" val="{&quot;ReferentInfo&quot;:{&quot;Id&quot;:&quot;61588cb7ce544a1d9fabfa0c3e3b4dd1&quot;,&quot;X&quot;:{&quot;Pos&quot;:1},&quot;Y&quot;:{&quot;Pos&quot;:1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CHIP_GROUPID" val="6155539c1d6d42ce5af29611"/>
  <p:tag name="KSO_WM_CHIP_XID" val="6155539c1d6d42ce5af29612"/>
</p:tagLst>
</file>

<file path=ppt/tags/tag14.xml><?xml version="1.0" encoding="utf-8"?>
<p:tagLst xmlns:p="http://schemas.openxmlformats.org/presentationml/2006/main">
  <p:tag name="KSO_WM_UNIT_PRESET_TEXT" val="01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hip20220408_1*e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DEFAULT_FONT" val="36;44;2"/>
  <p:tag name="KSO_WM_UNIT_BLOCK" val="0"/>
  <p:tag name="KSO_WM_UNIT_SM_LIMIT_TYPE" val="0"/>
  <p:tag name="KSO_WM_UNIT_DEC_AREA_ID" val="cab5123240cb49c49d485d43c18b7f0b"/>
  <p:tag name="KSO_WM_UNIT_DECORATE_INFO" val="{&quot;ReferentInfo&quot;:{&quot;Id&quot;:&quot;61588cb7ce544a1d9fabfa0c3e3b4dd1&quot;,&quot;X&quot;:{&quot;Pos&quot;:1},&quot;Y&quot;:{&quot;Pos&quot;:0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CHIP_GROUPID" val="6155539c1d6d42ce5af29611"/>
  <p:tag name="KSO_WM_CHIP_XID" val="6155539c1d6d42ce5af29612"/>
</p:tagLst>
</file>

<file path=ppt/tags/tag15.xml><?xml version="1.0" encoding="utf-8"?>
<p:tagLst xmlns:p="http://schemas.openxmlformats.org/presentationml/2006/main">
  <p:tag name="KSO_WM_SLIDE_ID" val="chip20220408_1"/>
  <p:tag name="KSO_WM_TEMPLATE_SUBCATEGORY" val="28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408"/>
  <p:tag name="KSO_WM_SLIDE_LAYOUT" val="a_e_f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marginOverLayout&quot;:{&quot;left&quot;:-0.035,&quot;top&quot;:-0.035,&quot;right&quot;:-0.035,&quot;bottom&quot;:-0.035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IsEmpty&quot;:true}"/>
  <p:tag name="KSO_WM_SLIDE_BACKGROUND" val="[&quot;general&quot;]"/>
  <p:tag name="KSO_WM_SLIDE_RATIO" val="2.027711"/>
  <p:tag name="KSO_WM_CHIP_INFOS" val="{&quot;width&quot;:460.706,&quot;height&quot;:227.205,&quot;text&quot;:{&quot;align&quot;:[&quot;cm&quot;],&quot;direction&quot;:[&quot;horizontal&quot;]},&quot;type&quot;:&quot;header&quot;,&quot;match_code&quot;:&quot;a_E_f&quot;,&quot;adjust_rule&quot;:{&quot;width_max&quot;:460.84,&quot;width_min&quot;:460.706,&quot;height_max&quot;:227.54,&quot;height_min&quot;:227.205},&quot;zoom_adjust&quot;:0,&quot;fill_rule&quot;:{&quot;fill_mode&quot;:&quot;adaptive&quot;,&quot;fill_align&quot;:[&quot;cm&quot;]},&quot;isSeries&quot;:false,&quot;isMaterialsTemp&quot;:false,&quot;dec_direction&quot;:1,&quot;dec_num&quot;:0,&quot;adapt_layouttypes&quot;:{&quot;sectionTitle&quot;:[&quot;1_NF_C_5&quot;]},&quot;coloring&quot;:0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sectionTitle&quot;],&quot;useType&quot;:[&quot;ppt&quot;]}"/>
  <p:tag name="KSO_WM_CHIP_XID" val="6155539c1d6d42ce5af29612"/>
  <p:tag name="KSO_WM_SLIDE_TYPE" val="sectionTitle"/>
  <p:tag name="KSO_WM_SLIDE_SUBTYPE" val="pureTxt"/>
  <p:tag name="KSO_WM_CHIP_GROUPID" val="6155539c1d6d42ce5af29611"/>
  <p:tag name="KSO_WM_TEMPLATE_ASSEMBLE_XID" val="6155539c1d6d42ce5af29612"/>
</p:tagLst>
</file>

<file path=ppt/tags/tag1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hip20220408_1*a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DEFAULT_FONT" val="44;50;2"/>
  <p:tag name="KSO_WM_UNIT_BLOCK" val="0"/>
  <p:tag name="KSO_WM_UNIT_SM_LIMIT_TYPE" val="2"/>
  <p:tag name="KSO_WM_UNIT_DEC_AREA_ID" val="61588cb7ce544a1d9fabfa0c3e3b4dd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6155539c1d6d42ce5af29611"/>
  <p:tag name="KSO_WM_CHIP_XID" val="6155539c1d6d42ce5af2961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hip20220408_1*i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e7b7ca7daae446c6b4851be924230ee2"/>
  <p:tag name="KSO_WM_UNIT_DECORATE_INFO" val="{&quot;ReferentInfo&quot;:{&quot;Id&quot;:&quot;61588cb7ce544a1d9fabfa0c3e3b4dd1&quot;,&quot;X&quot;:{&quot;Pos&quot;:1},&quot;Y&quot;:{&quot;Pos&quot;:1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CHIP_GROUPID" val="6155539c1d6d42ce5af29611"/>
  <p:tag name="KSO_WM_CHIP_XID" val="6155539c1d6d42ce5af29612"/>
</p:tagLst>
</file>

<file path=ppt/tags/tag18.xml><?xml version="1.0" encoding="utf-8"?>
<p:tagLst xmlns:p="http://schemas.openxmlformats.org/presentationml/2006/main">
  <p:tag name="KSO_WM_UNIT_PLACING_PICTURE_USER_VIEWPORT" val="{&quot;height&quot;:4635,&quot;width&quot;:5430}"/>
</p:tagLst>
</file>

<file path=ppt/tags/tag1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hip20220408_1*a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DEFAULT_FONT" val="44;50;2"/>
  <p:tag name="KSO_WM_UNIT_BLOCK" val="0"/>
  <p:tag name="KSO_WM_UNIT_SM_LIMIT_TYPE" val="2"/>
  <p:tag name="KSO_WM_UNIT_DEC_AREA_ID" val="61588cb7ce544a1d9fabfa0c3e3b4dd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6155539c1d6d42ce5af29611"/>
  <p:tag name="KSO_WM_CHIP_XID" val="6155539c1d6d42ce5af29612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hip20220408_1*i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e7b7ca7daae446c6b4851be924230ee2"/>
  <p:tag name="KSO_WM_UNIT_DECORATE_INFO" val="{&quot;ReferentInfo&quot;:{&quot;Id&quot;:&quot;61588cb7ce544a1d9fabfa0c3e3b4dd1&quot;,&quot;X&quot;:{&quot;Pos&quot;:1},&quot;Y&quot;:{&quot;Pos&quot;:1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CHIP_GROUPID" val="6155539c1d6d42ce5af29611"/>
  <p:tag name="KSO_WM_CHIP_XID" val="6155539c1d6d42ce5af2961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hip20220408_1*i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e7b7ca7daae446c6b4851be924230ee2"/>
  <p:tag name="KSO_WM_UNIT_DECORATE_INFO" val="{&quot;ReferentInfo&quot;:{&quot;Id&quot;:&quot;61588cb7ce544a1d9fabfa0c3e3b4dd1&quot;,&quot;X&quot;:{&quot;Pos&quot;:1},&quot;Y&quot;:{&quot;Pos&quot;:1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CHIP_GROUPID" val="6155539c1d6d42ce5af29611"/>
  <p:tag name="KSO_WM_CHIP_XID" val="6155539c1d6d42ce5af29612"/>
</p:tagLst>
</file>

<file path=ppt/tags/tag2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hip20220408_1*a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DEFAULT_FONT" val="44;50;2"/>
  <p:tag name="KSO_WM_UNIT_BLOCK" val="0"/>
  <p:tag name="KSO_WM_UNIT_SM_LIMIT_TYPE" val="2"/>
  <p:tag name="KSO_WM_UNIT_DEC_AREA_ID" val="61588cb7ce544a1d9fabfa0c3e3b4dd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6155539c1d6d42ce5af29611"/>
  <p:tag name="KSO_WM_CHIP_XID" val="6155539c1d6d42ce5af29612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hip20220408_1*i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e7b7ca7daae446c6b4851be924230ee2"/>
  <p:tag name="KSO_WM_UNIT_DECORATE_INFO" val="{&quot;ReferentInfo&quot;:{&quot;Id&quot;:&quot;61588cb7ce544a1d9fabfa0c3e3b4dd1&quot;,&quot;X&quot;:{&quot;Pos&quot;:1},&quot;Y&quot;:{&quot;Pos&quot;:1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CHIP_GROUPID" val="6155539c1d6d42ce5af29611"/>
  <p:tag name="KSO_WM_CHIP_XID" val="6155539c1d6d42ce5af29612"/>
</p:tagLst>
</file>

<file path=ppt/tags/tag2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hip20220408_1*a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DEFAULT_FONT" val="44;50;2"/>
  <p:tag name="KSO_WM_UNIT_BLOCK" val="0"/>
  <p:tag name="KSO_WM_UNIT_SM_LIMIT_TYPE" val="2"/>
  <p:tag name="KSO_WM_UNIT_DEC_AREA_ID" val="61588cb7ce544a1d9fabfa0c3e3b4dd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6155539c1d6d42ce5af29611"/>
  <p:tag name="KSO_WM_CHIP_XID" val="6155539c1d6d42ce5af29612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hip20220408_1*i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e7b7ca7daae446c6b4851be924230ee2"/>
  <p:tag name="KSO_WM_UNIT_DECORATE_INFO" val="{&quot;ReferentInfo&quot;:{&quot;Id&quot;:&quot;61588cb7ce544a1d9fabfa0c3e3b4dd1&quot;,&quot;X&quot;:{&quot;Pos&quot;:1},&quot;Y&quot;:{&quot;Pos&quot;:1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CHIP_GROUPID" val="6155539c1d6d42ce5af29611"/>
  <p:tag name="KSO_WM_CHIP_XID" val="6155539c1d6d42ce5af29612"/>
</p:tagLst>
</file>

<file path=ppt/tags/tag25.xml><?xml version="1.0" encoding="utf-8"?>
<p:tagLst xmlns:p="http://schemas.openxmlformats.org/presentationml/2006/main">
  <p:tag name="KSO_WM_UNIT_PRESET_TEXT" val="01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hip20220408_1*e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DEFAULT_FONT" val="36;44;2"/>
  <p:tag name="KSO_WM_UNIT_BLOCK" val="0"/>
  <p:tag name="KSO_WM_UNIT_SM_LIMIT_TYPE" val="0"/>
  <p:tag name="KSO_WM_UNIT_DEC_AREA_ID" val="cab5123240cb49c49d485d43c18b7f0b"/>
  <p:tag name="KSO_WM_UNIT_DECORATE_INFO" val="{&quot;ReferentInfo&quot;:{&quot;Id&quot;:&quot;61588cb7ce544a1d9fabfa0c3e3b4dd1&quot;,&quot;X&quot;:{&quot;Pos&quot;:1},&quot;Y&quot;:{&quot;Pos&quot;:0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CHIP_GROUPID" val="6155539c1d6d42ce5af29611"/>
  <p:tag name="KSO_WM_CHIP_XID" val="6155539c1d6d42ce5af29612"/>
</p:tagLst>
</file>

<file path=ppt/tags/tag26.xml><?xml version="1.0" encoding="utf-8"?>
<p:tagLst xmlns:p="http://schemas.openxmlformats.org/presentationml/2006/main">
  <p:tag name="KSO_WM_SLIDE_ID" val="chip20220408_1"/>
  <p:tag name="KSO_WM_TEMPLATE_SUBCATEGORY" val="28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408"/>
  <p:tag name="KSO_WM_SLIDE_LAYOUT" val="a_e_f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marginOverLayout&quot;:{&quot;left&quot;:-0.035,&quot;top&quot;:-0.035,&quot;right&quot;:-0.035,&quot;bottom&quot;:-0.035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IsEmpty&quot;:true}"/>
  <p:tag name="KSO_WM_SLIDE_BACKGROUND" val="[&quot;general&quot;]"/>
  <p:tag name="KSO_WM_SLIDE_RATIO" val="2.027711"/>
  <p:tag name="KSO_WM_CHIP_INFOS" val="{&quot;width&quot;:460.706,&quot;height&quot;:227.205,&quot;text&quot;:{&quot;align&quot;:[&quot;cm&quot;],&quot;direction&quot;:[&quot;horizontal&quot;]},&quot;type&quot;:&quot;header&quot;,&quot;match_code&quot;:&quot;a_E_f&quot;,&quot;adjust_rule&quot;:{&quot;width_max&quot;:460.84,&quot;width_min&quot;:460.706,&quot;height_max&quot;:227.54,&quot;height_min&quot;:227.205},&quot;zoom_adjust&quot;:0,&quot;fill_rule&quot;:{&quot;fill_mode&quot;:&quot;adaptive&quot;,&quot;fill_align&quot;:[&quot;cm&quot;]},&quot;isSeries&quot;:false,&quot;isMaterialsTemp&quot;:false,&quot;dec_direction&quot;:1,&quot;dec_num&quot;:0,&quot;adapt_layouttypes&quot;:{&quot;sectionTitle&quot;:[&quot;1_NF_C_5&quot;]},&quot;coloring&quot;:0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sectionTitle&quot;],&quot;useType&quot;:[&quot;ppt&quot;]}"/>
  <p:tag name="KSO_WM_CHIP_XID" val="6155539c1d6d42ce5af29612"/>
  <p:tag name="KSO_WM_SLIDE_TYPE" val="sectionTitle"/>
  <p:tag name="KSO_WM_SLIDE_SUBTYPE" val="pureTxt"/>
  <p:tag name="KSO_WM_CHIP_GROUPID" val="6155539c1d6d42ce5af29611"/>
  <p:tag name="KSO_WM_TEMPLATE_ASSEMBLE_XID" val="6155539c1d6d42ce5af29612"/>
</p:tagLst>
</file>

<file path=ppt/tags/tag2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hip20220408_1*a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DEFAULT_FONT" val="44;50;2"/>
  <p:tag name="KSO_WM_UNIT_BLOCK" val="0"/>
  <p:tag name="KSO_WM_UNIT_SM_LIMIT_TYPE" val="2"/>
  <p:tag name="KSO_WM_UNIT_DEC_AREA_ID" val="61588cb7ce544a1d9fabfa0c3e3b4dd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6155539c1d6d42ce5af29611"/>
  <p:tag name="KSO_WM_CHIP_XID" val="6155539c1d6d42ce5af29612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hip20220408_1*i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e7b7ca7daae446c6b4851be924230ee2"/>
  <p:tag name="KSO_WM_UNIT_DECORATE_INFO" val="{&quot;ReferentInfo&quot;:{&quot;Id&quot;:&quot;61588cb7ce544a1d9fabfa0c3e3b4dd1&quot;,&quot;X&quot;:{&quot;Pos&quot;:1},&quot;Y&quot;:{&quot;Pos&quot;:1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CHIP_GROUPID" val="6155539c1d6d42ce5af29611"/>
  <p:tag name="KSO_WM_CHIP_XID" val="6155539c1d6d42ce5af29612"/>
</p:tagLst>
</file>

<file path=ppt/tags/tag2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hip20220408_1*a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DEFAULT_FONT" val="44;50;2"/>
  <p:tag name="KSO_WM_UNIT_BLOCK" val="0"/>
  <p:tag name="KSO_WM_UNIT_SM_LIMIT_TYPE" val="2"/>
  <p:tag name="KSO_WM_UNIT_DEC_AREA_ID" val="61588cb7ce544a1d9fabfa0c3e3b4dd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6155539c1d6d42ce5af29611"/>
  <p:tag name="KSO_WM_CHIP_XID" val="6155539c1d6d42ce5af29612"/>
</p:tagLst>
</file>

<file path=ppt/tags/tag3.xml><?xml version="1.0" encoding="utf-8"?>
<p:tagLst xmlns:p="http://schemas.openxmlformats.org/presentationml/2006/main">
  <p:tag name="KSO_WM_UNIT_PRESET_TEXT" val="01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hip20220408_1*e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DEFAULT_FONT" val="36;44;2"/>
  <p:tag name="KSO_WM_UNIT_BLOCK" val="0"/>
  <p:tag name="KSO_WM_UNIT_SM_LIMIT_TYPE" val="0"/>
  <p:tag name="KSO_WM_UNIT_DEC_AREA_ID" val="cab5123240cb49c49d485d43c18b7f0b"/>
  <p:tag name="KSO_WM_UNIT_DECORATE_INFO" val="{&quot;ReferentInfo&quot;:{&quot;Id&quot;:&quot;61588cb7ce544a1d9fabfa0c3e3b4dd1&quot;,&quot;X&quot;:{&quot;Pos&quot;:1},&quot;Y&quot;:{&quot;Pos&quot;:0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CHIP_GROUPID" val="6155539c1d6d42ce5af29611"/>
  <p:tag name="KSO_WM_CHIP_XID" val="6155539c1d6d42ce5af29612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hip20220408_1*i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e7b7ca7daae446c6b4851be924230ee2"/>
  <p:tag name="KSO_WM_UNIT_DECORATE_INFO" val="{&quot;ReferentInfo&quot;:{&quot;Id&quot;:&quot;61588cb7ce544a1d9fabfa0c3e3b4dd1&quot;,&quot;X&quot;:{&quot;Pos&quot;:1},&quot;Y&quot;:{&quot;Pos&quot;:1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CHIP_GROUPID" val="6155539c1d6d42ce5af29611"/>
  <p:tag name="KSO_WM_CHIP_XID" val="6155539c1d6d42ce5af29612"/>
</p:tagLst>
</file>

<file path=ppt/tags/tag31.xml><?xml version="1.0" encoding="utf-8"?>
<p:tagLst xmlns:p="http://schemas.openxmlformats.org/presentationml/2006/main">
  <p:tag name="KSO_WM_UNIT_PRESET_TEXT" val="01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hip20220408_1*e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DEFAULT_FONT" val="36;44;2"/>
  <p:tag name="KSO_WM_UNIT_BLOCK" val="0"/>
  <p:tag name="KSO_WM_UNIT_SM_LIMIT_TYPE" val="0"/>
  <p:tag name="KSO_WM_UNIT_DEC_AREA_ID" val="cab5123240cb49c49d485d43c18b7f0b"/>
  <p:tag name="KSO_WM_UNIT_DECORATE_INFO" val="{&quot;ReferentInfo&quot;:{&quot;Id&quot;:&quot;61588cb7ce544a1d9fabfa0c3e3b4dd1&quot;,&quot;X&quot;:{&quot;Pos&quot;:1},&quot;Y&quot;:{&quot;Pos&quot;:0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CHIP_GROUPID" val="6155539c1d6d42ce5af29611"/>
  <p:tag name="KSO_WM_CHIP_XID" val="6155539c1d6d42ce5af29612"/>
</p:tagLst>
</file>

<file path=ppt/tags/tag32.xml><?xml version="1.0" encoding="utf-8"?>
<p:tagLst xmlns:p="http://schemas.openxmlformats.org/presentationml/2006/main">
  <p:tag name="KSO_WM_SLIDE_ID" val="chip20220408_1"/>
  <p:tag name="KSO_WM_TEMPLATE_SUBCATEGORY" val="28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408"/>
  <p:tag name="KSO_WM_SLIDE_LAYOUT" val="a_e_f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marginOverLayout&quot;:{&quot;left&quot;:-0.035,&quot;top&quot;:-0.035,&quot;right&quot;:-0.035,&quot;bottom&quot;:-0.035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IsEmpty&quot;:true}"/>
  <p:tag name="KSO_WM_SLIDE_BACKGROUND" val="[&quot;general&quot;]"/>
  <p:tag name="KSO_WM_SLIDE_RATIO" val="2.027711"/>
  <p:tag name="KSO_WM_CHIP_INFOS" val="{&quot;width&quot;:460.706,&quot;height&quot;:227.205,&quot;text&quot;:{&quot;align&quot;:[&quot;cm&quot;],&quot;direction&quot;:[&quot;horizontal&quot;]},&quot;type&quot;:&quot;header&quot;,&quot;match_code&quot;:&quot;a_E_f&quot;,&quot;adjust_rule&quot;:{&quot;width_max&quot;:460.84,&quot;width_min&quot;:460.706,&quot;height_max&quot;:227.54,&quot;height_min&quot;:227.205},&quot;zoom_adjust&quot;:0,&quot;fill_rule&quot;:{&quot;fill_mode&quot;:&quot;adaptive&quot;,&quot;fill_align&quot;:[&quot;cm&quot;]},&quot;isSeries&quot;:false,&quot;isMaterialsTemp&quot;:false,&quot;dec_direction&quot;:1,&quot;dec_num&quot;:0,&quot;adapt_layouttypes&quot;:{&quot;sectionTitle&quot;:[&quot;1_NF_C_5&quot;]},&quot;coloring&quot;:0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sectionTitle&quot;],&quot;useType&quot;:[&quot;ppt&quot;]}"/>
  <p:tag name="KSO_WM_CHIP_XID" val="6155539c1d6d42ce5af29612"/>
  <p:tag name="KSO_WM_SLIDE_TYPE" val="sectionTitle"/>
  <p:tag name="KSO_WM_SLIDE_SUBTYPE" val="pureTxt"/>
  <p:tag name="KSO_WM_CHIP_GROUPID" val="6155539c1d6d42ce5af29611"/>
  <p:tag name="KSO_WM_TEMPLATE_ASSEMBLE_XID" val="6155539c1d6d42ce5af29612"/>
</p:tagLst>
</file>

<file path=ppt/tags/tag3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hip20220408_1*a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DEFAULT_FONT" val="44;50;2"/>
  <p:tag name="KSO_WM_UNIT_BLOCK" val="0"/>
  <p:tag name="KSO_WM_UNIT_SM_LIMIT_TYPE" val="2"/>
  <p:tag name="KSO_WM_UNIT_DEC_AREA_ID" val="61588cb7ce544a1d9fabfa0c3e3b4dd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6155539c1d6d42ce5af29611"/>
  <p:tag name="KSO_WM_CHIP_XID" val="6155539c1d6d42ce5af29612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hip20220408_1*i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e7b7ca7daae446c6b4851be924230ee2"/>
  <p:tag name="KSO_WM_UNIT_DECORATE_INFO" val="{&quot;ReferentInfo&quot;:{&quot;Id&quot;:&quot;61588cb7ce544a1d9fabfa0c3e3b4dd1&quot;,&quot;X&quot;:{&quot;Pos&quot;:1},&quot;Y&quot;:{&quot;Pos&quot;:1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CHIP_GROUPID" val="6155539c1d6d42ce5af29611"/>
  <p:tag name="KSO_WM_CHIP_XID" val="6155539c1d6d42ce5af29612"/>
</p:tagLst>
</file>

<file path=ppt/tags/tag35.xml><?xml version="1.0" encoding="utf-8"?>
<p:tagLst xmlns:p="http://schemas.openxmlformats.org/presentationml/2006/main">
  <p:tag name="KSO_WM_UNIT_PRESET_TEXT" val="01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hip20220408_1*e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DEFAULT_FONT" val="36;44;2"/>
  <p:tag name="KSO_WM_UNIT_BLOCK" val="0"/>
  <p:tag name="KSO_WM_UNIT_SM_LIMIT_TYPE" val="0"/>
  <p:tag name="KSO_WM_UNIT_DEC_AREA_ID" val="cab5123240cb49c49d485d43c18b7f0b"/>
  <p:tag name="KSO_WM_UNIT_DECORATE_INFO" val="{&quot;ReferentInfo&quot;:{&quot;Id&quot;:&quot;61588cb7ce544a1d9fabfa0c3e3b4dd1&quot;,&quot;X&quot;:{&quot;Pos&quot;:1},&quot;Y&quot;:{&quot;Pos&quot;:0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CHIP_GROUPID" val="6155539c1d6d42ce5af29611"/>
  <p:tag name="KSO_WM_CHIP_XID" val="6155539c1d6d42ce5af29612"/>
</p:tagLst>
</file>

<file path=ppt/tags/tag36.xml><?xml version="1.0" encoding="utf-8"?>
<p:tagLst xmlns:p="http://schemas.openxmlformats.org/presentationml/2006/main">
  <p:tag name="KSO_WM_SLIDE_ID" val="chip20220408_1"/>
  <p:tag name="KSO_WM_TEMPLATE_SUBCATEGORY" val="28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408"/>
  <p:tag name="KSO_WM_SLIDE_LAYOUT" val="a_e_f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marginOverLayout&quot;:{&quot;left&quot;:-0.035,&quot;top&quot;:-0.035,&quot;right&quot;:-0.035,&quot;bottom&quot;:-0.035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IsEmpty&quot;:true}"/>
  <p:tag name="KSO_WM_SLIDE_BACKGROUND" val="[&quot;general&quot;]"/>
  <p:tag name="KSO_WM_SLIDE_RATIO" val="2.027711"/>
  <p:tag name="KSO_WM_CHIP_INFOS" val="{&quot;width&quot;:460.706,&quot;height&quot;:227.205,&quot;text&quot;:{&quot;align&quot;:[&quot;cm&quot;],&quot;direction&quot;:[&quot;horizontal&quot;]},&quot;type&quot;:&quot;header&quot;,&quot;match_code&quot;:&quot;a_E_f&quot;,&quot;adjust_rule&quot;:{&quot;width_max&quot;:460.84,&quot;width_min&quot;:460.706,&quot;height_max&quot;:227.54,&quot;height_min&quot;:227.205},&quot;zoom_adjust&quot;:0,&quot;fill_rule&quot;:{&quot;fill_mode&quot;:&quot;adaptive&quot;,&quot;fill_align&quot;:[&quot;cm&quot;]},&quot;isSeries&quot;:false,&quot;isMaterialsTemp&quot;:false,&quot;dec_direction&quot;:1,&quot;dec_num&quot;:0,&quot;adapt_layouttypes&quot;:{&quot;sectionTitle&quot;:[&quot;1_NF_C_5&quot;]},&quot;coloring&quot;:0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sectionTitle&quot;],&quot;useType&quot;:[&quot;ppt&quot;]}"/>
  <p:tag name="KSO_WM_CHIP_XID" val="6155539c1d6d42ce5af29612"/>
  <p:tag name="KSO_WM_SLIDE_TYPE" val="sectionTitle"/>
  <p:tag name="KSO_WM_SLIDE_SUBTYPE" val="pureTxt"/>
  <p:tag name="KSO_WM_CHIP_GROUPID" val="6155539c1d6d42ce5af29611"/>
  <p:tag name="KSO_WM_TEMPLATE_ASSEMBLE_XID" val="6155539c1d6d42ce5af29612"/>
</p:tagLst>
</file>

<file path=ppt/tags/tag37.xml><?xml version="1.0" encoding="utf-8"?>
<p:tagLst xmlns:p="http://schemas.openxmlformats.org/presentationml/2006/main">
  <p:tag name="KSO_WPP_MARK_KEY" val="ebdce4d7-67a2-4dd3-9006-7dda19c52d5a"/>
  <p:tag name="COMMONDATA" val="eyJoZGlkIjoiZGIzZTQ3NmQ5YjEyNWNkYjVkYjcyNTBmZDA4MzJlNDMifQ=="/>
</p:tagLst>
</file>

<file path=ppt/tags/tag4.xml><?xml version="1.0" encoding="utf-8"?>
<p:tagLst xmlns:p="http://schemas.openxmlformats.org/presentationml/2006/main">
  <p:tag name="KSO_WM_SLIDE_ID" val="chip20220408_1"/>
  <p:tag name="KSO_WM_TEMPLATE_SUBCATEGORY" val="28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408"/>
  <p:tag name="KSO_WM_SLIDE_LAYOUT" val="a_e_f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marginOverLayout&quot;:{&quot;left&quot;:-0.035,&quot;top&quot;:-0.035,&quot;right&quot;:-0.035,&quot;bottom&quot;:-0.035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IsEmpty&quot;:true}"/>
  <p:tag name="KSO_WM_SLIDE_BACKGROUND" val="[&quot;general&quot;]"/>
  <p:tag name="KSO_WM_SLIDE_RATIO" val="2.027711"/>
  <p:tag name="KSO_WM_CHIP_INFOS" val="{&quot;width&quot;:460.706,&quot;height&quot;:227.205,&quot;text&quot;:{&quot;align&quot;:[&quot;cm&quot;],&quot;direction&quot;:[&quot;horizontal&quot;]},&quot;type&quot;:&quot;header&quot;,&quot;match_code&quot;:&quot;a_E_f&quot;,&quot;adjust_rule&quot;:{&quot;width_max&quot;:460.84,&quot;width_min&quot;:460.706,&quot;height_max&quot;:227.54,&quot;height_min&quot;:227.205},&quot;zoom_adjust&quot;:0,&quot;fill_rule&quot;:{&quot;fill_mode&quot;:&quot;adaptive&quot;,&quot;fill_align&quot;:[&quot;cm&quot;]},&quot;isSeries&quot;:false,&quot;isMaterialsTemp&quot;:false,&quot;dec_direction&quot;:1,&quot;dec_num&quot;:0,&quot;adapt_layouttypes&quot;:{&quot;sectionTitle&quot;:[&quot;1_NF_C_5&quot;]},&quot;coloring&quot;:0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sectionTitle&quot;],&quot;useType&quot;:[&quot;ppt&quot;]}"/>
  <p:tag name="KSO_WM_CHIP_XID" val="6155539c1d6d42ce5af29612"/>
  <p:tag name="KSO_WM_SLIDE_TYPE" val="sectionTitle"/>
  <p:tag name="KSO_WM_SLIDE_SUBTYPE" val="pureTxt"/>
  <p:tag name="KSO_WM_CHIP_GROUPID" val="6155539c1d6d42ce5af29611"/>
  <p:tag name="KSO_WM_TEMPLATE_ASSEMBLE_XID" val="6155539c1d6d42ce5af29612"/>
</p:tagLst>
</file>

<file path=ppt/tags/tag5.xml><?xml version="1.0" encoding="utf-8"?>
<p:tagLst xmlns:p="http://schemas.openxmlformats.org/presentationml/2006/main">
  <p:tag name="KSO_WM_UNIT_PLACING_PICTURE_USER_VIEWPORT" val="{&quot;height&quot;:8099,&quot;width&quot;:6592}"/>
</p:tagLst>
</file>

<file path=ppt/tags/tag6.xml><?xml version="1.0" encoding="utf-8"?>
<p:tagLst xmlns:p="http://schemas.openxmlformats.org/presentationml/2006/main">
  <p:tag name="KSO_WM_UNIT_PLACING_PICTURE_USER_VIEWPORT" val="{&quot;height&quot;:8099,&quot;width&quot;:6592}"/>
</p:tagLst>
</file>

<file path=ppt/tags/tag7.xml><?xml version="1.0" encoding="utf-8"?>
<p:tagLst xmlns:p="http://schemas.openxmlformats.org/presentationml/2006/main">
  <p:tag name="KSO_WM_UNIT_PLACING_PICTURE_USER_VIEWPORT" val="{&quot;height&quot;:8099,&quot;width&quot;:6592}"/>
</p:tagLst>
</file>

<file path=ppt/tags/tag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hip20220408_1*a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DEFAULT_FONT" val="44;50;2"/>
  <p:tag name="KSO_WM_UNIT_BLOCK" val="0"/>
  <p:tag name="KSO_WM_UNIT_SM_LIMIT_TYPE" val="2"/>
  <p:tag name="KSO_WM_UNIT_DEC_AREA_ID" val="61588cb7ce544a1d9fabfa0c3e3b4dd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6155539c1d6d42ce5af29611"/>
  <p:tag name="KSO_WM_CHIP_XID" val="6155539c1d6d42ce5af2961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hip20220408_1*i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e7b7ca7daae446c6b4851be924230ee2"/>
  <p:tag name="KSO_WM_UNIT_DECORATE_INFO" val="{&quot;ReferentInfo&quot;:{&quot;Id&quot;:&quot;61588cb7ce544a1d9fabfa0c3e3b4dd1&quot;,&quot;X&quot;:{&quot;Pos&quot;:1},&quot;Y&quot;:{&quot;Pos&quot;:1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CHIP_GROUPID" val="6155539c1d6d42ce5af29611"/>
  <p:tag name="KSO_WM_CHIP_XID" val="6155539c1d6d42ce5af296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8882</Words>
  <Application>WPS 文字</Application>
  <PresentationFormat>On-screen Show (16:9)</PresentationFormat>
  <Paragraphs>423</Paragraphs>
  <Slides>61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61</vt:i4>
      </vt:variant>
    </vt:vector>
  </HeadingPairs>
  <TitlesOfParts>
    <vt:vector size="87" baseType="lpstr">
      <vt:lpstr>Arial</vt:lpstr>
      <vt:lpstr>SimSun</vt:lpstr>
      <vt:lpstr>Wingdings</vt:lpstr>
      <vt:lpstr>Arial</vt:lpstr>
      <vt:lpstr>Source Han Sans CN Bold</vt:lpstr>
      <vt:lpstr>Calibri</vt:lpstr>
      <vt:lpstr>Helvetica Neue</vt:lpstr>
      <vt:lpstr>Microsoft YaHei</vt:lpstr>
      <vt:lpstr>MS Mincho</vt:lpstr>
      <vt:lpstr>Hiragino Sans</vt:lpstr>
      <vt:lpstr>Cambria Math</vt:lpstr>
      <vt:lpstr>Kingsoft Math</vt:lpstr>
      <vt:lpstr>Times New Roman</vt:lpstr>
      <vt:lpstr>Microsoft YaHei</vt:lpstr>
      <vt:lpstr>汉仪旗黑</vt:lpstr>
      <vt:lpstr>SimSun</vt:lpstr>
      <vt:lpstr>Arial Unicode MS</vt:lpstr>
      <vt:lpstr>等线</vt:lpstr>
      <vt:lpstr>苹方-简</vt:lpstr>
      <vt:lpstr>宋体-简</vt:lpstr>
      <vt:lpstr>Times New Roman Regular</vt:lpstr>
      <vt:lpstr>Times New Roman Bold</vt:lpstr>
      <vt:lpstr>Calibri Light</vt:lpstr>
      <vt:lpstr>Times New Roman Italic</vt:lpstr>
      <vt:lpstr>Times New Roman Bold Italic</vt:lpstr>
      <vt:lpstr>Office Theme</vt:lpstr>
      <vt:lpstr>Innovative Design and Optimization of Arithmetic Circuits in Quantum Computing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Q&amp;A  Thank you for listening!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Presenatation Title</dc:title>
  <dc:creator>B Elzer</dc:creator>
  <cp:lastModifiedBy>AsOWO</cp:lastModifiedBy>
  <cp:revision>535</cp:revision>
  <dcterms:created xsi:type="dcterms:W3CDTF">2024-03-01T09:46:38Z</dcterms:created>
  <dcterms:modified xsi:type="dcterms:W3CDTF">2024-03-01T09:46:38Z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0x010100E28E816AC679FF4C86C22834E825BD05</vt:lpwstr>
  </property>
  <property fmtid="{D5CDD505-2E9C-101B-9397-08002B2CF9AE}" pid="3" name="ICV">
    <vt:lpwstr>E55C072095CD48BEB05FF91D10BADC13</vt:lpwstr>
  </property>
  <property fmtid="{D5CDD505-2E9C-101B-9397-08002B2CF9AE}" pid="4" name="KSOProductBuildVer">
    <vt:lpwstr>2052-4.6.0.7725</vt:lpwstr>
  </property>
</Properties>
</file>