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media/image1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18"/>
  </p:handoutMasterIdLst>
  <p:sldIdLst>
    <p:sldId id="257" r:id="rId3"/>
    <p:sldId id="273" r:id="rId5"/>
    <p:sldId id="266" r:id="rId6"/>
    <p:sldId id="267" r:id="rId7"/>
    <p:sldId id="272" r:id="rId8"/>
    <p:sldId id="261" r:id="rId9"/>
    <p:sldId id="274" r:id="rId10"/>
    <p:sldId id="263" r:id="rId11"/>
    <p:sldId id="264" r:id="rId12"/>
    <p:sldId id="268" r:id="rId13"/>
    <p:sldId id="271" r:id="rId14"/>
    <p:sldId id="258" r:id="rId15"/>
    <p:sldId id="265" r:id="rId16"/>
    <p:sldId id="270" r:id="rId17"/>
  </p:sldIdLst>
  <p:sldSz cx="12192000" cy="6858000"/>
  <p:notesSz cx="6858000" cy="9144000"/>
  <p:custDataLst>
    <p:tags r:id="rId2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包 珍珍" initials="包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5B6D6A"/>
    <a:srgbClr val="783CA5"/>
    <a:srgbClr val="000090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>
      <p:cViewPr varScale="1">
        <p:scale>
          <a:sx n="99" d="100"/>
          <a:sy n="99" d="100"/>
        </p:scale>
        <p:origin x="84" y="582"/>
      </p:cViewPr>
      <p:guideLst>
        <p:guide orient="horz" pos="2115"/>
        <p:guide pos="3856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3" Type="http://schemas.openxmlformats.org/officeDocument/2006/relationships/tags" Target="tags/tag5.xml"/><Relationship Id="rId22" Type="http://schemas.openxmlformats.org/officeDocument/2006/relationships/commentAuthors" Target="commentAuthors.xml"/><Relationship Id="rId21" Type="http://schemas.openxmlformats.org/officeDocument/2006/relationships/tableStyles" Target="tableStyles.xml"/><Relationship Id="rId20" Type="http://schemas.openxmlformats.org/officeDocument/2006/relationships/viewProps" Target="viewProps.xml"/><Relationship Id="rId2" Type="http://schemas.openxmlformats.org/officeDocument/2006/relationships/theme" Target="theme/theme1.xml"/><Relationship Id="rId19" Type="http://schemas.openxmlformats.org/officeDocument/2006/relationships/presProps" Target="presProps.xml"/><Relationship Id="rId18" Type="http://schemas.openxmlformats.org/officeDocument/2006/relationships/handoutMaster" Target="handoutMasters/handoutMaster1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latin typeface="Times New Roman" panose="02020603050405020304" charset="0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latin typeface="Times New Roman" panose="02020603050405020304" charset="0"/>
              </a:rPr>
            </a:fld>
            <a:endParaRPr lang="zh-CN" altLang="en-US">
              <a:latin typeface="Times New Roman" panose="02020603050405020304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Times New Roman" panose="0202060305040502030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latin typeface="Times New Roman" panose="02020603050405020304" charset="0"/>
              </a:rPr>
            </a:fld>
            <a:endParaRPr lang="zh-CN" altLang="en-US">
              <a:latin typeface="Times New Roman" panose="0202060305040502030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imes New Roman" panose="02020603050405020304" charset="0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Times New Roman" panose="02020603050405020304" charset="0"/>
              </a:defRPr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imes New Roman" panose="02020603050405020304" charset="0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Times New Roman" panose="02020603050405020304" charset="0"/>
              </a:defRPr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Times New Roman" panose="0202060305040502030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Times New Roman" panose="0202060305040502030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Times New Roman" panose="0202060305040502030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Times New Roman" panose="0202060305040502030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Times New Roman" panose="0202060305040502030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42CA13-18F4-4FE0-B3C7-7643784DAD5D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42CA13-18F4-4FE0-B3C7-7643784DAD5D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CC899-6CEC-9548-B06D-7E1EB6F78CA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562B1-0B0F-0246-9532-09536BC2AE59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CC899-6CEC-9548-B06D-7E1EB6F78CA3}" type="datetimeFigureOut">
              <a:rPr lang="en-US" smtClean="0"/>
            </a:fld>
            <a:endParaRPr 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562B1-0B0F-0246-9532-09536BC2AE59}" type="slidenum">
              <a:rPr lang="en-US" smtClean="0"/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CC899-6CEC-9548-B06D-7E1EB6F78CA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562B1-0B0F-0246-9532-09536BC2AE59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406901"/>
            <a:ext cx="109728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2906713"/>
            <a:ext cx="109728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CC899-6CEC-9548-B06D-7E1EB6F78CA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562B1-0B0F-0246-9532-09536BC2AE59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CC899-6CEC-9548-B06D-7E1EB6F78CA3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562B1-0B0F-0246-9532-09536BC2AE59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5499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494757"/>
            <a:ext cx="5386917" cy="3628411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85499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494757"/>
            <a:ext cx="5389033" cy="3628411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CC899-6CEC-9548-B06D-7E1EB6F78CA3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562B1-0B0F-0246-9532-09536BC2AE59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CC899-6CEC-9548-B06D-7E1EB6F78CA3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562B1-0B0F-0246-9532-09536BC2AE59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CC899-6CEC-9548-B06D-7E1EB6F78CA3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562B1-0B0F-0246-9532-09536BC2AE59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788617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788619"/>
            <a:ext cx="6815667" cy="5398201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2125147"/>
            <a:ext cx="4011084" cy="4061672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CC899-6CEC-9548-B06D-7E1EB6F78CA3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562B1-0B0F-0246-9532-09536BC2AE59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CC899-6CEC-9548-B06D-7E1EB6F78CA3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562B1-0B0F-0246-9532-09536BC2AE59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563632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89195"/>
            <a:ext cx="10972800" cy="38761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581537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/>
              </a:defRPr>
            </a:lvl1pPr>
          </a:lstStyle>
          <a:p>
            <a:fld id="{9F1CC899-6CEC-9548-B06D-7E1EB6F78CA3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581537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581537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aseline="0">
                <a:solidFill>
                  <a:schemeClr val="tx1">
                    <a:tint val="75000"/>
                  </a:schemeClr>
                </a:solidFill>
                <a:latin typeface="Arial" panose="020B0604020202020204"/>
              </a:defRPr>
            </a:lvl1pPr>
          </a:lstStyle>
          <a:p>
            <a:fld id="{8E6562B1-0B0F-0246-9532-09536BC2AE59}" type="slidenum">
              <a:rPr lang="en-US" smtClean="0"/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1" cstate="print"/>
          <a:stretch>
            <a:fillRect/>
          </a:stretch>
        </p:blipFill>
        <p:spPr>
          <a:xfrm>
            <a:off x="0" y="6496255"/>
            <a:ext cx="12192000" cy="38252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xStyles>
    <p:titleStyle>
      <a:lvl1pPr algn="l" defTabSz="6096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Arial" panose="020B0604020202020204"/>
          <a:ea typeface="+mj-ea"/>
          <a:cs typeface="+mj-cs"/>
        </a:defRPr>
      </a:lvl1pPr>
    </p:titleStyle>
    <p:bodyStyle>
      <a:lvl1pPr marL="457200" indent="-457200" algn="l" defTabSz="609600" rtl="0" eaLnBrk="1" latinLnBrk="0" hangingPunct="1">
        <a:spcBef>
          <a:spcPts val="130"/>
        </a:spcBef>
        <a:buFont typeface="Arial" panose="020B0604020202020204"/>
        <a:buChar char="•"/>
        <a:defRPr sz="4265" kern="1200">
          <a:solidFill>
            <a:schemeClr val="tx1"/>
          </a:solidFill>
          <a:latin typeface="Arial" panose="020B0604020202020204"/>
          <a:ea typeface="+mn-ea"/>
          <a:cs typeface="+mn-cs"/>
        </a:defRPr>
      </a:lvl1pPr>
      <a:lvl2pPr marL="990600" indent="-381000" algn="l" defTabSz="609600" rtl="0" eaLnBrk="1" latinLnBrk="0" hangingPunct="1">
        <a:spcBef>
          <a:spcPts val="130"/>
        </a:spcBef>
        <a:buFont typeface="Arial" panose="020B0604020202020204"/>
        <a:buChar char="–"/>
        <a:defRPr sz="3735" kern="1200">
          <a:solidFill>
            <a:schemeClr val="tx1"/>
          </a:solidFill>
          <a:latin typeface="Arial" panose="020B0604020202020204"/>
          <a:ea typeface="+mn-ea"/>
          <a:cs typeface="+mn-cs"/>
        </a:defRPr>
      </a:lvl2pPr>
      <a:lvl3pPr marL="1524000" indent="-304800" algn="l" defTabSz="609600" rtl="0" eaLnBrk="1" latinLnBrk="0" hangingPunct="1">
        <a:spcBef>
          <a:spcPts val="130"/>
        </a:spcBef>
        <a:buFont typeface="Arial" panose="020B0604020202020204"/>
        <a:buChar char="•"/>
        <a:defRPr sz="3200" kern="1200">
          <a:solidFill>
            <a:schemeClr val="tx1"/>
          </a:solidFill>
          <a:latin typeface="Arial" panose="020B0604020202020204"/>
          <a:ea typeface="+mn-ea"/>
          <a:cs typeface="+mn-cs"/>
        </a:defRPr>
      </a:lvl3pPr>
      <a:lvl4pPr marL="2133600" indent="-304800" algn="l" defTabSz="609600" rtl="0" eaLnBrk="1" latinLnBrk="0" hangingPunct="1">
        <a:spcBef>
          <a:spcPts val="130"/>
        </a:spcBef>
        <a:buFont typeface="Arial" panose="020B0604020202020204"/>
        <a:buChar char="–"/>
        <a:defRPr sz="2665" kern="1200">
          <a:solidFill>
            <a:schemeClr val="tx1"/>
          </a:solidFill>
          <a:latin typeface="Arial" panose="020B0604020202020204"/>
          <a:ea typeface="+mn-ea"/>
          <a:cs typeface="+mn-cs"/>
        </a:defRPr>
      </a:lvl4pPr>
      <a:lvl5pPr marL="2743200" indent="-304800" algn="l" defTabSz="609600" rtl="0" eaLnBrk="1" latinLnBrk="0" hangingPunct="1">
        <a:spcBef>
          <a:spcPts val="130"/>
        </a:spcBef>
        <a:buFont typeface="Arial" panose="020B0604020202020204"/>
        <a:buChar char="»"/>
        <a:defRPr sz="2665" kern="1200">
          <a:solidFill>
            <a:schemeClr val="tx1"/>
          </a:solidFill>
          <a:latin typeface="Arial" panose="020B0604020202020204"/>
          <a:ea typeface="+mn-ea"/>
          <a:cs typeface="+mn-cs"/>
        </a:defRPr>
      </a:lvl5pPr>
      <a:lvl6pPr marL="3352800" indent="-304800" algn="l" defTabSz="609600" rtl="0" eaLnBrk="1" latinLnBrk="0" hangingPunct="1">
        <a:spcBef>
          <a:spcPts val="13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609600" rtl="0" eaLnBrk="1" latinLnBrk="0" hangingPunct="1">
        <a:spcBef>
          <a:spcPts val="13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609600" rtl="0" eaLnBrk="1" latinLnBrk="0" hangingPunct="1">
        <a:spcBef>
          <a:spcPts val="13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609600" rtl="0" eaLnBrk="1" latinLnBrk="0" hangingPunct="1">
        <a:spcBef>
          <a:spcPts val="130"/>
        </a:spcBef>
        <a:buFont typeface="Arial" panose="020B0604020202020204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6096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9.png"/><Relationship Id="rId7" Type="http://schemas.openxmlformats.org/officeDocument/2006/relationships/image" Target="../media/image8.png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0" Type="http://schemas.openxmlformats.org/officeDocument/2006/relationships/notesSlide" Target="../notesSlides/notesSlide1.xml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1.svg"/><Relationship Id="rId1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1.xml"/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28.jpeg"/><Relationship Id="rId1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image" Target="../media/image5.png"/><Relationship Id="rId8" Type="http://schemas.openxmlformats.org/officeDocument/2006/relationships/image" Target="../media/image4.png"/><Relationship Id="rId7" Type="http://schemas.openxmlformats.org/officeDocument/2006/relationships/image" Target="../media/image3.png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29.png"/><Relationship Id="rId2" Type="http://schemas.openxmlformats.org/officeDocument/2006/relationships/tags" Target="../tags/tag4.xml"/><Relationship Id="rId12" Type="http://schemas.openxmlformats.org/officeDocument/2006/relationships/notesSlide" Target="../notesSlides/notesSlide12.xml"/><Relationship Id="rId11" Type="http://schemas.openxmlformats.org/officeDocument/2006/relationships/slideLayout" Target="../slideLayouts/slideLayout1.xml"/><Relationship Id="rId10" Type="http://schemas.openxmlformats.org/officeDocument/2006/relationships/image" Target="../media/image6.png"/><Relationship Id="rId1" Type="http://schemas.openxmlformats.org/officeDocument/2006/relationships/image" Target="../media/image2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6.xml"/><Relationship Id="rId4" Type="http://schemas.openxmlformats.org/officeDocument/2006/relationships/image" Target="../media/image14.png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9.xml"/><Relationship Id="rId6" Type="http://schemas.openxmlformats.org/officeDocument/2006/relationships/slideLayout" Target="../slideLayouts/slideLayout6.xml"/><Relationship Id="rId5" Type="http://schemas.openxmlformats.org/officeDocument/2006/relationships/image" Target="../media/image1.svg"/><Relationship Id="rId4" Type="http://schemas.openxmlformats.org/officeDocument/2006/relationships/image" Target="../media/image26.png"/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 cstate="print"/>
          <a:stretch>
            <a:fillRect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997075"/>
            <a:ext cx="6122670" cy="1333500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3900" dirty="0">
                <a:ln w="13462">
                  <a:noFill/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j-lt"/>
                <a:cs typeface="+mj-lt"/>
                <a:sym typeface="+mn-ea"/>
              </a:rPr>
              <a:t>Beating Quantum Computing through Classical Attacks</a:t>
            </a:r>
            <a:endParaRPr lang="en-US" sz="3900" dirty="0">
              <a:ln w="13462">
                <a:noFill/>
                <a:prstDash val="solid"/>
              </a:ln>
              <a:solidFill>
                <a:schemeClr val="bg1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+mj-lt"/>
              <a:cs typeface="+mj-lt"/>
              <a:sym typeface="+mn-ea"/>
            </a:endParaRPr>
          </a:p>
        </p:txBody>
      </p:sp>
      <p:sp>
        <p:nvSpPr>
          <p:cNvPr id="5" name="Title 1"/>
          <p:cNvSpPr>
            <a:spLocks noGrp="1"/>
          </p:cNvSpPr>
          <p:nvPr/>
        </p:nvSpPr>
        <p:spPr>
          <a:xfrm>
            <a:off x="137160" y="3918585"/>
            <a:ext cx="5441315" cy="1777365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l" defTabSz="609600" rtl="0" eaLnBrk="1" latinLnBrk="0" hangingPunct="1">
              <a:spcBef>
                <a:spcPct val="0"/>
              </a:spcBef>
              <a:buNone/>
              <a:defRPr sz="5865" kern="1200">
                <a:solidFill>
                  <a:schemeClr val="tx1"/>
                </a:solidFill>
                <a:latin typeface="Arial" panose="020B0604020202020204"/>
                <a:ea typeface="+mj-ea"/>
                <a:cs typeface="+mj-cs"/>
              </a:defRPr>
            </a:lvl1pPr>
          </a:lstStyle>
          <a:p>
            <a:pPr algn="l"/>
            <a:endParaRPr lang="en-US" sz="2100" dirty="0">
              <a:ln w="13462">
                <a:noFill/>
                <a:prstDash val="solid"/>
              </a:ln>
              <a:solidFill>
                <a:schemeClr val="bg1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+mj-lt"/>
              <a:cs typeface="+mj-lt"/>
            </a:endParaRPr>
          </a:p>
          <a:p>
            <a:pPr algn="l"/>
            <a:r>
              <a:rPr lang="en-US" sz="2100" b="1" i="1" dirty="0">
                <a:ln w="13462">
                  <a:noFill/>
                  <a:prstDash val="solid"/>
                </a:ln>
                <a:solidFill>
                  <a:schemeClr val="accent5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j-lt"/>
                <a:cs typeface="+mj-lt"/>
              </a:rPr>
              <a:t>Authors</a:t>
            </a:r>
            <a:endParaRPr lang="en-US" sz="2100" b="1" i="1" dirty="0">
              <a:ln w="13462">
                <a:noFill/>
                <a:prstDash val="solid"/>
              </a:ln>
              <a:solidFill>
                <a:schemeClr val="accent5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+mj-lt"/>
              <a:cs typeface="+mj-lt"/>
            </a:endParaRPr>
          </a:p>
          <a:p>
            <a:pPr algn="l"/>
            <a:r>
              <a:rPr lang="en-US" sz="2100" b="1" dirty="0">
                <a:ln w="13462">
                  <a:noFill/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j-lt"/>
                <a:cs typeface="+mj-lt"/>
              </a:rPr>
              <a:t>Siyi Wang</a:t>
            </a:r>
            <a:r>
              <a:rPr lang="en-US" sz="2100" dirty="0">
                <a:ln w="13462">
                  <a:noFill/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j-lt"/>
                <a:cs typeface="+mj-lt"/>
              </a:rPr>
              <a:t>, Alex Jin, Suman Deb, Tarun Dutta, Manas Mukherjee, and Anupam Chattopadhyay</a:t>
            </a:r>
            <a:endParaRPr lang="en-US" sz="2100" dirty="0">
              <a:ln w="13462">
                <a:noFill/>
                <a:prstDash val="solid"/>
              </a:ln>
              <a:solidFill>
                <a:schemeClr val="bg1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+mj-lt"/>
              <a:cs typeface="+mj-lt"/>
            </a:endParaRPr>
          </a:p>
          <a:p>
            <a:pPr algn="l"/>
            <a:endParaRPr lang="en-US" sz="2100" dirty="0">
              <a:ln w="13462">
                <a:noFill/>
                <a:prstDash val="solid"/>
              </a:ln>
              <a:solidFill>
                <a:schemeClr val="bg1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+mj-lt"/>
              <a:cs typeface="+mj-lt"/>
            </a:endParaRPr>
          </a:p>
          <a:p>
            <a:pPr algn="l"/>
            <a:r>
              <a:rPr lang="en-US" sz="2100" b="1" i="1" dirty="0">
                <a:ln w="13462">
                  <a:noFill/>
                  <a:prstDash val="solid"/>
                </a:ln>
                <a:solidFill>
                  <a:schemeClr val="accent5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j-lt"/>
                <a:cs typeface="+mj-lt"/>
              </a:rPr>
              <a:t>Email</a:t>
            </a:r>
            <a:endParaRPr lang="en-US" sz="2100" b="1" i="1" dirty="0">
              <a:ln w="13462">
                <a:noFill/>
                <a:prstDash val="solid"/>
              </a:ln>
              <a:solidFill>
                <a:schemeClr val="accent5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+mj-lt"/>
              <a:cs typeface="+mj-lt"/>
            </a:endParaRPr>
          </a:p>
          <a:p>
            <a:pPr algn="l"/>
            <a:r>
              <a:rPr lang="en-US" sz="2100" dirty="0">
                <a:ln w="13462">
                  <a:noFill/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j-lt"/>
                <a:cs typeface="+mj-lt"/>
              </a:rPr>
              <a:t>Siyi002@e.ntu.edu.sg</a:t>
            </a:r>
            <a:endParaRPr lang="en-US" sz="2100" dirty="0">
              <a:ln w="13462">
                <a:noFill/>
                <a:prstDash val="solid"/>
              </a:ln>
              <a:solidFill>
                <a:schemeClr val="bg1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+mj-lt"/>
              <a:cs typeface="+mj-lt"/>
            </a:endParaRPr>
          </a:p>
        </p:txBody>
      </p:sp>
      <p:pic>
        <p:nvPicPr>
          <p:cNvPr id="48" name="图片 4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28325" y="97155"/>
            <a:ext cx="1365885" cy="267970"/>
          </a:xfrm>
          <a:prstGeom prst="rect">
            <a:avLst/>
          </a:prstGeom>
        </p:spPr>
      </p:pic>
      <p:pic>
        <p:nvPicPr>
          <p:cNvPr id="6" name="图片 5" descr="NU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53855" y="135890"/>
            <a:ext cx="1261957" cy="576000"/>
          </a:xfrm>
          <a:prstGeom prst="rect">
            <a:avLst/>
          </a:prstGeom>
        </p:spPr>
      </p:pic>
      <p:pic>
        <p:nvPicPr>
          <p:cNvPr id="7" name="图片 6" descr="Astar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28325" y="365125"/>
            <a:ext cx="1162050" cy="42926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34580" y="135890"/>
            <a:ext cx="1711960" cy="61468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0" y="13335"/>
            <a:ext cx="571563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2nd Annual Quantum Computer</a:t>
            </a:r>
            <a:r>
              <a:rPr lang="en-US" altLang="zh-CN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zh-CN" altLang="en-US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Cybersecurity Symposium</a:t>
            </a:r>
            <a:endParaRPr lang="zh-CN" altLang="en-US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QCCS 2024</a:t>
            </a:r>
            <a:r>
              <a:rPr lang="en-US" altLang="zh-CN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.</a:t>
            </a:r>
            <a:r>
              <a:rPr lang="en-US" altLang="zh-CN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Oct 25, 2024</a:t>
            </a:r>
            <a:endParaRPr lang="en-US" altLang="zh-CN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pic>
        <p:nvPicPr>
          <p:cNvPr id="9" name="图片 8" descr="1logo-ionq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19220" y="278765"/>
            <a:ext cx="1039495" cy="436245"/>
          </a:xfrm>
          <a:prstGeom prst="rect">
            <a:avLst/>
          </a:prstGeom>
        </p:spPr>
      </p:pic>
      <p:pic>
        <p:nvPicPr>
          <p:cNvPr id="10" name="图片 9" descr="1logo-qbraid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60980" y="347345"/>
            <a:ext cx="1087120" cy="298450"/>
          </a:xfrm>
          <a:prstGeom prst="rect">
            <a:avLst/>
          </a:prstGeom>
        </p:spPr>
      </p:pic>
      <p:pic>
        <p:nvPicPr>
          <p:cNvPr id="11" name="图片 10" descr="1logo-yqi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70780" y="287655"/>
            <a:ext cx="690880" cy="5067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427567" y="765387"/>
            <a:ext cx="5402580" cy="5372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900" b="1">
                <a:solidFill>
                  <a:srgbClr val="000090"/>
                </a:solidFill>
              </a:rPr>
              <a:t>6. Conclusion</a:t>
            </a:r>
            <a:endParaRPr lang="en-US" sz="2900" b="1">
              <a:solidFill>
                <a:srgbClr val="000090"/>
              </a:solidFill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1683793" y="2468314"/>
            <a:ext cx="7880577" cy="737235"/>
            <a:chOff x="6271668" y="2047944"/>
            <a:chExt cx="7880577" cy="737235"/>
          </a:xfrm>
        </p:grpSpPr>
        <p:pic>
          <p:nvPicPr>
            <p:cNvPr id="19" name="图形 18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 rot="21113225">
              <a:off x="6271668" y="2125939"/>
              <a:ext cx="484100" cy="484100"/>
            </a:xfrm>
            <a:prstGeom prst="rect">
              <a:avLst/>
            </a:prstGeom>
          </p:spPr>
        </p:pic>
        <p:sp>
          <p:nvSpPr>
            <p:cNvPr id="35" name="矩形 34"/>
            <p:cNvSpPr/>
            <p:nvPr/>
          </p:nvSpPr>
          <p:spPr>
            <a:xfrm>
              <a:off x="6861175" y="2047944"/>
              <a:ext cx="7291070" cy="737235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r>
                <a:rPr sz="2100" b="1">
                  <a:ea typeface="HYZhongSongJ" panose="02010600000101010101" charset="-128"/>
                </a:rPr>
                <a:t>Infiltrates classical control systems</a:t>
              </a:r>
              <a:r>
                <a:rPr sz="2100">
                  <a:ea typeface="HYZhongSongJ" panose="02010600000101010101" charset="-128"/>
                </a:rPr>
                <a:t>, manipulating quantum circuits and causing performance degradation or complete failure.</a:t>
              </a:r>
              <a:endParaRPr sz="2100">
                <a:ea typeface="HYZhongSongJ" panose="02010600000101010101" charset="-128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1683793" y="3230520"/>
            <a:ext cx="7782787" cy="737235"/>
            <a:chOff x="6271668" y="3712485"/>
            <a:chExt cx="7782787" cy="737235"/>
          </a:xfrm>
        </p:grpSpPr>
        <p:pic>
          <p:nvPicPr>
            <p:cNvPr id="25" name="图形 24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 rot="21113225">
              <a:off x="6271668" y="3786268"/>
              <a:ext cx="484100" cy="484100"/>
            </a:xfrm>
            <a:prstGeom prst="rect">
              <a:avLst/>
            </a:prstGeom>
          </p:spPr>
        </p:pic>
        <p:sp>
          <p:nvSpPr>
            <p:cNvPr id="39" name="矩形 38"/>
            <p:cNvSpPr/>
            <p:nvPr/>
          </p:nvSpPr>
          <p:spPr>
            <a:xfrm>
              <a:off x="6861175" y="3712485"/>
              <a:ext cx="7193280" cy="737235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algn="l">
                <a:buClrTx/>
                <a:buSzTx/>
                <a:buFontTx/>
              </a:pPr>
              <a:r>
                <a:rPr sz="2100" b="1">
                  <a:ea typeface="HYZhongSongJ" panose="02010600000101010101" charset="-128"/>
                </a:rPr>
                <a:t>First demonstration</a:t>
              </a:r>
              <a:r>
                <a:rPr sz="2100">
                  <a:ea typeface="HYZhongSongJ" panose="02010600000101010101" charset="-128"/>
                </a:rPr>
                <a:t> of </a:t>
              </a:r>
              <a:r>
                <a:rPr lang="en-US" sz="2100">
                  <a:ea typeface="HYZhongSongJ" panose="02010600000101010101" charset="-128"/>
                </a:rPr>
                <a:t>classical </a:t>
              </a:r>
              <a:r>
                <a:rPr sz="2100">
                  <a:ea typeface="HYZhongSongJ" panose="02010600000101010101" charset="-128"/>
                </a:rPr>
                <a:t>malware threatening quantum computers, highlighting the need for stronger defense strategies.</a:t>
              </a:r>
              <a:endParaRPr sz="2100">
                <a:ea typeface="HYZhongSongJ" panose="02010600000101010101" charset="-128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1683793" y="4041355"/>
            <a:ext cx="9626192" cy="1706880"/>
            <a:chOff x="6271668" y="4969725"/>
            <a:chExt cx="9626192" cy="1706880"/>
          </a:xfrm>
        </p:grpSpPr>
        <p:pic>
          <p:nvPicPr>
            <p:cNvPr id="29" name="图形 28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 rot="21113225">
              <a:off x="6271668" y="4984952"/>
              <a:ext cx="484100" cy="484100"/>
            </a:xfrm>
            <a:prstGeom prst="rect">
              <a:avLst/>
            </a:prstGeom>
          </p:spPr>
        </p:pic>
        <p:sp>
          <p:nvSpPr>
            <p:cNvPr id="42" name="矩形 41"/>
            <p:cNvSpPr/>
            <p:nvPr/>
          </p:nvSpPr>
          <p:spPr>
            <a:xfrm>
              <a:off x="6861175" y="4969725"/>
              <a:ext cx="9036685" cy="1706880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r>
                <a:rPr sz="2100" b="1">
                  <a:ea typeface="HYZhongSongJ" panose="02010600000101010101" charset="-128"/>
                </a:rPr>
                <a:t>Future directions </a:t>
              </a:r>
              <a:endParaRPr sz="2100" b="1">
                <a:ea typeface="HYZhongSongJ" panose="02010600000101010101" charset="-128"/>
              </a:endParaRP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sz="2100">
                  <a:ea typeface="HYZhongSongJ" panose="02010600000101010101" charset="-128"/>
                </a:rPr>
                <a:t>Focus on attacks targeting control systems to tamper with scripts</a:t>
              </a:r>
              <a:r>
                <a:rPr lang="en-US" sz="2100">
                  <a:ea typeface="HYZhongSongJ" panose="02010600000101010101" charset="-128"/>
                </a:rPr>
                <a:t>/</a:t>
              </a:r>
              <a:r>
                <a:rPr sz="2100">
                  <a:ea typeface="HYZhongSongJ" panose="02010600000101010101" charset="-128"/>
                </a:rPr>
                <a:t> memory.</a:t>
              </a:r>
              <a:endParaRPr sz="2100">
                <a:ea typeface="HYZhongSongJ" panose="02010600000101010101" charset="-128"/>
              </a:endParaRP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sz="2100">
                  <a:ea typeface="HYZhongSongJ" panose="02010600000101010101" charset="-128"/>
                </a:rPr>
                <a:t>Explore quantum ransomware through malicious encryption of quantum measurements.</a:t>
              </a:r>
              <a:endParaRPr sz="2100">
                <a:ea typeface="HYZhongSongJ" panose="02010600000101010101" charset="-128"/>
              </a:endParaRP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100">
                  <a:ea typeface="HYZhongSongJ" panose="02010600000101010101" charset="-128"/>
                </a:rPr>
                <a:t>......</a:t>
              </a:r>
              <a:endParaRPr lang="en-US" sz="2100">
                <a:ea typeface="HYZhongSongJ" panose="02010600000101010101" charset="-128"/>
              </a:endParaRPr>
            </a:p>
          </p:txBody>
        </p:sp>
      </p:grpSp>
      <p:sp>
        <p:nvSpPr>
          <p:cNvPr id="13" name="文本框 12"/>
          <p:cNvSpPr txBox="1"/>
          <p:nvPr/>
        </p:nvSpPr>
        <p:spPr>
          <a:xfrm>
            <a:off x="1390015" y="1425575"/>
            <a:ext cx="8957945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sz="2100">
                <a:latin typeface="Times New Roman Regular" panose="02020603050405020304" charset="0"/>
                <a:ea typeface="HYZhongSongJ" panose="02010600000101010101" charset="-128"/>
                <a:cs typeface="Times New Roman Regular" panose="02020603050405020304" charset="0"/>
              </a:rPr>
              <a:t>In this paper, </a:t>
            </a:r>
            <a:r>
              <a:rPr sz="2100">
                <a:ea typeface="HYZhongSongJ" panose="02010600000101010101" charset="-128"/>
              </a:rPr>
              <a:t>we introduced </a:t>
            </a:r>
            <a:r>
              <a:rPr sz="2100" b="1">
                <a:solidFill>
                  <a:srgbClr val="FF0000"/>
                </a:solidFill>
                <a:ea typeface="HYZhongSongJ" panose="02010600000101010101" charset="-128"/>
              </a:rPr>
              <a:t>MalaQ</a:t>
            </a:r>
            <a:r>
              <a:rPr sz="2100" baseline="30000">
                <a:ea typeface="HYZhongSongJ" panose="02010600000101010101" charset="-128"/>
              </a:rPr>
              <a:t>[1]</a:t>
            </a:r>
            <a:r>
              <a:rPr sz="2100">
                <a:ea typeface="HYZhongSongJ" panose="02010600000101010101" charset="-128"/>
              </a:rPr>
              <a:t>, a novel malware targeting vulnerabilities in </a:t>
            </a:r>
            <a:r>
              <a:rPr sz="2100" b="1" i="1">
                <a:ea typeface="HYZhongSongJ" panose="02010600000101010101" charset="-128"/>
              </a:rPr>
              <a:t>quantum-classical hybrid computing systems</a:t>
            </a:r>
            <a:r>
              <a:rPr lang="en-US" sz="2100" b="1">
                <a:ea typeface="HYZhongSongJ" panose="02010600000101010101" charset="-128"/>
              </a:rPr>
              <a:t>.</a:t>
            </a:r>
            <a:endParaRPr lang="en-US" sz="2100" b="1">
              <a:ea typeface="HYZhongSongJ" panose="02010600000101010101" charset="-12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582507" y="751417"/>
            <a:ext cx="5402580" cy="5372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900" b="1">
                <a:solidFill>
                  <a:srgbClr val="000090"/>
                </a:solidFill>
              </a:rPr>
              <a:t>6. Conclusion: </a:t>
            </a:r>
            <a:r>
              <a:rPr lang="en-US" altLang="zh-CN" sz="2900" b="1">
                <a:solidFill>
                  <a:srgbClr val="000090"/>
                </a:solidFill>
              </a:rPr>
              <a:t>Why MalaQ?</a:t>
            </a:r>
            <a:endParaRPr lang="en-US" altLang="zh-CN" sz="2900" b="1">
              <a:solidFill>
                <a:srgbClr val="000090"/>
              </a:solidFill>
            </a:endParaRPr>
          </a:p>
        </p:txBody>
      </p:sp>
      <p:pic>
        <p:nvPicPr>
          <p:cNvPr id="14" name="图片 13" descr="Mala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61315" y="2399665"/>
            <a:ext cx="2858770" cy="2419350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1332865" y="1598295"/>
            <a:ext cx="916305" cy="49149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en-US" sz="2600" b="1" dirty="0">
                <a:solidFill>
                  <a:srgbClr val="FF0000"/>
                </a:solidFill>
                <a:sym typeface="+mn-ea"/>
              </a:rPr>
              <a:t>Mala</a:t>
            </a:r>
            <a:endParaRPr lang="en-US" sz="2600" b="1" dirty="0">
              <a:solidFill>
                <a:srgbClr val="FF0000"/>
              </a:solidFill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005070" y="1598295"/>
            <a:ext cx="1539875" cy="49149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en-US" sz="2600" b="1" dirty="0">
                <a:solidFill>
                  <a:srgbClr val="FF0000"/>
                </a:solidFill>
                <a:sym typeface="+mn-ea"/>
              </a:rPr>
              <a:t>Q</a:t>
            </a:r>
            <a:r>
              <a:rPr lang="en-US" sz="2600" b="1" dirty="0">
                <a:solidFill>
                  <a:schemeClr val="tx1"/>
                </a:solidFill>
                <a:sym typeface="+mn-ea"/>
              </a:rPr>
              <a:t>uantum</a:t>
            </a:r>
            <a:endParaRPr lang="en-US" sz="2600" b="1" dirty="0">
              <a:solidFill>
                <a:schemeClr val="tx1"/>
              </a:solidFill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491230" y="3230880"/>
            <a:ext cx="777875" cy="1153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6900" b="1"/>
              <a:t>+</a:t>
            </a:r>
            <a:endParaRPr lang="en-US" altLang="zh-CN" sz="6900" b="1"/>
          </a:p>
        </p:txBody>
      </p:sp>
      <p:sp>
        <p:nvSpPr>
          <p:cNvPr id="6" name="文本框 5"/>
          <p:cNvSpPr txBox="1"/>
          <p:nvPr/>
        </p:nvSpPr>
        <p:spPr>
          <a:xfrm>
            <a:off x="7379335" y="3230880"/>
            <a:ext cx="444500" cy="1153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6900" b="1"/>
              <a:t>=</a:t>
            </a:r>
            <a:endParaRPr lang="en-US" altLang="zh-CN" sz="6900" b="1"/>
          </a:p>
        </p:txBody>
      </p:sp>
      <p:sp>
        <p:nvSpPr>
          <p:cNvPr id="7" name="文本框 6"/>
          <p:cNvSpPr txBox="1"/>
          <p:nvPr/>
        </p:nvSpPr>
        <p:spPr>
          <a:xfrm>
            <a:off x="8231505" y="1489710"/>
            <a:ext cx="3298190" cy="8604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en-US" altLang="zh-CN" sz="29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MALAQ</a:t>
            </a:r>
            <a:endParaRPr lang="zh-CN" altLang="en-US" sz="2900" b="1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zh-CN" altLang="en-US" sz="2100" b="1">
                <a:latin typeface="Times New Roman" panose="02020603050405020304" charset="0"/>
                <a:cs typeface="Times New Roman" panose="02020603050405020304" charset="0"/>
              </a:rPr>
              <a:t>MAL</a:t>
            </a:r>
            <a:r>
              <a:rPr lang="zh-CN" altLang="en-US" sz="2100">
                <a:latin typeface="Times New Roman" panose="02020603050405020304" charset="0"/>
                <a:cs typeface="Times New Roman" panose="02020603050405020304" charset="0"/>
              </a:rPr>
              <a:t>ware </a:t>
            </a:r>
            <a:r>
              <a:rPr lang="zh-CN" altLang="en-US" sz="2100" b="1">
                <a:latin typeface="Times New Roman" panose="02020603050405020304" charset="0"/>
                <a:cs typeface="Times New Roman" panose="02020603050405020304" charset="0"/>
              </a:rPr>
              <a:t>A</a:t>
            </a:r>
            <a:r>
              <a:rPr lang="zh-CN" altLang="en-US" sz="2100">
                <a:latin typeface="Times New Roman" panose="02020603050405020304" charset="0"/>
                <a:cs typeface="Times New Roman" panose="02020603050405020304" charset="0"/>
              </a:rPr>
              <a:t>ttacks </a:t>
            </a:r>
            <a:r>
              <a:rPr lang="zh-CN" altLang="en-US" sz="2100" b="1">
                <a:latin typeface="Times New Roman" panose="02020603050405020304" charset="0"/>
                <a:cs typeface="Times New Roman" panose="02020603050405020304" charset="0"/>
              </a:rPr>
              <a:t>Q</a:t>
            </a:r>
            <a:r>
              <a:rPr lang="zh-CN" altLang="en-US" sz="2100">
                <a:latin typeface="Times New Roman" panose="02020603050405020304" charset="0"/>
                <a:cs typeface="Times New Roman" panose="02020603050405020304" charset="0"/>
              </a:rPr>
              <a:t>uantum</a:t>
            </a:r>
            <a:endParaRPr lang="zh-CN" altLang="en-US" sz="210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8" name="图片 7" descr="Mala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51215" y="2399665"/>
            <a:ext cx="2858770" cy="2419350"/>
          </a:xfrm>
          <a:prstGeom prst="rect">
            <a:avLst/>
          </a:prstGeom>
        </p:spPr>
      </p:pic>
      <p:pic>
        <p:nvPicPr>
          <p:cNvPr id="9" name="图片 8" descr="Quantum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4140" y="3511550"/>
            <a:ext cx="591185" cy="591185"/>
          </a:xfrm>
          <a:prstGeom prst="ellipse">
            <a:avLst/>
          </a:prstGeom>
        </p:spPr>
      </p:pic>
      <p:pic>
        <p:nvPicPr>
          <p:cNvPr id="10" name="图片 9" descr="Quantum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89720" y="2920365"/>
            <a:ext cx="591185" cy="591185"/>
          </a:xfrm>
          <a:prstGeom prst="ellipse">
            <a:avLst/>
          </a:prstGeom>
        </p:spPr>
      </p:pic>
      <p:pic>
        <p:nvPicPr>
          <p:cNvPr id="17" name="图片 16" descr="Quantum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77475" y="3935730"/>
            <a:ext cx="591185" cy="591185"/>
          </a:xfrm>
          <a:prstGeom prst="ellipse">
            <a:avLst/>
          </a:prstGeom>
        </p:spPr>
      </p:pic>
      <p:pic>
        <p:nvPicPr>
          <p:cNvPr id="18" name="图片 17" descr="Quantum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80905" y="3003550"/>
            <a:ext cx="591185" cy="591185"/>
          </a:xfrm>
          <a:prstGeom prst="ellipse">
            <a:avLst/>
          </a:prstGeom>
        </p:spPr>
      </p:pic>
      <p:pic>
        <p:nvPicPr>
          <p:cNvPr id="21" name="图片 20" descr="Quantum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72090" y="3313430"/>
            <a:ext cx="591185" cy="591185"/>
          </a:xfrm>
          <a:prstGeom prst="ellipse">
            <a:avLst/>
          </a:prstGeom>
        </p:spPr>
      </p:pic>
      <p:pic>
        <p:nvPicPr>
          <p:cNvPr id="33" name="图片 32" descr="Quantum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0250" y="2593340"/>
            <a:ext cx="2162175" cy="2162175"/>
          </a:xfrm>
          <a:prstGeom prst="ellipse">
            <a:avLst/>
          </a:prstGeom>
        </p:spPr>
      </p:pic>
      <p:pic>
        <p:nvPicPr>
          <p:cNvPr id="34" name="图片 33" descr="Quantum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83115" y="3792855"/>
            <a:ext cx="591185" cy="591185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  <p:bldP spid="5" grpId="0"/>
      <p:bldP spid="4" grpId="0"/>
      <p:bldP spid="5" grpId="1"/>
      <p:bldP spid="4" grpId="1"/>
      <p:bldP spid="6" grpId="0"/>
      <p:bldP spid="6" grpId="1"/>
      <p:bldP spid="7" grpId="0"/>
      <p:bldP spid="7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57889" y="1656118"/>
            <a:ext cx="5205048" cy="1333161"/>
          </a:xfrm>
        </p:spPr>
        <p:txBody>
          <a:bodyPr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3735" dirty="0">
                <a:ln w="13462">
                  <a:noFill/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Q&amp;A</a:t>
            </a:r>
            <a:br>
              <a:rPr lang="en-US" sz="3735" dirty="0">
                <a:ln w="13462">
                  <a:noFill/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</a:br>
            <a:r>
              <a:rPr lang="en-US" sz="3735" dirty="0">
                <a:ln w="13462">
                  <a:noFill/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Thank you for listening!</a:t>
            </a:r>
            <a:endParaRPr lang="en-US" sz="3735" dirty="0">
              <a:ln w="13462">
                <a:noFill/>
                <a:prstDash val="solid"/>
              </a:ln>
              <a:solidFill>
                <a:schemeClr val="bg1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pic>
        <p:nvPicPr>
          <p:cNvPr id="11" name="图片 10" descr="bing_generated_qrcode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rcRect l="8357" t="8780" r="8202" b="8091"/>
          <a:stretch>
            <a:fillRect/>
          </a:stretch>
        </p:blipFill>
        <p:spPr>
          <a:xfrm>
            <a:off x="1572260" y="3869055"/>
            <a:ext cx="1492885" cy="148780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696595" y="3060700"/>
            <a:ext cx="3243580" cy="73723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>
              <a:buClrTx/>
              <a:buSzTx/>
              <a:buFontTx/>
            </a:pPr>
            <a:r>
              <a:rPr lang="en-US" sz="2100" dirty="0">
                <a:ln w="13462">
                  <a:noFill/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charset="0"/>
                <a:ea typeface="+mj-ea"/>
                <a:cs typeface="Times New Roman" panose="02020603050405020304" charset="0"/>
              </a:rPr>
              <a:t>Email: siyi002@e.ntu.edu.sg</a:t>
            </a:r>
            <a:endParaRPr lang="en-US" sz="2100" dirty="0">
              <a:ln w="13462">
                <a:noFill/>
                <a:prstDash val="solid"/>
              </a:ln>
              <a:solidFill>
                <a:schemeClr val="bg1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Times New Roman" panose="02020603050405020304" charset="0"/>
              <a:ea typeface="+mj-ea"/>
              <a:cs typeface="Times New Roman" panose="02020603050405020304" charset="0"/>
            </a:endParaRPr>
          </a:p>
          <a:p>
            <a:pPr algn="ctr">
              <a:buClrTx/>
              <a:buSzTx/>
              <a:buFontTx/>
            </a:pPr>
            <a:r>
              <a:rPr lang="en-US" sz="2100" dirty="0">
                <a:ln w="13462">
                  <a:noFill/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charset="0"/>
                <a:ea typeface="+mj-ea"/>
                <a:cs typeface="Times New Roman" panose="02020603050405020304" charset="0"/>
              </a:rPr>
              <a:t>Manuscript</a:t>
            </a:r>
            <a:endParaRPr lang="en-US" sz="2100" dirty="0">
              <a:ln w="13462">
                <a:noFill/>
                <a:prstDash val="solid"/>
              </a:ln>
              <a:solidFill>
                <a:schemeClr val="bg1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Times New Roman" panose="02020603050405020304" charset="0"/>
              <a:ea typeface="+mj-ea"/>
              <a:cs typeface="Times New Roman" panose="02020603050405020304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0" y="13335"/>
            <a:ext cx="571563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2nd Annual Quantum Computer</a:t>
            </a:r>
            <a:r>
              <a:rPr lang="en-US" altLang="zh-CN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zh-CN" altLang="en-US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Cybersecurity Symposium</a:t>
            </a:r>
            <a:endParaRPr lang="zh-CN" altLang="en-US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QCCS 2024</a:t>
            </a:r>
            <a:r>
              <a:rPr lang="en-US" altLang="zh-CN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.</a:t>
            </a:r>
            <a:r>
              <a:rPr lang="en-US" altLang="zh-CN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Oct 25, 2024</a:t>
            </a:r>
            <a:endParaRPr lang="en-US" altLang="zh-CN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pic>
        <p:nvPicPr>
          <p:cNvPr id="14" name="图片 13" descr="1logo-ionq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9220" y="278765"/>
            <a:ext cx="1050925" cy="441325"/>
          </a:xfrm>
          <a:prstGeom prst="rect">
            <a:avLst/>
          </a:prstGeom>
        </p:spPr>
      </p:pic>
      <p:pic>
        <p:nvPicPr>
          <p:cNvPr id="15" name="图片 14" descr="1logo-qbrai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17165" y="347345"/>
            <a:ext cx="1130935" cy="310515"/>
          </a:xfrm>
          <a:prstGeom prst="rect">
            <a:avLst/>
          </a:prstGeom>
        </p:spPr>
      </p:pic>
      <p:pic>
        <p:nvPicPr>
          <p:cNvPr id="16" name="图片 15" descr="1logo-yqi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70780" y="264795"/>
            <a:ext cx="737870" cy="54102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28325" y="97155"/>
            <a:ext cx="1365885" cy="267970"/>
          </a:xfrm>
          <a:prstGeom prst="rect">
            <a:avLst/>
          </a:prstGeom>
        </p:spPr>
      </p:pic>
      <p:pic>
        <p:nvPicPr>
          <p:cNvPr id="18" name="图片 17" descr="NUS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53855" y="135890"/>
            <a:ext cx="1261957" cy="576000"/>
          </a:xfrm>
          <a:prstGeom prst="rect">
            <a:avLst/>
          </a:prstGeom>
        </p:spPr>
      </p:pic>
      <p:pic>
        <p:nvPicPr>
          <p:cNvPr id="19" name="图片 18" descr="Astar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28325" y="365125"/>
            <a:ext cx="1162050" cy="42926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34580" y="135890"/>
            <a:ext cx="1711960" cy="6146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sh dir="u"/>
      </p:transition>
    </mc:Choice>
    <mc:Fallback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589280" y="1240790"/>
            <a:ext cx="11242675" cy="47390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20000"/>
              </a:lnSpc>
            </a:pPr>
            <a:r>
              <a:rPr sz="2100">
                <a:solidFill>
                  <a:schemeClr val="tx1"/>
                </a:solidFill>
                <a:sym typeface="+mn-ea"/>
              </a:rPr>
              <a:t>[1]</a:t>
            </a:r>
            <a:r>
              <a:rPr lang="en-US" sz="2100">
                <a:solidFill>
                  <a:schemeClr val="tx1"/>
                </a:solidFill>
                <a:sym typeface="+mn-ea"/>
              </a:rPr>
              <a:t> </a:t>
            </a:r>
            <a:r>
              <a:rPr sz="2100">
                <a:solidFill>
                  <a:schemeClr val="tx1"/>
                </a:solidFill>
                <a:sym typeface="+mn-ea"/>
              </a:rPr>
              <a:t>Wang, Siyi, Alex Jin, Suman Deb, Tarun Dutta, Manas Mukherjee, and Anupam Chattopadhyay. "POSTER: MalaQ-A Malware Against Quantum Computer." In</a:t>
            </a:r>
            <a:r>
              <a:rPr lang="en-US" sz="2100">
                <a:solidFill>
                  <a:schemeClr val="tx1"/>
                </a:solidFill>
                <a:sym typeface="+mn-ea"/>
              </a:rPr>
              <a:t> </a:t>
            </a:r>
            <a:r>
              <a:rPr sz="2100">
                <a:solidFill>
                  <a:schemeClr val="tx1"/>
                </a:solidFill>
                <a:sym typeface="+mn-ea"/>
              </a:rPr>
              <a:t>Proceedings of the 19th ACM Asia Conference on Computer and Communications Security, pp. 1946-1948. 2024.</a:t>
            </a:r>
            <a:endParaRPr sz="2100">
              <a:solidFill>
                <a:schemeClr val="tx1"/>
              </a:solidFill>
              <a:sym typeface="+mn-ea"/>
            </a:endParaRPr>
          </a:p>
          <a:p>
            <a:pPr algn="l">
              <a:lnSpc>
                <a:spcPct val="120000"/>
              </a:lnSpc>
            </a:pPr>
            <a:r>
              <a:rPr lang="en-US" sz="2100">
                <a:solidFill>
                  <a:schemeClr val="tx1"/>
                </a:solidFill>
                <a:sym typeface="+mn-ea"/>
              </a:rPr>
              <a:t>[2] John Neumann. 1996. The Theory of Self-Reproducing Automata. http://www.walenz.org/vonNeumann/ (01 1996).</a:t>
            </a:r>
            <a:endParaRPr lang="en-US" sz="2100">
              <a:solidFill>
                <a:schemeClr val="tx1"/>
              </a:solidFill>
              <a:sym typeface="+mn-ea"/>
            </a:endParaRPr>
          </a:p>
          <a:p>
            <a:pPr algn="l">
              <a:lnSpc>
                <a:spcPct val="120000"/>
              </a:lnSpc>
            </a:pPr>
            <a:r>
              <a:rPr lang="en-US" sz="2100">
                <a:solidFill>
                  <a:schemeClr val="tx1"/>
                </a:solidFill>
                <a:sym typeface="+mn-ea"/>
              </a:rPr>
              <a:t>[3] Maria Prevezianou. 2021. WannaCry as a Creeping Crisis. 37–50. https://doi.org/10.1007/978-3-030-70692-0_3</a:t>
            </a:r>
            <a:endParaRPr lang="en-US" sz="2100">
              <a:solidFill>
                <a:schemeClr val="tx1"/>
              </a:solidFill>
              <a:sym typeface="+mn-ea"/>
            </a:endParaRPr>
          </a:p>
          <a:p>
            <a:pPr algn="l">
              <a:lnSpc>
                <a:spcPct val="120000"/>
              </a:lnSpc>
            </a:pPr>
            <a:r>
              <a:rPr lang="en-US" sz="2100">
                <a:solidFill>
                  <a:schemeClr val="tx1"/>
                </a:solidFill>
                <a:sym typeface="+mn-ea"/>
              </a:rPr>
              <a:t>[4] Jun Gao, Li Li, Pingfan Kong, Tegawendé Bissyandé, and Jacques Klein. 2019. Should You Consider Adware as Malware in Your Study? 604–608. https://doi.org/10.1109/SANER.2019.8668010</a:t>
            </a:r>
            <a:endParaRPr lang="en-US" sz="2100">
              <a:solidFill>
                <a:schemeClr val="tx1"/>
              </a:solidFill>
              <a:sym typeface="+mn-ea"/>
            </a:endParaRPr>
          </a:p>
          <a:p>
            <a:pPr algn="l">
              <a:lnSpc>
                <a:spcPct val="120000"/>
              </a:lnSpc>
            </a:pPr>
            <a:r>
              <a:rPr lang="en-US" sz="2100">
                <a:sym typeface="+mn-ea"/>
              </a:rPr>
              <a:t>[5] Yassine Mekdad, Giuseppe Bernieri, Mauro Conti, and Abdeslam El Fergougui.</a:t>
            </a:r>
            <a:endParaRPr lang="en-US" sz="2100">
              <a:solidFill>
                <a:schemeClr val="tx1"/>
              </a:solidFill>
              <a:sym typeface="+mn-ea"/>
            </a:endParaRPr>
          </a:p>
          <a:p>
            <a:pPr algn="l">
              <a:lnSpc>
                <a:spcPct val="120000"/>
              </a:lnSpc>
            </a:pPr>
            <a:r>
              <a:rPr lang="en-US" sz="2100">
                <a:sym typeface="+mn-ea"/>
              </a:rPr>
              <a:t>2022. The Rise of ICS Malware: A Comparative Analysis. 496–511. https://doi.org/</a:t>
            </a:r>
            <a:endParaRPr lang="en-US" sz="2100">
              <a:solidFill>
                <a:schemeClr val="tx1"/>
              </a:solidFill>
              <a:sym typeface="+mn-ea"/>
            </a:endParaRPr>
          </a:p>
          <a:p>
            <a:pPr algn="l">
              <a:lnSpc>
                <a:spcPct val="120000"/>
              </a:lnSpc>
            </a:pPr>
            <a:r>
              <a:rPr lang="en-US" sz="2100">
                <a:sym typeface="+mn-ea"/>
              </a:rPr>
              <a:t>10.1007/978-3-030-95484-0_29</a:t>
            </a:r>
            <a:endParaRPr lang="en-US" sz="2100">
              <a:solidFill>
                <a:schemeClr val="tx1"/>
              </a:solidFill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89280" y="266277"/>
            <a:ext cx="1892300" cy="76073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indent="0">
              <a:lnSpc>
                <a:spcPct val="150000"/>
              </a:lnSpc>
              <a:buFont typeface="Arial" panose="020B0604020202020204"/>
              <a:buNone/>
            </a:pPr>
            <a:r>
              <a:rPr lang="en-US" sz="2900" b="1" dirty="0" smtClean="0">
                <a:solidFill>
                  <a:srgbClr val="000090"/>
                </a:solidFill>
                <a:sym typeface="+mn-ea"/>
              </a:rPr>
              <a:t>References</a:t>
            </a:r>
            <a:endParaRPr lang="zh-CN" altLang="en-US" sz="29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589280" y="1240790"/>
            <a:ext cx="11242675" cy="39643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20000"/>
              </a:lnSpc>
            </a:pPr>
            <a:r>
              <a:rPr sz="2100">
                <a:sym typeface="+mn-ea"/>
              </a:rPr>
              <a:t>[</a:t>
            </a:r>
            <a:r>
              <a:rPr lang="en-US" sz="2100">
                <a:sym typeface="+mn-ea"/>
              </a:rPr>
              <a:t>6</a:t>
            </a:r>
            <a:r>
              <a:rPr sz="2100">
                <a:sym typeface="+mn-ea"/>
              </a:rPr>
              <a:t>]</a:t>
            </a:r>
            <a:r>
              <a:rPr lang="en-US" sz="2100">
                <a:sym typeface="+mn-ea"/>
              </a:rPr>
              <a:t> </a:t>
            </a:r>
            <a:r>
              <a:rPr sz="2100">
                <a:sym typeface="+mn-ea"/>
              </a:rPr>
              <a:t>Chao Lu, Esha Telang, Aydin Aysu, and Kanad Basu. 2024. Quantum Leak: Timing</a:t>
            </a:r>
            <a:endParaRPr sz="2100">
              <a:solidFill>
                <a:schemeClr val="tx1"/>
              </a:solidFill>
              <a:sym typeface="+mn-ea"/>
            </a:endParaRPr>
          </a:p>
          <a:p>
            <a:pPr algn="l">
              <a:lnSpc>
                <a:spcPct val="120000"/>
              </a:lnSpc>
            </a:pPr>
            <a:r>
              <a:rPr sz="2100">
                <a:sym typeface="+mn-ea"/>
              </a:rPr>
              <a:t>Side-Channel Attacks on Cloud-Based Quantum Services. ArXiv abs/2401.01521(2024). https://api.semanticscholar.org/CorpusID:266741571</a:t>
            </a:r>
            <a:endParaRPr sz="2100">
              <a:solidFill>
                <a:schemeClr val="tx1"/>
              </a:solidFill>
              <a:sym typeface="+mn-ea"/>
            </a:endParaRPr>
          </a:p>
          <a:p>
            <a:pPr algn="l">
              <a:lnSpc>
                <a:spcPct val="120000"/>
              </a:lnSpc>
            </a:pPr>
            <a:r>
              <a:rPr lang="en-US" sz="2100">
                <a:sym typeface="+mn-ea"/>
              </a:rPr>
              <a:t>[7] Chuanqi Xu, Ferhat Erata, and Jakub Szefer. 2023. Exploration of Power Side Channel Vulnerabilities in Quantum Computer Controllers. 579–593. https://doi.org/10.1145/3576915.3623118</a:t>
            </a:r>
            <a:endParaRPr lang="en-US" sz="2100">
              <a:solidFill>
                <a:schemeClr val="tx1"/>
              </a:solidFill>
              <a:sym typeface="+mn-ea"/>
            </a:endParaRPr>
          </a:p>
          <a:p>
            <a:pPr algn="l">
              <a:lnSpc>
                <a:spcPct val="120000"/>
              </a:lnSpc>
            </a:pPr>
            <a:r>
              <a:rPr lang="en-US" sz="2100">
                <a:sym typeface="+mn-ea"/>
              </a:rPr>
              <a:t>[8] Brennan Bell and Andreas Trugler. 2022. Reconstructing quantum circuits through side-channel information on cloud-based superconducting quantum computers. 259–264. https://doi.org/10.1109/QCE53715.2022.00045</a:t>
            </a:r>
            <a:endParaRPr lang="en-US" sz="2100">
              <a:solidFill>
                <a:schemeClr val="tx1"/>
              </a:solidFill>
              <a:sym typeface="+mn-ea"/>
            </a:endParaRPr>
          </a:p>
          <a:p>
            <a:pPr algn="l">
              <a:lnSpc>
                <a:spcPct val="120000"/>
              </a:lnSpc>
            </a:pPr>
            <a:r>
              <a:rPr lang="en-US" sz="2100">
                <a:sym typeface="+mn-ea"/>
              </a:rPr>
              <a:t>[9] Pérez-Salinas, Adrián, Alba Cervera-Lierta, Elies Gil-Fuster, and José I. Latorre. "Data re-uploading for a universal quantum classifier." Quantum 4 (2020): 226.</a:t>
            </a:r>
            <a:endParaRPr lang="en-US" sz="2100">
              <a:solidFill>
                <a:schemeClr val="tx1"/>
              </a:solidFill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89280" y="266277"/>
            <a:ext cx="1892300" cy="76073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indent="0">
              <a:lnSpc>
                <a:spcPct val="150000"/>
              </a:lnSpc>
              <a:buFont typeface="Arial" panose="020B0604020202020204"/>
              <a:buNone/>
            </a:pPr>
            <a:r>
              <a:rPr lang="en-US" sz="2900" b="1" dirty="0" smtClean="0">
                <a:solidFill>
                  <a:srgbClr val="000090"/>
                </a:solidFill>
                <a:sym typeface="+mn-ea"/>
              </a:rPr>
              <a:t>References</a:t>
            </a:r>
            <a:endParaRPr lang="zh-CN" altLang="en-US" sz="29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20"/>
          <p:cNvSpPr/>
          <p:nvPr/>
        </p:nvSpPr>
        <p:spPr>
          <a:xfrm>
            <a:off x="754380" y="691515"/>
            <a:ext cx="10863580" cy="532257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  <a:effectLst>
            <a:outerShdw blurRad="152400" sx="101000" sy="101000" algn="ctr" rotWithShape="0">
              <a:prstClr val="black">
                <a:alpha val="1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engXian" panose="02010600030101010101" charset="-122"/>
              <a:ea typeface="DengXian" panose="02010600030101010101" charset="-122"/>
              <a:cs typeface="+mn-cs"/>
            </a:endParaRPr>
          </a:p>
        </p:txBody>
      </p:sp>
      <p:sp>
        <p:nvSpPr>
          <p:cNvPr id="35" name="矩形 34"/>
          <p:cNvSpPr/>
          <p:nvPr>
            <p:custDataLst>
              <p:tags r:id="rId1"/>
            </p:custDataLst>
          </p:nvPr>
        </p:nvSpPr>
        <p:spPr>
          <a:xfrm>
            <a:off x="1421765" y="2900045"/>
            <a:ext cx="2722880" cy="818515"/>
          </a:xfrm>
          <a:prstGeom prst="rect">
            <a:avLst/>
          </a:prstGeom>
          <a:solidFill>
            <a:srgbClr val="FFFFFF">
              <a:alpha val="0"/>
            </a:srgbClr>
          </a:solidFill>
        </p:spPr>
        <p:txBody>
          <a:bodyPr wrap="square"/>
          <a:p>
            <a:pPr algn="r"/>
            <a:r>
              <a:rPr lang="en-US" altLang="zh-CN" sz="3600" b="1" spc="300">
                <a:solidFill>
                  <a:srgbClr val="000090"/>
                </a:solidFill>
                <a:latin typeface="Times New Roman Bold" panose="02020603050405020304" charset="0"/>
                <a:ea typeface="Microsoft YaHei" panose="020B0503020204020204" charset="-122"/>
                <a:cs typeface="Times New Roman Bold" panose="02020603050405020304" charset="0"/>
              </a:rPr>
              <a:t>CONTENT</a:t>
            </a:r>
            <a:endParaRPr lang="en-US" altLang="zh-CN" sz="3600" b="1" spc="300">
              <a:solidFill>
                <a:srgbClr val="000090"/>
              </a:solidFill>
              <a:latin typeface="Times New Roman Bold" panose="02020603050405020304" charset="0"/>
              <a:ea typeface="Microsoft YaHei" panose="020B0503020204020204" charset="-122"/>
              <a:cs typeface="Times New Roman Bold" panose="02020603050405020304" charset="0"/>
            </a:endParaRPr>
          </a:p>
        </p:txBody>
      </p:sp>
      <p:sp>
        <p:nvSpPr>
          <p:cNvPr id="36" name="矩形 35"/>
          <p:cNvSpPr/>
          <p:nvPr>
            <p:custDataLst>
              <p:tags r:id="rId2"/>
            </p:custDataLst>
          </p:nvPr>
        </p:nvSpPr>
        <p:spPr>
          <a:xfrm>
            <a:off x="659536" y="1719027"/>
            <a:ext cx="1696298" cy="400110"/>
          </a:xfrm>
          <a:prstGeom prst="rect">
            <a:avLst/>
          </a:prstGeom>
          <a:solidFill>
            <a:srgbClr val="FFFFFF">
              <a:alpha val="0"/>
            </a:srgbClr>
          </a:solidFill>
        </p:spPr>
        <p:txBody>
          <a:bodyPr wrap="none">
            <a:normAutofit/>
          </a:bodyPr>
          <a:p>
            <a:r>
              <a:rPr lang="en-US" altLang="zh-CN" sz="2000" b="1" spc="300">
                <a:solidFill>
                  <a:srgbClr val="778495"/>
                </a:solidFill>
                <a:latin typeface="Arial" panose="020B0604020202020204" pitchFamily="34" charset="0"/>
                <a:ea typeface="Microsoft YaHei" panose="020B0503020204020204" charset="-122"/>
                <a:cs typeface="+mn-ea"/>
              </a:rPr>
              <a:t> </a:t>
            </a:r>
            <a:endParaRPr lang="en-US" altLang="zh-CN" sz="2000" b="1" spc="300">
              <a:solidFill>
                <a:srgbClr val="778495"/>
              </a:solidFill>
              <a:latin typeface="Arial" panose="020B0604020202020204" pitchFamily="34" charset="0"/>
              <a:ea typeface="Microsoft YaHei" panose="020B0503020204020204" charset="-122"/>
              <a:cs typeface="+mn-ea"/>
            </a:endParaRPr>
          </a:p>
        </p:txBody>
      </p:sp>
      <p:sp>
        <p:nvSpPr>
          <p:cNvPr id="5" name="文本框 4"/>
          <p:cNvSpPr txBox="1"/>
          <p:nvPr>
            <p:custDataLst>
              <p:tags r:id="rId3"/>
            </p:custDataLst>
          </p:nvPr>
        </p:nvSpPr>
        <p:spPr>
          <a:xfrm>
            <a:off x="5009515" y="1083945"/>
            <a:ext cx="5019040" cy="4450715"/>
          </a:xfrm>
          <a:prstGeom prst="rect">
            <a:avLst/>
          </a:prstGeom>
          <a:noFill/>
        </p:spPr>
        <p:txBody>
          <a:bodyPr wrap="none" anchor="ctr">
            <a:noAutofit/>
          </a:bodyPr>
          <a:p>
            <a:pPr algn="l">
              <a:lnSpc>
                <a:spcPct val="150000"/>
              </a:lnSpc>
            </a:pPr>
            <a:r>
              <a:rPr lang="en-US" altLang="zh-CN" sz="3600" b="1">
                <a:solidFill>
                  <a:srgbClr val="000090"/>
                </a:solidFill>
                <a:latin typeface="Times New Roman Bold" panose="02020603050405020304" charset="0"/>
                <a:ea typeface="PingFang SC Regular" panose="020B0400000000000000" charset="-122"/>
                <a:cs typeface="Times New Roman Bold" panose="02020603050405020304" charset="0"/>
              </a:rPr>
              <a:t>01	</a:t>
            </a:r>
            <a:r>
              <a:rPr lang="en-US" altLang="zh-CN" sz="3600" b="1">
                <a:solidFill>
                  <a:srgbClr val="000090"/>
                </a:solidFill>
                <a:latin typeface="Times New Roman Bold" panose="02020603050405020304" charset="0"/>
                <a:ea typeface="PingFang SC Regular" panose="020B0400000000000000" charset="-122"/>
                <a:cs typeface="Times New Roman Bold" panose="02020603050405020304" charset="0"/>
                <a:sym typeface="+mn-ea"/>
              </a:rPr>
              <a:t>Introduction</a:t>
            </a:r>
            <a:endParaRPr lang="en-US" altLang="zh-CN" sz="3600" b="1">
              <a:solidFill>
                <a:srgbClr val="000090"/>
              </a:solidFill>
              <a:latin typeface="Times New Roman Bold" panose="02020603050405020304" charset="0"/>
              <a:ea typeface="PingFang SC Regular" panose="020B0400000000000000" charset="-122"/>
              <a:cs typeface="Times New Roman Bold" panose="02020603050405020304" charset="0"/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lang="en-US" altLang="zh-CN" sz="3600" b="1">
                <a:solidFill>
                  <a:srgbClr val="000090"/>
                </a:solidFill>
                <a:latin typeface="Times New Roman Bold" panose="02020603050405020304" charset="0"/>
                <a:ea typeface="PingFang SC Regular" panose="020B0400000000000000" charset="-122"/>
                <a:cs typeface="Times New Roman Bold" panose="02020603050405020304" charset="0"/>
              </a:rPr>
              <a:t>02	Research Gap</a:t>
            </a:r>
            <a:endParaRPr lang="en-US" altLang="zh-CN" sz="3600" b="1">
              <a:solidFill>
                <a:srgbClr val="000090"/>
              </a:solidFill>
              <a:latin typeface="Times New Roman Bold" panose="02020603050405020304" charset="0"/>
              <a:ea typeface="PingFang SC Regular" panose="020B0400000000000000" charset="-122"/>
              <a:cs typeface="Times New Roman Bold" panose="02020603050405020304" charset="0"/>
            </a:endParaRPr>
          </a:p>
          <a:p>
            <a:pPr algn="l">
              <a:lnSpc>
                <a:spcPct val="150000"/>
              </a:lnSpc>
            </a:pPr>
            <a:r>
              <a:rPr lang="en-US" altLang="zh-CN" sz="3600" b="1">
                <a:solidFill>
                  <a:srgbClr val="000090"/>
                </a:solidFill>
                <a:latin typeface="Times New Roman Bold" panose="02020603050405020304" charset="0"/>
                <a:ea typeface="PingFang SC Regular" panose="020B0400000000000000" charset="-122"/>
                <a:cs typeface="Times New Roman Bold" panose="02020603050405020304" charset="0"/>
              </a:rPr>
              <a:t>03	Contribution</a:t>
            </a:r>
            <a:endParaRPr lang="en-US" altLang="zh-CN" sz="3600" b="1">
              <a:solidFill>
                <a:srgbClr val="000090"/>
              </a:solidFill>
              <a:latin typeface="Times New Roman Bold" panose="02020603050405020304" charset="0"/>
              <a:ea typeface="PingFang SC Regular" panose="020B0400000000000000" charset="-122"/>
              <a:cs typeface="Times New Roman Bold" panose="02020603050405020304" charset="0"/>
            </a:endParaRPr>
          </a:p>
          <a:p>
            <a:pPr algn="l">
              <a:lnSpc>
                <a:spcPct val="150000"/>
              </a:lnSpc>
            </a:pPr>
            <a:r>
              <a:rPr lang="en-US" altLang="zh-CN" sz="3600" b="1">
                <a:solidFill>
                  <a:srgbClr val="000090"/>
                </a:solidFill>
                <a:latin typeface="Times New Roman Bold" panose="02020603050405020304" charset="0"/>
                <a:ea typeface="PingFang SC Regular" panose="020B0400000000000000" charset="-122"/>
                <a:cs typeface="Times New Roman Bold" panose="02020603050405020304" charset="0"/>
              </a:rPr>
              <a:t>04	Method</a:t>
            </a:r>
            <a:endParaRPr lang="en-US" altLang="zh-CN" sz="3600" b="1">
              <a:solidFill>
                <a:srgbClr val="000090"/>
              </a:solidFill>
              <a:latin typeface="Times New Roman Bold" panose="02020603050405020304" charset="0"/>
              <a:ea typeface="PingFang SC Regular" panose="020B0400000000000000" charset="-122"/>
              <a:cs typeface="Times New Roman Bold" panose="02020603050405020304" charset="0"/>
            </a:endParaRPr>
          </a:p>
          <a:p>
            <a:pPr algn="l">
              <a:lnSpc>
                <a:spcPct val="150000"/>
              </a:lnSpc>
            </a:pPr>
            <a:r>
              <a:rPr lang="en-US" altLang="zh-CN" sz="3600" b="1">
                <a:solidFill>
                  <a:srgbClr val="000090"/>
                </a:solidFill>
                <a:latin typeface="Times New Roman Bold" panose="02020603050405020304" charset="0"/>
                <a:ea typeface="PingFang SC Regular" panose="020B0400000000000000" charset="-122"/>
                <a:cs typeface="Times New Roman Bold" panose="02020603050405020304" charset="0"/>
              </a:rPr>
              <a:t>05	Results</a:t>
            </a:r>
            <a:endParaRPr lang="en-US" altLang="zh-CN" sz="3600" b="1">
              <a:solidFill>
                <a:srgbClr val="000090"/>
              </a:solidFill>
              <a:latin typeface="Times New Roman Bold" panose="02020603050405020304" charset="0"/>
              <a:ea typeface="PingFang SC Regular" panose="020B0400000000000000" charset="-122"/>
              <a:cs typeface="Times New Roman Bold" panose="02020603050405020304" charset="0"/>
            </a:endParaRPr>
          </a:p>
          <a:p>
            <a:pPr algn="l">
              <a:lnSpc>
                <a:spcPct val="150000"/>
              </a:lnSpc>
            </a:pPr>
            <a:r>
              <a:rPr lang="en-US" altLang="zh-CN" sz="3600" b="1">
                <a:solidFill>
                  <a:srgbClr val="000090"/>
                </a:solidFill>
                <a:latin typeface="Times New Roman Bold" panose="02020603050405020304" charset="0"/>
                <a:ea typeface="PingFang SC Regular" panose="020B0400000000000000" charset="-122"/>
                <a:cs typeface="Times New Roman Bold" panose="02020603050405020304" charset="0"/>
              </a:rPr>
              <a:t>06	Conclusion</a:t>
            </a:r>
            <a:endParaRPr lang="en-US" altLang="zh-CN" sz="3600" b="1">
              <a:solidFill>
                <a:srgbClr val="000090"/>
              </a:solidFill>
              <a:latin typeface="Times New Roman Bold" panose="02020603050405020304" charset="0"/>
              <a:ea typeface="PingFang SC Regular" panose="020B0400000000000000" charset="-122"/>
              <a:cs typeface="Times New Roman Bold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542925" y="353060"/>
            <a:ext cx="5915660" cy="5372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900" b="1">
                <a:solidFill>
                  <a:srgbClr val="000090"/>
                </a:solidFill>
              </a:rPr>
              <a:t>1. Introduction: What is Malware?</a:t>
            </a:r>
            <a:endParaRPr lang="en-US" sz="2900" b="1">
              <a:solidFill>
                <a:srgbClr val="000090"/>
              </a:solidFill>
            </a:endParaRPr>
          </a:p>
        </p:txBody>
      </p:sp>
      <p:pic>
        <p:nvPicPr>
          <p:cNvPr id="6" name="图片 5" descr="Malware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06345" y="1158240"/>
            <a:ext cx="7570470" cy="399161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021080" y="5522595"/>
            <a:ext cx="10909935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1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Malware</a:t>
            </a:r>
            <a:r>
              <a:rPr lang="zh-CN" altLang="en-US" sz="2100">
                <a:latin typeface="Times New Roman" panose="02020603050405020304" charset="0"/>
                <a:cs typeface="Times New Roman" panose="02020603050405020304" charset="0"/>
              </a:rPr>
              <a:t> is a special type of software designed to </a:t>
            </a:r>
            <a:r>
              <a:rPr lang="zh-CN" altLang="en-US" sz="21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cause damage to a computer system</a:t>
            </a:r>
            <a:r>
              <a:rPr lang="zh-CN" altLang="en-US" sz="2100">
                <a:latin typeface="Times New Roman" panose="02020603050405020304" charset="0"/>
                <a:cs typeface="Times New Roman" panose="02020603050405020304" charset="0"/>
              </a:rPr>
              <a:t>. </a:t>
            </a:r>
            <a:endParaRPr lang="zh-CN" altLang="en-US" sz="21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100">
                <a:latin typeface="Times New Roman" panose="02020603050405020304" charset="0"/>
                <a:cs typeface="Times New Roman" panose="02020603050405020304" charset="0"/>
              </a:rPr>
              <a:t>It </a:t>
            </a:r>
            <a:r>
              <a:rPr lang="zh-CN" altLang="en-US" sz="2100">
                <a:latin typeface="Times New Roman" panose="02020603050405020304" charset="0"/>
                <a:cs typeface="Times New Roman" panose="02020603050405020304" charset="0"/>
                <a:sym typeface="+mn-ea"/>
              </a:rPr>
              <a:t>remains</a:t>
            </a:r>
            <a:r>
              <a:rPr lang="zh-CN" altLang="en-US" sz="2100">
                <a:latin typeface="Times New Roman" panose="02020603050405020304" charset="0"/>
                <a:cs typeface="Times New Roman" panose="02020603050405020304" charset="0"/>
              </a:rPr>
              <a:t> a </a:t>
            </a:r>
            <a:r>
              <a:rPr lang="zh-CN" altLang="en-US" sz="2100" b="1" i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hot topic</a:t>
            </a:r>
            <a:r>
              <a:rPr lang="zh-CN" altLang="en-US" sz="2100">
                <a:latin typeface="Times New Roman" panose="02020603050405020304" charset="0"/>
                <a:cs typeface="Times New Roman" panose="02020603050405020304" charset="0"/>
              </a:rPr>
              <a:t> in the cybersecurity community</a:t>
            </a:r>
            <a:r>
              <a:rPr lang="zh-CN" altLang="en-US" sz="2100" baseline="30000">
                <a:latin typeface="Times New Roman" panose="02020603050405020304" charset="0"/>
                <a:cs typeface="Times New Roman" panose="02020603050405020304" charset="0"/>
              </a:rPr>
              <a:t>[</a:t>
            </a:r>
            <a:r>
              <a:rPr lang="en-US" altLang="zh-CN" sz="2100" baseline="30000">
                <a:latin typeface="Times New Roman" panose="02020603050405020304" charset="0"/>
                <a:cs typeface="Times New Roman" panose="02020603050405020304" charset="0"/>
              </a:rPr>
              <a:t>2</a:t>
            </a:r>
            <a:r>
              <a:rPr lang="zh-CN" altLang="en-US" sz="2100" baseline="30000">
                <a:latin typeface="Times New Roman" panose="02020603050405020304" charset="0"/>
                <a:cs typeface="Times New Roman" panose="02020603050405020304" charset="0"/>
              </a:rPr>
              <a:t>][</a:t>
            </a:r>
            <a:r>
              <a:rPr lang="en-US" altLang="zh-CN" sz="2100" baseline="30000">
                <a:latin typeface="Times New Roman" panose="02020603050405020304" charset="0"/>
                <a:cs typeface="Times New Roman" panose="02020603050405020304" charset="0"/>
              </a:rPr>
              <a:t>3</a:t>
            </a:r>
            <a:r>
              <a:rPr lang="zh-CN" altLang="en-US" sz="2100" baseline="30000">
                <a:latin typeface="Times New Roman" panose="02020603050405020304" charset="0"/>
                <a:cs typeface="Times New Roman" panose="02020603050405020304" charset="0"/>
              </a:rPr>
              <a:t>][</a:t>
            </a:r>
            <a:r>
              <a:rPr lang="en-US" altLang="zh-CN" sz="2100" baseline="30000">
                <a:latin typeface="Times New Roman" panose="02020603050405020304" charset="0"/>
                <a:cs typeface="Times New Roman" panose="02020603050405020304" charset="0"/>
              </a:rPr>
              <a:t>4</a:t>
            </a:r>
            <a:r>
              <a:rPr lang="zh-CN" altLang="en-US" sz="2100" baseline="30000">
                <a:latin typeface="Times New Roman" panose="02020603050405020304" charset="0"/>
                <a:cs typeface="Times New Roman" panose="02020603050405020304" charset="0"/>
              </a:rPr>
              <a:t>]</a:t>
            </a:r>
            <a:r>
              <a:rPr lang="en-US" altLang="zh-CN" sz="2100" baseline="30000">
                <a:latin typeface="Times New Roman" panose="02020603050405020304" charset="0"/>
                <a:cs typeface="Times New Roman" panose="02020603050405020304" charset="0"/>
              </a:rPr>
              <a:t>[5]</a:t>
            </a:r>
            <a:r>
              <a:rPr lang="zh-CN" altLang="en-US" sz="2100">
                <a:latin typeface="Times New Roman" panose="02020603050405020304" charset="0"/>
                <a:cs typeface="Times New Roman" panose="02020603050405020304" charset="0"/>
              </a:rPr>
              <a:t>. </a:t>
            </a:r>
            <a:endParaRPr lang="zh-CN" altLang="en-US" sz="210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542925" y="353060"/>
            <a:ext cx="9034780" cy="5372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900" b="1">
                <a:solidFill>
                  <a:srgbClr val="000090"/>
                </a:solidFill>
              </a:rPr>
              <a:t>2. Research Gap: Malware for Quantum Computers?</a:t>
            </a:r>
            <a:endParaRPr lang="en-US" sz="2900" b="1">
              <a:solidFill>
                <a:srgbClr val="000090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301750" y="5438140"/>
            <a:ext cx="10390505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100">
                <a:latin typeface="Times New Roman" panose="02020603050405020304" charset="0"/>
                <a:cs typeface="Times New Roman" panose="02020603050405020304" charset="0"/>
              </a:rPr>
              <a:t>The few works available</a:t>
            </a:r>
            <a:r>
              <a:rPr lang="en-US" altLang="zh-CN" sz="21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zh-CN" altLang="en-US" sz="2100">
                <a:latin typeface="Times New Roman" panose="02020603050405020304" charset="0"/>
                <a:cs typeface="Times New Roman" panose="02020603050405020304" charset="0"/>
              </a:rPr>
              <a:t>demonstrate only </a:t>
            </a:r>
            <a:r>
              <a:rPr lang="zh-CN" altLang="en-US" sz="2100" b="1" i="1">
                <a:latin typeface="Times New Roman" panose="02020603050405020304" charset="0"/>
                <a:cs typeface="Times New Roman" panose="02020603050405020304" charset="0"/>
              </a:rPr>
              <a:t>information leakage</a:t>
            </a:r>
            <a:r>
              <a:rPr lang="zh-CN" altLang="en-US" sz="2100" b="1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zh-CN" altLang="en-US" sz="2100">
                <a:latin typeface="Times New Roman" panose="02020603050405020304" charset="0"/>
                <a:cs typeface="Times New Roman" panose="02020603050405020304" charset="0"/>
              </a:rPr>
              <a:t>through</a:t>
            </a:r>
            <a:r>
              <a:rPr lang="zh-CN" altLang="en-US" sz="2100" b="1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zh-CN" altLang="en-US" sz="2100" b="1" i="1">
                <a:latin typeface="Times New Roman" panose="02020603050405020304" charset="0"/>
                <a:cs typeface="Times New Roman" panose="02020603050405020304" charset="0"/>
              </a:rPr>
              <a:t>side channel attacks</a:t>
            </a:r>
            <a:r>
              <a:rPr lang="zh-CN" altLang="en-US" sz="2100">
                <a:latin typeface="Times New Roman" panose="02020603050405020304" charset="0"/>
                <a:cs typeface="Times New Roman" panose="02020603050405020304" charset="0"/>
              </a:rPr>
              <a:t> on quantum cloud-based computers</a:t>
            </a:r>
            <a:r>
              <a:rPr lang="zh-CN" altLang="en-US" sz="2100" baseline="30000">
                <a:latin typeface="Times New Roman" panose="02020603050405020304" charset="0"/>
                <a:cs typeface="Times New Roman" panose="02020603050405020304" charset="0"/>
              </a:rPr>
              <a:t>[6][7]</a:t>
            </a:r>
            <a:r>
              <a:rPr lang="zh-CN" altLang="en-US" sz="2100" baseline="30000">
                <a:latin typeface="Times New Roman" panose="02020603050405020304" charset="0"/>
                <a:cs typeface="Times New Roman" panose="02020603050405020304" charset="0"/>
                <a:sym typeface="+mn-ea"/>
              </a:rPr>
              <a:t>[8]</a:t>
            </a:r>
            <a:r>
              <a:rPr lang="zh-CN" altLang="en-US" sz="2100">
                <a:latin typeface="Times New Roman" panose="02020603050405020304" charset="0"/>
                <a:cs typeface="Times New Roman" panose="02020603050405020304" charset="0"/>
              </a:rPr>
              <a:t>.</a:t>
            </a:r>
            <a:endParaRPr lang="zh-CN" altLang="en-US" sz="210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105" name="图片 104"/>
          <p:cNvPicPr/>
          <p:nvPr/>
        </p:nvPicPr>
        <p:blipFill>
          <a:blip r:embed="rId1"/>
          <a:stretch>
            <a:fillRect/>
          </a:stretch>
        </p:blipFill>
        <p:spPr>
          <a:xfrm>
            <a:off x="10241280" y="1510665"/>
            <a:ext cx="1555750" cy="23971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文本框 4"/>
          <p:cNvSpPr txBox="1"/>
          <p:nvPr/>
        </p:nvSpPr>
        <p:spPr>
          <a:xfrm>
            <a:off x="1259205" y="993140"/>
            <a:ext cx="8446135" cy="8655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20000"/>
              </a:lnSpc>
            </a:pPr>
            <a:r>
              <a:rPr sz="2100" b="1" dirty="0">
                <a:solidFill>
                  <a:srgbClr val="FF0000"/>
                </a:solidFill>
                <a:sym typeface="+mn-ea"/>
              </a:rPr>
              <a:t>Quantum computers</a:t>
            </a:r>
            <a:r>
              <a:rPr sz="2100" dirty="0">
                <a:sym typeface="+mn-ea"/>
              </a:rPr>
              <a:t> are set to revolutionize multiple application domains by offering </a:t>
            </a:r>
            <a:r>
              <a:rPr sz="2100" b="1" i="1" dirty="0">
                <a:sym typeface="+mn-ea"/>
              </a:rPr>
              <a:t>algorithmic speed-up</a:t>
            </a:r>
            <a:r>
              <a:rPr sz="2100" dirty="0">
                <a:sym typeface="+mn-ea"/>
              </a:rPr>
              <a:t> over the best-known classical algorithms. </a:t>
            </a:r>
            <a:endParaRPr sz="2100" dirty="0">
              <a:sym typeface="+mn-ea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9932035" y="1009015"/>
            <a:ext cx="2341245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en-US" b="1" dirty="0">
                <a:solidFill>
                  <a:srgbClr val="000090"/>
                </a:solidFill>
                <a:sym typeface="+mn-ea"/>
              </a:rPr>
              <a:t>Quantum Computer</a:t>
            </a:r>
            <a:endParaRPr lang="en-US" b="1" dirty="0">
              <a:solidFill>
                <a:srgbClr val="000090"/>
              </a:solidFill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7294245" y="1861185"/>
            <a:ext cx="167386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en-US" b="1" dirty="0">
                <a:solidFill>
                  <a:srgbClr val="000090"/>
                </a:solidFill>
                <a:sym typeface="+mn-ea"/>
              </a:rPr>
              <a:t>Cryptography</a:t>
            </a:r>
            <a:endParaRPr lang="en-US" b="1" dirty="0">
              <a:solidFill>
                <a:srgbClr val="000090"/>
              </a:solidFill>
              <a:sym typeface="+mn-ea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2"/>
          <a:srcRect l="15631" t="1517"/>
          <a:stretch>
            <a:fillRect/>
          </a:stretch>
        </p:blipFill>
        <p:spPr>
          <a:xfrm>
            <a:off x="1397635" y="2340610"/>
            <a:ext cx="2079625" cy="1445895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3"/>
          <a:srcRect l="3742" t="20632" b="486"/>
          <a:stretch>
            <a:fillRect/>
          </a:stretch>
        </p:blipFill>
        <p:spPr>
          <a:xfrm>
            <a:off x="4232910" y="2340610"/>
            <a:ext cx="2385060" cy="1442085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4232910" y="1861185"/>
            <a:ext cx="1859915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en-US" b="1" dirty="0">
                <a:solidFill>
                  <a:srgbClr val="000090"/>
                </a:solidFill>
                <a:sym typeface="+mn-ea"/>
              </a:rPr>
              <a:t>Drug </a:t>
            </a:r>
            <a:r>
              <a:rPr lang="en-US" b="1" dirty="0">
                <a:solidFill>
                  <a:srgbClr val="000090"/>
                </a:solidFill>
                <a:sym typeface="+mn-ea"/>
              </a:rPr>
              <a:t>Discovery</a:t>
            </a:r>
            <a:endParaRPr lang="en-US" b="1" dirty="0">
              <a:solidFill>
                <a:srgbClr val="000090"/>
              </a:solidFill>
              <a:sym typeface="+mn-ea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1301750" y="1891665"/>
            <a:ext cx="1042035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en-US" b="1" dirty="0">
                <a:solidFill>
                  <a:srgbClr val="000090"/>
                </a:solidFill>
                <a:sym typeface="+mn-ea"/>
              </a:rPr>
              <a:t>Finance</a:t>
            </a:r>
            <a:endParaRPr lang="en-US" b="1" dirty="0">
              <a:solidFill>
                <a:srgbClr val="000090"/>
              </a:solidFill>
              <a:sym typeface="+mn-ea"/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4245" y="2328545"/>
            <a:ext cx="2283460" cy="1393190"/>
          </a:xfrm>
          <a:prstGeom prst="rect">
            <a:avLst/>
          </a:prstGeom>
        </p:spPr>
      </p:pic>
      <p:sp>
        <p:nvSpPr>
          <p:cNvPr id="22" name="文本框 21"/>
          <p:cNvSpPr txBox="1"/>
          <p:nvPr/>
        </p:nvSpPr>
        <p:spPr>
          <a:xfrm>
            <a:off x="1237615" y="4041140"/>
            <a:ext cx="1074928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100">
                <a:latin typeface="Times New Roman" panose="02020603050405020304" charset="0"/>
                <a:cs typeface="Times New Roman" panose="02020603050405020304" charset="0"/>
              </a:rPr>
              <a:t>The technological revolution ushered in by quantum computers has garnered widespread attention, rendering </a:t>
            </a:r>
            <a:r>
              <a:rPr lang="en-US" altLang="zh-CN" sz="2100">
                <a:latin typeface="Times New Roman" panose="02020603050405020304" charset="0"/>
                <a:cs typeface="Times New Roman" panose="02020603050405020304" charset="0"/>
              </a:rPr>
              <a:t>quantum </a:t>
            </a:r>
            <a:r>
              <a:rPr lang="zh-CN" altLang="en-US" sz="2100">
                <a:latin typeface="Times New Roman" panose="02020603050405020304" charset="0"/>
                <a:cs typeface="Times New Roman" panose="02020603050405020304" charset="0"/>
              </a:rPr>
              <a:t>machines </a:t>
            </a:r>
            <a:r>
              <a:rPr lang="zh-CN" altLang="en-US" sz="2100" b="1" i="1">
                <a:latin typeface="Times New Roman" panose="02020603050405020304" charset="0"/>
                <a:cs typeface="Times New Roman" panose="02020603050405020304" charset="0"/>
              </a:rPr>
              <a:t>the likely targets of cyber attacks</a:t>
            </a:r>
            <a:r>
              <a:rPr lang="zh-CN" altLang="en-US" sz="2100">
                <a:latin typeface="Times New Roman" panose="02020603050405020304" charset="0"/>
                <a:cs typeface="Times New Roman" panose="02020603050405020304" charset="0"/>
              </a:rPr>
              <a:t>. </a:t>
            </a:r>
            <a:endParaRPr lang="zh-CN" altLang="en-US" sz="21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1301750" y="4777105"/>
            <a:ext cx="4064000" cy="5372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sz="2900" b="1" dirty="0">
                <a:solidFill>
                  <a:srgbClr val="FF0000"/>
                </a:solidFill>
              </a:rPr>
              <a:t>However......</a:t>
            </a:r>
            <a:endParaRPr sz="29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0" grpId="0"/>
      <p:bldP spid="19" grpId="0"/>
      <p:bldP spid="13" grpId="0"/>
      <p:bldP spid="16" grpId="0"/>
      <p:bldP spid="5" grpId="1"/>
      <p:bldP spid="20" grpId="1"/>
      <p:bldP spid="19" grpId="1"/>
      <p:bldP spid="13" grpId="1"/>
      <p:bldP spid="16" grpId="1"/>
      <p:bldP spid="22" grpId="0"/>
      <p:bldP spid="22" grpId="1"/>
      <p:bldP spid="23" grpId="0"/>
      <p:bldP spid="23" grpId="1"/>
      <p:bldP spid="4" grpId="0"/>
      <p:bldP spid="4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33985" y="250825"/>
            <a:ext cx="3143885" cy="5372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900" b="1">
                <a:solidFill>
                  <a:srgbClr val="000090"/>
                </a:solidFill>
              </a:rPr>
              <a:t>3. Contribution</a:t>
            </a:r>
            <a:endParaRPr lang="en-US" sz="2900" b="1">
              <a:solidFill>
                <a:srgbClr val="000090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01040" y="856615"/>
            <a:ext cx="11315700" cy="455612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130000"/>
              </a:lnSpc>
            </a:pPr>
            <a:r>
              <a:rPr lang="zh-CN" altLang="en-US" sz="2100" b="1" i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To date, </a:t>
            </a:r>
            <a:r>
              <a:rPr lang="zh-CN" altLang="en-US" sz="2100" b="1" i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no documented attack has successfully achieved direct control over a quantum computer.</a:t>
            </a:r>
            <a:endParaRPr lang="zh-CN" altLang="en-US" sz="210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zh-CN" altLang="en-US" sz="210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zh-CN" altLang="en-US" sz="210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zh-CN" altLang="en-US" sz="210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zh-CN" altLang="en-US" sz="210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zh-CN" altLang="en-US" sz="210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zh-CN" altLang="en-US" sz="210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zh-CN" altLang="en-US" sz="210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zh-CN" altLang="en-US" sz="210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zh-CN" altLang="en-US" sz="210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zh-CN" altLang="en-US" sz="210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zh-CN" altLang="en-US" sz="210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zh-CN" altLang="en-US" sz="210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zh-CN" altLang="en-US" sz="21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100">
                <a:latin typeface="Times New Roman" panose="02020603050405020304" charset="0"/>
                <a:cs typeface="Times New Roman" panose="02020603050405020304" charset="0"/>
              </a:rPr>
              <a:t>W</a:t>
            </a:r>
            <a:r>
              <a:rPr lang="zh-CN" altLang="en-US" sz="2100">
                <a:latin typeface="Times New Roman" panose="02020603050405020304" charset="0"/>
                <a:cs typeface="Times New Roman" panose="02020603050405020304" charset="0"/>
              </a:rPr>
              <a:t>e successfully overcame these challenges, culminating in the development of the </a:t>
            </a:r>
            <a:r>
              <a:rPr lang="zh-CN" altLang="en-US" sz="21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first malware </a:t>
            </a:r>
            <a:r>
              <a:rPr lang="zh-CN" altLang="en-US" sz="2100">
                <a:latin typeface="Times New Roman" panose="02020603050405020304" charset="0"/>
                <a:cs typeface="Times New Roman" panose="02020603050405020304" charset="0"/>
              </a:rPr>
              <a:t>targeting quantum computers.</a:t>
            </a:r>
            <a:endParaRPr lang="zh-CN" altLang="en-US" sz="210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rcRect t="29481"/>
          <a:stretch>
            <a:fillRect/>
          </a:stretch>
        </p:blipFill>
        <p:spPr>
          <a:xfrm>
            <a:off x="6990080" y="1535430"/>
            <a:ext cx="4070350" cy="28479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 l="17610"/>
          <a:stretch>
            <a:fillRect/>
          </a:stretch>
        </p:blipFill>
        <p:spPr>
          <a:xfrm>
            <a:off x="1069340" y="1536700"/>
            <a:ext cx="4177030" cy="284670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864235" y="4530090"/>
            <a:ext cx="458724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1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Challenge 1:</a:t>
            </a:r>
            <a:r>
              <a:rPr lang="zh-CN" altLang="en-US" sz="21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The complex and unique nature of quantum systems.</a:t>
            </a:r>
            <a:endParaRPr lang="zh-CN" altLang="en-US" sz="21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996430" y="4530090"/>
            <a:ext cx="4384675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1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Challenge 2:</a:t>
            </a:r>
            <a:r>
              <a:rPr lang="zh-CN" altLang="en-US" sz="21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sz="2100">
                <a:latin typeface="Times New Roman" panose="02020603050405020304" charset="0"/>
                <a:cs typeface="Times New Roman" panose="02020603050405020304" charset="0"/>
                <a:sym typeface="+mn-ea"/>
              </a:rPr>
              <a:t>Gap between</a:t>
            </a:r>
            <a:r>
              <a:rPr lang="en-US" sz="21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quantum and</a:t>
            </a:r>
            <a:r>
              <a:rPr sz="2100"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2100">
                <a:latin typeface="Times New Roman" panose="02020603050405020304" charset="0"/>
                <a:cs typeface="Times New Roman" panose="02020603050405020304" charset="0"/>
                <a:sym typeface="+mn-ea"/>
              </a:rPr>
              <a:t>c</a:t>
            </a:r>
            <a:r>
              <a:rPr sz="2100">
                <a:latin typeface="Times New Roman" panose="02020603050405020304" charset="0"/>
                <a:cs typeface="Times New Roman" panose="02020603050405020304" charset="0"/>
                <a:sym typeface="+mn-ea"/>
              </a:rPr>
              <a:t>ybersecurity</a:t>
            </a:r>
            <a:endParaRPr sz="21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8" grpId="0"/>
      <p:bldP spid="8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68605" y="344170"/>
            <a:ext cx="6955155" cy="5372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900" b="1">
                <a:solidFill>
                  <a:srgbClr val="000090"/>
                </a:solidFill>
              </a:rPr>
              <a:t>4. Methodology: Attack Workflow</a:t>
            </a:r>
            <a:endParaRPr lang="en-US" sz="2900" b="1">
              <a:solidFill>
                <a:srgbClr val="000090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8393" y="1151467"/>
            <a:ext cx="11246273" cy="4918287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719455" y="4800600"/>
            <a:ext cx="6884670" cy="7213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p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2704465" y="1624330"/>
            <a:ext cx="893445" cy="27368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p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8630285" y="4489450"/>
            <a:ext cx="1477010" cy="59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p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2888615" y="2396490"/>
            <a:ext cx="593725" cy="4349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7" grpId="0" animBg="1"/>
      <p:bldP spid="7" grpId="1" animBg="1"/>
      <p:bldP spid="4" grpId="0" bldLvl="0" animBg="1"/>
      <p:bldP spid="4" grpId="1" animBg="1"/>
      <p:bldP spid="6" grpId="0" animBg="1"/>
      <p:bldP spid="6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12415" y="2052320"/>
            <a:ext cx="6769100" cy="401066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2"/>
          <a:srcRect l="23867" t="15766" r="5531" b="10585"/>
          <a:stretch>
            <a:fillRect/>
          </a:stretch>
        </p:blipFill>
        <p:spPr>
          <a:xfrm>
            <a:off x="539115" y="2109470"/>
            <a:ext cx="413385" cy="415290"/>
          </a:xfrm>
          <a:prstGeom prst="ellipse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424180" y="2103755"/>
            <a:ext cx="750570" cy="52260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p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93345" y="514985"/>
            <a:ext cx="10615295" cy="5372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900" b="1">
                <a:solidFill>
                  <a:srgbClr val="000090"/>
                </a:solidFill>
              </a:rPr>
              <a:t>4. Methodology: Breakdown of the Attack</a:t>
            </a:r>
            <a:endParaRPr lang="en-US" sz="2900" b="1">
              <a:solidFill>
                <a:srgbClr val="000090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97510" y="1541145"/>
            <a:ext cx="314769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>
                <a:solidFill>
                  <a:srgbClr val="783CA5"/>
                </a:solidFill>
                <a:latin typeface="Times New Roman" panose="02020603050405020304" charset="0"/>
                <a:cs typeface="Times New Roman" panose="02020603050405020304" charset="0"/>
              </a:rPr>
              <a:t>Step1: </a:t>
            </a:r>
            <a:r>
              <a:rPr lang="en-US" altLang="zh-CN">
                <a:solidFill>
                  <a:srgbClr val="783CA5"/>
                </a:solidFill>
                <a:latin typeface="Times New Roman" panose="02020603050405020304" charset="0"/>
                <a:cs typeface="Times New Roman" panose="02020603050405020304" charset="0"/>
              </a:rPr>
              <a:t>D</a:t>
            </a:r>
            <a:r>
              <a:rPr lang="zh-CN" altLang="en-US">
                <a:solidFill>
                  <a:srgbClr val="783CA5"/>
                </a:solidFill>
                <a:latin typeface="Times New Roman" panose="02020603050405020304" charset="0"/>
                <a:cs typeface="Times New Roman" panose="02020603050405020304" charset="0"/>
              </a:rPr>
              <a:t>esign and program a reverse TCP-based malware</a:t>
            </a:r>
            <a:endParaRPr lang="zh-CN" altLang="en-US">
              <a:solidFill>
                <a:srgbClr val="783CA5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6" name="任意多边形: 形状 15"/>
          <p:cNvSpPr/>
          <p:nvPr/>
        </p:nvSpPr>
        <p:spPr>
          <a:xfrm flipH="1">
            <a:off x="3237230" y="1840865"/>
            <a:ext cx="1466850" cy="646430"/>
          </a:xfrm>
          <a:custGeom>
            <a:avLst/>
            <a:gdLst>
              <a:gd name="connsiteX0" fmla="*/ 0 w 4396740"/>
              <a:gd name="connsiteY0" fmla="*/ 739140 h 739140"/>
              <a:gd name="connsiteX1" fmla="*/ 701040 w 4396740"/>
              <a:gd name="connsiteY1" fmla="*/ 0 h 739140"/>
              <a:gd name="connsiteX2" fmla="*/ 4396740 w 4396740"/>
              <a:gd name="connsiteY2" fmla="*/ 0 h 739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396740" h="739140">
                <a:moveTo>
                  <a:pt x="0" y="739140"/>
                </a:moveTo>
                <a:lnTo>
                  <a:pt x="701040" y="0"/>
                </a:lnTo>
                <a:lnTo>
                  <a:pt x="4396740" y="0"/>
                </a:lnTo>
              </a:path>
            </a:pathLst>
          </a:custGeom>
          <a:noFill/>
          <a:ln>
            <a:solidFill>
              <a:srgbClr val="783CA5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rgbClr val="00B050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783CA5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97510" y="2646045"/>
            <a:ext cx="27457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>
                <a:solidFill>
                  <a:srgbClr val="783CA5"/>
                </a:solidFill>
                <a:latin typeface="Times New Roman" panose="02020603050405020304" charset="0"/>
                <a:cs typeface="Times New Roman" panose="02020603050405020304" charset="0"/>
              </a:rPr>
              <a:t>Step 2:</a:t>
            </a:r>
            <a:r>
              <a:rPr lang="en-US" altLang="zh-CN">
                <a:solidFill>
                  <a:srgbClr val="783CA5"/>
                </a:solidFill>
                <a:latin typeface="Times New Roman" panose="02020603050405020304" charset="0"/>
                <a:cs typeface="Times New Roman" panose="02020603050405020304" charset="0"/>
              </a:rPr>
              <a:t> Delivery MalaQ to the target CPU</a:t>
            </a:r>
            <a:endParaRPr lang="en-US" altLang="zh-CN">
              <a:solidFill>
                <a:srgbClr val="783CA5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7" name="任意多边形: 形状 15"/>
          <p:cNvSpPr/>
          <p:nvPr/>
        </p:nvSpPr>
        <p:spPr>
          <a:xfrm flipH="1">
            <a:off x="2717165" y="3021965"/>
            <a:ext cx="1470660" cy="76835"/>
          </a:xfrm>
          <a:custGeom>
            <a:avLst/>
            <a:gdLst>
              <a:gd name="connsiteX0" fmla="*/ 0 w 4396740"/>
              <a:gd name="connsiteY0" fmla="*/ 739140 h 739140"/>
              <a:gd name="connsiteX1" fmla="*/ 701040 w 4396740"/>
              <a:gd name="connsiteY1" fmla="*/ 0 h 739140"/>
              <a:gd name="connsiteX2" fmla="*/ 4396740 w 4396740"/>
              <a:gd name="connsiteY2" fmla="*/ 0 h 739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396740" h="739140">
                <a:moveTo>
                  <a:pt x="0" y="739140"/>
                </a:moveTo>
                <a:lnTo>
                  <a:pt x="701040" y="0"/>
                </a:lnTo>
                <a:lnTo>
                  <a:pt x="4396740" y="0"/>
                </a:lnTo>
              </a:path>
            </a:pathLst>
          </a:custGeom>
          <a:noFill/>
          <a:ln>
            <a:solidFill>
              <a:srgbClr val="783CA5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rgbClr val="00B050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783CA5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9581515" y="1671320"/>
            <a:ext cx="260032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b="1">
                <a:solidFill>
                  <a:srgbClr val="5B6D6A"/>
                </a:solidFill>
                <a:latin typeface="Times New Roman" panose="02020603050405020304" charset="0"/>
                <a:cs typeface="Times New Roman" panose="02020603050405020304" charset="0"/>
              </a:rPr>
              <a:t>Step 3:</a:t>
            </a:r>
            <a:r>
              <a:rPr lang="zh-CN" altLang="en-US">
                <a:solidFill>
                  <a:srgbClr val="5B6D6A"/>
                </a:solidFill>
                <a:latin typeface="Times New Roman" panose="02020603050405020304" charset="0"/>
                <a:cs typeface="Times New Roman" panose="02020603050405020304" charset="0"/>
              </a:rPr>
              <a:t> Execution MalaQ on the </a:t>
            </a:r>
            <a:r>
              <a:rPr lang="en-US" altLang="zh-CN">
                <a:solidFill>
                  <a:srgbClr val="5B6D6A"/>
                </a:solidFill>
                <a:latin typeface="Times New Roman" panose="02020603050405020304" charset="0"/>
                <a:cs typeface="Times New Roman" panose="02020603050405020304" charset="0"/>
              </a:rPr>
              <a:t>t</a:t>
            </a:r>
            <a:r>
              <a:rPr lang="zh-CN" altLang="en-US">
                <a:solidFill>
                  <a:srgbClr val="5B6D6A"/>
                </a:solidFill>
                <a:latin typeface="Times New Roman" panose="02020603050405020304" charset="0"/>
                <a:cs typeface="Times New Roman" panose="02020603050405020304" charset="0"/>
              </a:rPr>
              <a:t>arget CPU</a:t>
            </a:r>
            <a:endParaRPr lang="zh-CN" altLang="en-US">
              <a:solidFill>
                <a:srgbClr val="5B6D6A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98145" y="3601085"/>
            <a:ext cx="25450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>
                <a:solidFill>
                  <a:srgbClr val="783CA5"/>
                </a:solidFill>
                <a:latin typeface="Times New Roman" panose="02020603050405020304" charset="0"/>
                <a:cs typeface="Times New Roman" panose="02020603050405020304" charset="0"/>
              </a:rPr>
              <a:t>Step 4: </a:t>
            </a:r>
            <a:r>
              <a:rPr lang="en-US" altLang="zh-CN">
                <a:solidFill>
                  <a:srgbClr val="783CA5"/>
                </a:solidFill>
                <a:latin typeface="Times New Roman" panose="02020603050405020304" charset="0"/>
                <a:cs typeface="Times New Roman" panose="02020603050405020304" charset="0"/>
              </a:rPr>
              <a:t>Access to the target system.</a:t>
            </a:r>
            <a:endParaRPr lang="en-US" altLang="zh-CN">
              <a:solidFill>
                <a:srgbClr val="783CA5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397510" y="4749165"/>
            <a:ext cx="254571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>
                <a:solidFill>
                  <a:srgbClr val="783CA5"/>
                </a:solidFill>
                <a:latin typeface="Times New Roman" panose="02020603050405020304" charset="0"/>
                <a:cs typeface="Times New Roman" panose="02020603050405020304" charset="0"/>
              </a:rPr>
              <a:t>Step 5:</a:t>
            </a:r>
            <a:r>
              <a:rPr lang="en-US" altLang="zh-CN">
                <a:solidFill>
                  <a:srgbClr val="783CA5"/>
                </a:solidFill>
                <a:latin typeface="Times New Roman" panose="02020603050405020304" charset="0"/>
                <a:cs typeface="Times New Roman" panose="02020603050405020304" charset="0"/>
              </a:rPr>
              <a:t> Attack on quantum classifier.</a:t>
            </a:r>
            <a:endParaRPr lang="en-US" altLang="zh-CN">
              <a:solidFill>
                <a:srgbClr val="783CA5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9673590" y="4523740"/>
            <a:ext cx="254571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rgbClr val="5B6D6A"/>
                </a:solidFill>
              </a:rPr>
              <a:t>Step </a:t>
            </a:r>
            <a:r>
              <a:rPr lang="en-US" altLang="zh-CN" b="1">
                <a:solidFill>
                  <a:srgbClr val="5B6D6A"/>
                </a:solidFill>
              </a:rPr>
              <a:t>6</a:t>
            </a:r>
            <a:r>
              <a:rPr lang="zh-CN" altLang="en-US" b="1">
                <a:solidFill>
                  <a:srgbClr val="5B6D6A"/>
                </a:solidFill>
              </a:rPr>
              <a:t>:</a:t>
            </a:r>
            <a:r>
              <a:rPr lang="zh-CN" altLang="en-US">
                <a:solidFill>
                  <a:srgbClr val="5B6D6A"/>
                </a:solidFill>
              </a:rPr>
              <a:t> </a:t>
            </a:r>
            <a:r>
              <a:rPr lang="en-US" altLang="zh-CN">
                <a:solidFill>
                  <a:srgbClr val="5B6D6A"/>
                </a:solidFill>
              </a:rPr>
              <a:t>Run the erronerous quantum application.</a:t>
            </a:r>
            <a:endParaRPr lang="en-US" altLang="zh-CN">
              <a:solidFill>
                <a:srgbClr val="5B6D6A"/>
              </a:solidFill>
            </a:endParaRPr>
          </a:p>
        </p:txBody>
      </p:sp>
      <p:sp>
        <p:nvSpPr>
          <p:cNvPr id="12" name="任意多边形: 形状 15"/>
          <p:cNvSpPr/>
          <p:nvPr/>
        </p:nvSpPr>
        <p:spPr>
          <a:xfrm flipH="1" flipV="1">
            <a:off x="2574290" y="3739515"/>
            <a:ext cx="1613535" cy="137160"/>
          </a:xfrm>
          <a:custGeom>
            <a:avLst/>
            <a:gdLst>
              <a:gd name="connsiteX0" fmla="*/ 0 w 4396740"/>
              <a:gd name="connsiteY0" fmla="*/ 739140 h 739140"/>
              <a:gd name="connsiteX1" fmla="*/ 701040 w 4396740"/>
              <a:gd name="connsiteY1" fmla="*/ 0 h 739140"/>
              <a:gd name="connsiteX2" fmla="*/ 4396740 w 4396740"/>
              <a:gd name="connsiteY2" fmla="*/ 0 h 739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396740" h="739140">
                <a:moveTo>
                  <a:pt x="0" y="739140"/>
                </a:moveTo>
                <a:lnTo>
                  <a:pt x="701040" y="0"/>
                </a:lnTo>
                <a:lnTo>
                  <a:pt x="4396740" y="0"/>
                </a:lnTo>
              </a:path>
            </a:pathLst>
          </a:custGeom>
          <a:noFill/>
          <a:ln>
            <a:solidFill>
              <a:srgbClr val="783CA5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rgbClr val="00B050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783CA5"/>
              </a:solidFill>
            </a:endParaRPr>
          </a:p>
        </p:txBody>
      </p:sp>
      <p:sp>
        <p:nvSpPr>
          <p:cNvPr id="13" name="任意多边形: 形状 15"/>
          <p:cNvSpPr/>
          <p:nvPr/>
        </p:nvSpPr>
        <p:spPr>
          <a:xfrm flipH="1" flipV="1">
            <a:off x="2225040" y="4910455"/>
            <a:ext cx="1137285" cy="148590"/>
          </a:xfrm>
          <a:custGeom>
            <a:avLst/>
            <a:gdLst>
              <a:gd name="connsiteX0" fmla="*/ 0 w 4396740"/>
              <a:gd name="connsiteY0" fmla="*/ 739140 h 739140"/>
              <a:gd name="connsiteX1" fmla="*/ 701040 w 4396740"/>
              <a:gd name="connsiteY1" fmla="*/ 0 h 739140"/>
              <a:gd name="connsiteX2" fmla="*/ 4396740 w 4396740"/>
              <a:gd name="connsiteY2" fmla="*/ 0 h 739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396740" h="739140">
                <a:moveTo>
                  <a:pt x="0" y="739140"/>
                </a:moveTo>
                <a:lnTo>
                  <a:pt x="701040" y="0"/>
                </a:lnTo>
                <a:lnTo>
                  <a:pt x="4396740" y="0"/>
                </a:lnTo>
              </a:path>
            </a:pathLst>
          </a:custGeom>
          <a:noFill/>
          <a:ln>
            <a:solidFill>
              <a:srgbClr val="783CA5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rgbClr val="00B050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783CA5"/>
              </a:solidFill>
            </a:endParaRPr>
          </a:p>
        </p:txBody>
      </p:sp>
      <p:sp>
        <p:nvSpPr>
          <p:cNvPr id="14" name="任意多边形: 形状 15"/>
          <p:cNvSpPr/>
          <p:nvPr/>
        </p:nvSpPr>
        <p:spPr>
          <a:xfrm>
            <a:off x="8546465" y="1951355"/>
            <a:ext cx="1035050" cy="1431925"/>
          </a:xfrm>
          <a:custGeom>
            <a:avLst/>
            <a:gdLst>
              <a:gd name="connsiteX0" fmla="*/ 0 w 4396740"/>
              <a:gd name="connsiteY0" fmla="*/ 739140 h 739140"/>
              <a:gd name="connsiteX1" fmla="*/ 701040 w 4396740"/>
              <a:gd name="connsiteY1" fmla="*/ 0 h 739140"/>
              <a:gd name="connsiteX2" fmla="*/ 4396740 w 4396740"/>
              <a:gd name="connsiteY2" fmla="*/ 0 h 739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396740" h="739140">
                <a:moveTo>
                  <a:pt x="0" y="739140"/>
                </a:moveTo>
                <a:lnTo>
                  <a:pt x="701040" y="0"/>
                </a:lnTo>
                <a:lnTo>
                  <a:pt x="4396740" y="0"/>
                </a:lnTo>
              </a:path>
            </a:pathLst>
          </a:custGeom>
          <a:noFill/>
          <a:ln>
            <a:solidFill>
              <a:srgbClr val="5B6D6A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rgbClr val="00B050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783CA5"/>
              </a:solidFill>
            </a:endParaRPr>
          </a:p>
        </p:txBody>
      </p:sp>
      <p:sp>
        <p:nvSpPr>
          <p:cNvPr id="15" name="任意多边形: 形状 15"/>
          <p:cNvSpPr/>
          <p:nvPr/>
        </p:nvSpPr>
        <p:spPr>
          <a:xfrm flipV="1">
            <a:off x="9149080" y="4524375"/>
            <a:ext cx="547370" cy="386715"/>
          </a:xfrm>
          <a:custGeom>
            <a:avLst/>
            <a:gdLst>
              <a:gd name="connsiteX0" fmla="*/ 0 w 4396740"/>
              <a:gd name="connsiteY0" fmla="*/ 739140 h 739140"/>
              <a:gd name="connsiteX1" fmla="*/ 701040 w 4396740"/>
              <a:gd name="connsiteY1" fmla="*/ 0 h 739140"/>
              <a:gd name="connsiteX2" fmla="*/ 4396740 w 4396740"/>
              <a:gd name="connsiteY2" fmla="*/ 0 h 739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396740" h="739140">
                <a:moveTo>
                  <a:pt x="0" y="739140"/>
                </a:moveTo>
                <a:lnTo>
                  <a:pt x="701040" y="0"/>
                </a:lnTo>
                <a:lnTo>
                  <a:pt x="4396740" y="0"/>
                </a:lnTo>
              </a:path>
            </a:pathLst>
          </a:custGeom>
          <a:noFill/>
          <a:ln>
            <a:solidFill>
              <a:srgbClr val="5B6D6A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rgbClr val="00B050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783CA5"/>
              </a:solidFill>
            </a:endParaRPr>
          </a:p>
        </p:txBody>
      </p:sp>
      <p:pic>
        <p:nvPicPr>
          <p:cNvPr id="19" name="图片 18" descr="computer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81515" y="2762250"/>
            <a:ext cx="2279650" cy="1510030"/>
          </a:xfrm>
          <a:prstGeom prst="rect">
            <a:avLst/>
          </a:prstGeom>
        </p:spPr>
      </p:pic>
      <p:sp>
        <p:nvSpPr>
          <p:cNvPr id="21" name="文本框 20"/>
          <p:cNvSpPr txBox="1"/>
          <p:nvPr/>
        </p:nvSpPr>
        <p:spPr>
          <a:xfrm>
            <a:off x="10043795" y="3213100"/>
            <a:ext cx="1355090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100" b="1">
                <a:solidFill>
                  <a:srgbClr val="FF0000"/>
                </a:solidFill>
              </a:rPr>
              <a:t>Attacked</a:t>
            </a:r>
            <a:r>
              <a:rPr lang="zh-CN" altLang="en-US" sz="2100" b="1">
                <a:solidFill>
                  <a:srgbClr val="FF0000"/>
                </a:solidFill>
              </a:rPr>
              <a:t>！</a:t>
            </a:r>
            <a:endParaRPr lang="zh-CN" altLang="en-US" sz="2100" b="1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91667 0.00740741 L 0.765104 0.0726852 " pathEditMode="relative" rAng="0" ptsTypes="">
                                      <p:cBhvr>
                                        <p:cTn id="2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7" y="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bldLvl="0" animBg="1"/>
      <p:bldP spid="17" grpId="0" bldLvl="0" animBg="1"/>
      <p:bldP spid="3" grpId="1"/>
      <p:bldP spid="6" grpId="1" animBg="1"/>
      <p:bldP spid="17" grpId="1" animBg="1"/>
      <p:bldP spid="5" grpId="0"/>
      <p:bldP spid="7" grpId="0" bldLvl="0" animBg="1"/>
      <p:bldP spid="5" grpId="1"/>
      <p:bldP spid="7" grpId="1" animBg="1"/>
      <p:bldP spid="8" grpId="0"/>
      <p:bldP spid="14" grpId="0" bldLvl="0" animBg="1"/>
      <p:bldP spid="21" grpId="0"/>
      <p:bldP spid="8" grpId="1"/>
      <p:bldP spid="14" grpId="1" animBg="1"/>
      <p:bldP spid="21" grpId="1"/>
      <p:bldP spid="9" grpId="0"/>
      <p:bldP spid="12" grpId="0" bldLvl="0" animBg="1"/>
      <p:bldP spid="9" grpId="1"/>
      <p:bldP spid="12" grpId="1" animBg="1"/>
      <p:bldP spid="10" grpId="0"/>
      <p:bldP spid="13" grpId="0" bldLvl="0" animBg="1"/>
      <p:bldP spid="10" grpId="1"/>
      <p:bldP spid="13" grpId="1" animBg="1"/>
      <p:bldP spid="15" grpId="0" bldLvl="0" animBg="1"/>
      <p:bldP spid="11" grpId="0"/>
      <p:bldP spid="15" grpId="1" animBg="1"/>
      <p:bldP spid="11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29447" y="350097"/>
            <a:ext cx="5402580" cy="5372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900" b="1">
                <a:solidFill>
                  <a:srgbClr val="000090"/>
                </a:solidFill>
                <a:latin typeface="Times New Roman" panose="02020603050405020304" charset="0"/>
                <a:cs typeface="Times New Roman" panose="02020603050405020304" charset="0"/>
              </a:rPr>
              <a:t>5. Results: Quantum Simulator</a:t>
            </a:r>
            <a:endParaRPr lang="en-US" sz="2900" b="1">
              <a:solidFill>
                <a:srgbClr val="00009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2" y="1431290"/>
            <a:ext cx="6536267" cy="399626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8502" y="1431290"/>
            <a:ext cx="5136727" cy="3783753"/>
          </a:xfrm>
          <a:prstGeom prst="rect">
            <a:avLst/>
          </a:prstGeom>
        </p:spPr>
      </p:pic>
      <p:cxnSp>
        <p:nvCxnSpPr>
          <p:cNvPr id="5" name="直接连接符 4"/>
          <p:cNvCxnSpPr/>
          <p:nvPr/>
        </p:nvCxnSpPr>
        <p:spPr>
          <a:xfrm>
            <a:off x="7654925" y="3605530"/>
            <a:ext cx="3548380" cy="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2" name="组合 51"/>
          <p:cNvGrpSpPr/>
          <p:nvPr/>
        </p:nvGrpSpPr>
        <p:grpSpPr>
          <a:xfrm>
            <a:off x="8466455" y="2325370"/>
            <a:ext cx="3286125" cy="1314450"/>
            <a:chOff x="12682" y="2172"/>
            <a:chExt cx="5175" cy="2070"/>
          </a:xfrm>
        </p:grpSpPr>
        <p:grpSp>
          <p:nvGrpSpPr>
            <p:cNvPr id="10" name="组合 9"/>
            <p:cNvGrpSpPr/>
            <p:nvPr/>
          </p:nvGrpSpPr>
          <p:grpSpPr>
            <a:xfrm>
              <a:off x="12682" y="2507"/>
              <a:ext cx="2951" cy="1735"/>
              <a:chOff x="9037905" y="1020445"/>
              <a:chExt cx="1873885" cy="1101725"/>
            </a:xfrm>
          </p:grpSpPr>
          <p:sp>
            <p:nvSpPr>
              <p:cNvPr id="13" name="椭圆 12"/>
              <p:cNvSpPr/>
              <p:nvPr/>
            </p:nvSpPr>
            <p:spPr>
              <a:xfrm>
                <a:off x="9037905" y="2045970"/>
                <a:ext cx="76200" cy="76200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A12423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6" name="任意多边形: 形状 15"/>
              <p:cNvSpPr/>
              <p:nvPr/>
            </p:nvSpPr>
            <p:spPr>
              <a:xfrm>
                <a:off x="9091245" y="1020445"/>
                <a:ext cx="1820545" cy="1002665"/>
              </a:xfrm>
              <a:custGeom>
                <a:avLst/>
                <a:gdLst>
                  <a:gd name="connsiteX0" fmla="*/ 0 w 4396740"/>
                  <a:gd name="connsiteY0" fmla="*/ 739140 h 739140"/>
                  <a:gd name="connsiteX1" fmla="*/ 701040 w 4396740"/>
                  <a:gd name="connsiteY1" fmla="*/ 0 h 739140"/>
                  <a:gd name="connsiteX2" fmla="*/ 4396740 w 4396740"/>
                  <a:gd name="connsiteY2" fmla="*/ 0 h 7391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396740" h="739140">
                    <a:moveTo>
                      <a:pt x="0" y="739140"/>
                    </a:moveTo>
                    <a:lnTo>
                      <a:pt x="701040" y="0"/>
                    </a:lnTo>
                    <a:lnTo>
                      <a:pt x="4396740" y="0"/>
                    </a:lnTo>
                  </a:path>
                </a:pathLst>
              </a:custGeom>
              <a:noFill/>
              <a:ln>
                <a:solidFill>
                  <a:srgbClr val="FF0000"/>
                </a:solidFill>
                <a:prstDash val="dash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00B050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  <p:grpSp>
          <p:nvGrpSpPr>
            <p:cNvPr id="7" name="组合 6"/>
            <p:cNvGrpSpPr/>
            <p:nvPr/>
          </p:nvGrpSpPr>
          <p:grpSpPr>
            <a:xfrm>
              <a:off x="14974" y="2172"/>
              <a:ext cx="2883" cy="582"/>
              <a:chOff x="2178" y="7590"/>
              <a:chExt cx="2883" cy="582"/>
            </a:xfrm>
          </p:grpSpPr>
          <p:sp>
            <p:nvSpPr>
              <p:cNvPr id="18" name="圆角矩形 17"/>
              <p:cNvSpPr/>
              <p:nvPr/>
            </p:nvSpPr>
            <p:spPr>
              <a:xfrm>
                <a:off x="2335" y="7590"/>
                <a:ext cx="2569" cy="582"/>
              </a:xfrm>
              <a:prstGeom prst="roundRect">
                <a:avLst>
                  <a:gd name="adj" fmla="val 37533"/>
                </a:avLst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kumimoji="1" lang="zh-CN" altLang="en-US" sz="2400" dirty="0">
                  <a:latin typeface="Source Han Sans CN Regular" panose="020B0500000000000000" pitchFamily="34" charset="-128"/>
                </a:endParaRPr>
              </a:p>
            </p:txBody>
          </p:sp>
          <p:sp>
            <p:nvSpPr>
              <p:cNvPr id="21" name="文本框 20"/>
              <p:cNvSpPr txBox="1"/>
              <p:nvPr/>
            </p:nvSpPr>
            <p:spPr>
              <a:xfrm>
                <a:off x="2178" y="7594"/>
                <a:ext cx="2883" cy="578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p>
                <a:pPr algn="ctr"/>
                <a:r>
                  <a:rPr kumimoji="1" lang="en-US" altLang="zh-CN" sz="1600" b="1" dirty="0">
                    <a:solidFill>
                      <a:schemeClr val="bg1"/>
                    </a:solidFill>
                    <a:latin typeface="Times New Roman Bold" panose="02020603050405020304" charset="0"/>
                    <a:ea typeface="Source Han Sans CN Regular" panose="020B0500000000000000" pitchFamily="34" charset="-128"/>
                    <a:cs typeface="Times New Roman Bold" panose="02020603050405020304" charset="0"/>
                  </a:rPr>
                  <a:t>Lowest Accuracy</a:t>
                </a:r>
                <a:endParaRPr kumimoji="1" lang="en-US" altLang="zh-CN" sz="1600" b="1" dirty="0">
                  <a:solidFill>
                    <a:schemeClr val="bg1"/>
                  </a:solidFill>
                  <a:latin typeface="Times New Roman Bold" panose="02020603050405020304" charset="0"/>
                  <a:ea typeface="Source Han Sans CN Regular" panose="020B0500000000000000" pitchFamily="34" charset="-128"/>
                  <a:cs typeface="Times New Roman Bold" panose="02020603050405020304" charset="0"/>
                </a:endParaRPr>
              </a:p>
            </p:txBody>
          </p:sp>
        </p:grpSp>
      </p:grpSp>
      <p:sp>
        <p:nvSpPr>
          <p:cNvPr id="8" name="矩形 7"/>
          <p:cNvSpPr/>
          <p:nvPr/>
        </p:nvSpPr>
        <p:spPr>
          <a:xfrm>
            <a:off x="1916430" y="4225925"/>
            <a:ext cx="2630805" cy="593725"/>
          </a:xfrm>
          <a:prstGeom prst="rect">
            <a:avLst/>
          </a:prstGeom>
          <a:noFill/>
          <a:ln w="34925">
            <a:solidFill>
              <a:srgbClr val="FF0000"/>
            </a:solidFill>
            <a:prstDash val="sysDash"/>
          </a:ln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>
                        <a:tint val="100000"/>
                        <a:shade val="100000"/>
                        <a:satMod val="130000"/>
                      </a:schemeClr>
                    </a:gs>
                    <a:gs pos="100000">
                      <a:schemeClr val="accent1">
                        <a:tint val="50000"/>
                        <a:shade val="100000"/>
                        <a:satMod val="350000"/>
                      </a:schemeClr>
                    </a:gs>
                  </a:gsLst>
                  <a:lin ang="16200000" scaled="0"/>
                </a:gradFill>
              </a14:hiddenFill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410422" y="225637"/>
            <a:ext cx="5402580" cy="5372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900" b="1">
                <a:solidFill>
                  <a:srgbClr val="000090"/>
                </a:solidFill>
              </a:rPr>
              <a:t>5. Results: Quantum Hardware</a:t>
            </a:r>
            <a:endParaRPr lang="en-US" sz="2900" b="1">
              <a:solidFill>
                <a:srgbClr val="000090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71220" y="4803775"/>
            <a:ext cx="5827395" cy="145669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7058660" y="4719320"/>
            <a:ext cx="4770120" cy="14471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40000"/>
              </a:lnSpc>
            </a:pPr>
            <a:r>
              <a:rPr lang="en-US" altLang="zh-CN" sz="21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C</a:t>
            </a:r>
            <a:r>
              <a:rPr lang="zh-CN" altLang="en-US" sz="21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lassifier </a:t>
            </a:r>
            <a:r>
              <a:rPr lang="en-US" altLang="zh-CN" sz="21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A</a:t>
            </a:r>
            <a:r>
              <a:rPr lang="zh-CN" altLang="en-US" sz="21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ccuracy</a:t>
            </a:r>
            <a:endParaRPr lang="zh-CN" altLang="en-US" sz="2100" b="1">
              <a:latin typeface="Times New Roman" panose="02020603050405020304" charset="0"/>
              <a:cs typeface="Times New Roman" panose="02020603050405020304" charset="0"/>
            </a:endParaRPr>
          </a:p>
          <a:p>
            <a:pPr>
              <a:lnSpc>
                <a:spcPct val="140000"/>
              </a:lnSpc>
            </a:pPr>
            <a:r>
              <a:rPr lang="en-US" altLang="zh-CN" sz="2100" b="1">
                <a:solidFill>
                  <a:srgbClr val="FF0000"/>
                </a:solidFill>
                <a:latin typeface="Times New Roman Bold" panose="02020603050405020304" charset="0"/>
                <a:cs typeface="Times New Roman Bold" panose="02020603050405020304" charset="0"/>
              </a:rPr>
              <a:t>R</a:t>
            </a:r>
            <a:r>
              <a:rPr lang="zh-CN" altLang="en-US" sz="2100" b="1">
                <a:solidFill>
                  <a:srgbClr val="FF0000"/>
                </a:solidFill>
                <a:latin typeface="Times New Roman Bold" panose="02020603050405020304" charset="0"/>
                <a:cs typeface="Times New Roman Bold" panose="02020603050405020304" charset="0"/>
              </a:rPr>
              <a:t>eliability of </a:t>
            </a:r>
            <a:r>
              <a:rPr lang="en-US" sz="2100" b="1">
                <a:solidFill>
                  <a:srgbClr val="FF0000"/>
                </a:solidFill>
                <a:latin typeface="Times New Roman Bold" panose="02020603050405020304" charset="0"/>
                <a:cs typeface="Times New Roman Bold" panose="02020603050405020304" charset="0"/>
              </a:rPr>
              <a:t>Q</a:t>
            </a:r>
            <a:r>
              <a:rPr lang="zh-CN" altLang="en-US" sz="2100" b="1">
                <a:solidFill>
                  <a:srgbClr val="FF0000"/>
                </a:solidFill>
                <a:latin typeface="Times New Roman Bold" panose="02020603050405020304" charset="0"/>
                <a:cs typeface="Times New Roman Bold" panose="02020603050405020304" charset="0"/>
              </a:rPr>
              <a:t>uantum </a:t>
            </a:r>
            <a:r>
              <a:rPr lang="en-US" altLang="zh-CN" sz="2100" b="1">
                <a:solidFill>
                  <a:srgbClr val="FF0000"/>
                </a:solidFill>
                <a:latin typeface="Times New Roman Bold" panose="02020603050405020304" charset="0"/>
                <a:cs typeface="Times New Roman Bold" panose="02020603050405020304" charset="0"/>
              </a:rPr>
              <a:t>H</a:t>
            </a:r>
            <a:r>
              <a:rPr lang="zh-CN" altLang="en-US" sz="2100" b="1">
                <a:solidFill>
                  <a:srgbClr val="FF0000"/>
                </a:solidFill>
                <a:latin typeface="Times New Roman Bold" panose="02020603050405020304" charset="0"/>
                <a:cs typeface="Times New Roman Bold" panose="02020603050405020304" charset="0"/>
              </a:rPr>
              <a:t>ardware</a:t>
            </a:r>
            <a:endParaRPr lang="zh-CN" altLang="en-US" sz="2100" b="1">
              <a:solidFill>
                <a:srgbClr val="FF0000"/>
              </a:solidFill>
              <a:latin typeface="Times New Roman Bold" panose="02020603050405020304" charset="0"/>
              <a:cs typeface="Times New Roman Bold" panose="02020603050405020304" charset="0"/>
            </a:endParaRPr>
          </a:p>
          <a:p>
            <a:pPr>
              <a:lnSpc>
                <a:spcPct val="140000"/>
              </a:lnSpc>
            </a:pPr>
            <a:r>
              <a:rPr lang="en-US" altLang="zh-CN" sz="2100" b="1">
                <a:solidFill>
                  <a:srgbClr val="00B050"/>
                </a:solidFill>
                <a:latin typeface="Times New Roman Bold" panose="02020603050405020304" charset="0"/>
                <a:cs typeface="Times New Roman Bold" panose="02020603050405020304" charset="0"/>
              </a:rPr>
              <a:t>Didn’t Destory the Quantum Device</a:t>
            </a:r>
            <a:endParaRPr lang="en-US" altLang="zh-CN" sz="2100" b="1">
              <a:solidFill>
                <a:srgbClr val="00B050"/>
              </a:solidFill>
              <a:latin typeface="Times New Roman Bold" panose="02020603050405020304" charset="0"/>
              <a:cs typeface="Times New Roman Bold" panose="02020603050405020304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rcRect t="3102"/>
          <a:stretch>
            <a:fillRect/>
          </a:stretch>
        </p:blipFill>
        <p:spPr>
          <a:xfrm>
            <a:off x="0" y="928370"/>
            <a:ext cx="7287895" cy="370205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7058660" y="928370"/>
            <a:ext cx="505714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100">
                <a:latin typeface="Times New Roman" panose="02020603050405020304" charset="0"/>
                <a:cs typeface="Times New Roman" panose="02020603050405020304" charset="0"/>
              </a:rPr>
              <a:t>Here</a:t>
            </a:r>
            <a:r>
              <a:rPr lang="zh-CN" altLang="en-US" sz="2100">
                <a:latin typeface="Times New Roman" panose="02020603050405020304" charset="0"/>
                <a:cs typeface="Times New Roman" panose="02020603050405020304" charset="0"/>
              </a:rPr>
              <a:t>, we utilized a real </a:t>
            </a:r>
            <a:r>
              <a:rPr lang="zh-CN" altLang="en-US" sz="2100" b="1">
                <a:latin typeface="Times New Roman" panose="02020603050405020304" charset="0"/>
                <a:cs typeface="Times New Roman" panose="02020603050405020304" charset="0"/>
              </a:rPr>
              <a:t>Noisy Intermediate-Scale Quantum (NISQ) device</a:t>
            </a:r>
            <a:r>
              <a:rPr lang="en-US" altLang="zh-CN" sz="2100" b="1">
                <a:latin typeface="Times New Roman" panose="02020603050405020304" charset="0"/>
                <a:cs typeface="Times New Roman" panose="02020603050405020304" charset="0"/>
              </a:rPr>
              <a:t>.</a:t>
            </a:r>
            <a:endParaRPr lang="en-US" altLang="zh-CN" sz="2100" b="1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7058660" y="1739900"/>
            <a:ext cx="2424430" cy="414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1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Very Expensive......</a:t>
            </a:r>
            <a:endParaRPr lang="en-US" altLang="zh-CN" sz="2100" b="1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pic>
        <p:nvPicPr>
          <p:cNvPr id="2" name="图片 1" descr="2857923f18704bda83cafe97c82d8fc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0845" y="2374265"/>
            <a:ext cx="2922270" cy="1948180"/>
          </a:xfrm>
          <a:prstGeom prst="rect">
            <a:avLst/>
          </a:prstGeom>
        </p:spPr>
      </p:pic>
      <p:sp>
        <p:nvSpPr>
          <p:cNvPr id="4" name="下箭头 3"/>
          <p:cNvSpPr/>
          <p:nvPr/>
        </p:nvSpPr>
        <p:spPr>
          <a:xfrm>
            <a:off x="9529445" y="4803775"/>
            <a:ext cx="217805" cy="414020"/>
          </a:xfrm>
          <a:prstGeom prst="downArrow">
            <a:avLst>
              <a:gd name="adj1" fmla="val 25783"/>
              <a:gd name="adj2" fmla="val 71137"/>
            </a:avLst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p>
            <a:endParaRPr lang="zh-CN" altLang="en-US"/>
          </a:p>
        </p:txBody>
      </p:sp>
      <p:sp>
        <p:nvSpPr>
          <p:cNvPr id="11" name="下箭头 10"/>
          <p:cNvSpPr/>
          <p:nvPr/>
        </p:nvSpPr>
        <p:spPr>
          <a:xfrm>
            <a:off x="11146155" y="5236210"/>
            <a:ext cx="217805" cy="414020"/>
          </a:xfrm>
          <a:prstGeom prst="downArrow">
            <a:avLst>
              <a:gd name="adj1" fmla="val 25783"/>
              <a:gd name="adj2" fmla="val 71137"/>
            </a:avLst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p>
            <a:endParaRPr lang="zh-CN" altLang="en-US"/>
          </a:p>
        </p:txBody>
      </p:sp>
      <p:pic>
        <p:nvPicPr>
          <p:cNvPr id="19" name="图形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1113225">
            <a:off x="11395483" y="5650824"/>
            <a:ext cx="484100" cy="4841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0" grpId="0"/>
      <p:bldP spid="10" grpId="1"/>
      <p:bldP spid="7" grpId="0"/>
      <p:bldP spid="7" grpId="1"/>
      <p:bldP spid="4" grpId="0" animBg="1"/>
      <p:bldP spid="4" grpId="1" animBg="1"/>
      <p:bldP spid="11" grpId="0" animBg="1"/>
      <p:bldP spid="11" grpId="1" animBg="1"/>
    </p:bldLst>
  </p:timing>
</p:sld>
</file>

<file path=ppt/tags/tag1.xml><?xml version="1.0" encoding="utf-8"?>
<p:tagLst xmlns:p="http://schemas.openxmlformats.org/presentationml/2006/main">
  <p:tag name="KSO_WM_TEMPLATE_CATEGORY" val="diagram"/>
  <p:tag name="KSO_WM_TEMPLATE_INDEX" val="20186151"/>
  <p:tag name="KSO_WM_UNIT_TYPE" val="h_a"/>
  <p:tag name="KSO_WM_UNIT_INDEX" val="1_1"/>
  <p:tag name="KSO_WM_UNIT_ID" val="diagram20186151_2*h_a*1_1"/>
  <p:tag name="KSO_WM_UNIT_LAYERLEVEL" val="1_1"/>
  <p:tag name="KSO_WM_UNIT_VALUE" val="2"/>
  <p:tag name="KSO_WM_UNIT_HIGHLIGHT" val="0"/>
  <p:tag name="KSO_WM_UNIT_COMPATIBLE" val="0"/>
  <p:tag name="KSO_WM_UNIT_CLEAR" val="0"/>
  <p:tag name="KSO_WM_BEAUTIFY_FLAG" val="#wm#"/>
  <p:tag name="KSO_WM_TAG_VERSION" val="1.0"/>
  <p:tag name="KSO_WM_UNIT_PRESET_TEXT" val="目录"/>
</p:tagLst>
</file>

<file path=ppt/tags/tag2.xml><?xml version="1.0" encoding="utf-8"?>
<p:tagLst xmlns:p="http://schemas.openxmlformats.org/presentationml/2006/main">
  <p:tag name="KSO_WM_TEMPLATE_CATEGORY" val="diagram"/>
  <p:tag name="KSO_WM_TEMPLATE_INDEX" val="20186151"/>
  <p:tag name="KSO_WM_UNIT_TYPE" val="h_a"/>
  <p:tag name="KSO_WM_UNIT_INDEX" val="1_2"/>
  <p:tag name="KSO_WM_UNIT_ID" val="diagram20186151_2*h_a*1_2"/>
  <p:tag name="KSO_WM_UNIT_LAYERLEVEL" val="1_1"/>
  <p:tag name="KSO_WM_UNIT_VALUE" val="6"/>
  <p:tag name="KSO_WM_UNIT_HIGHLIGHT" val="0"/>
  <p:tag name="KSO_WM_UNIT_COMPATIBLE" val="0"/>
  <p:tag name="KSO_WM_UNIT_CLEAR" val="0"/>
  <p:tag name="KSO_WM_BEAUTIFY_FLAG" val="#wm#"/>
  <p:tag name="KSO_WM_TAG_VERSION" val="1.0"/>
  <p:tag name="KSO_WM_UNIT_PRESET_TEXT" val="CONTENT"/>
</p:tagLst>
</file>

<file path=ppt/tags/tag3.xml><?xml version="1.0" encoding="utf-8"?>
<p:tagLst xmlns:p="http://schemas.openxmlformats.org/presentationml/2006/main">
  <p:tag name="KSO_WM_TEMPLATE_CATEGORY" val="diagram"/>
  <p:tag name="KSO_WM_TEMPLATE_INDEX" val="20186151"/>
  <p:tag name="KSO_WM_UNIT_TYPE" val="l_h_i"/>
  <p:tag name="KSO_WM_UNIT_INDEX" val="1_1_1"/>
  <p:tag name="KSO_WM_UNIT_ID" val="diagram20186151_2*l_h_i*1_1_1"/>
  <p:tag name="KSO_WM_UNIT_LAYERLEVEL" val="1_1_1"/>
  <p:tag name="KSO_WM_BEAUTIFY_FLAG" val="#wm#"/>
  <p:tag name="KSO_WM_TAG_VERSION" val="1.0"/>
  <p:tag name="KSO_WM_DIAGRAM_GROUP_CODE" val="l1-1"/>
  <p:tag name="KSO_WM_UNIT_TEXT_FILL_FORE_SCHEMECOLOR_INDEX" val="15"/>
  <p:tag name="KSO_WM_UNIT_TEXT_FILL_TYPE" val="1"/>
</p:tagLst>
</file>

<file path=ppt/tags/tag4.xml><?xml version="1.0" encoding="utf-8"?>
<p:tagLst xmlns:p="http://schemas.openxmlformats.org/presentationml/2006/main">
  <p:tag name="KSO_WM_UNIT_PLACING_PICTURE_USER_VIEWPORT" val="{&quot;height&quot;:4499,&quot;width&quot;:4499}"/>
</p:tagLst>
</file>

<file path=ppt/tags/tag5.xml><?xml version="1.0" encoding="utf-8"?>
<p:tagLst xmlns:p="http://schemas.openxmlformats.org/presentationml/2006/main">
  <p:tag name="COMMONDATA" val="eyJoZGlkIjoiZGIzZTQ3NmQ5YjEyNWNkYjVkYjcyNTBmZDA4MzJlNDMifQ==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Times New Roman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4396</Words>
  <Application>WPS 演示</Application>
  <PresentationFormat>宽屏</PresentationFormat>
  <Paragraphs>151</Paragraphs>
  <Slides>14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14</vt:i4>
      </vt:variant>
    </vt:vector>
  </HeadingPairs>
  <TitlesOfParts>
    <vt:vector size="33" baseType="lpstr">
      <vt:lpstr>Arial</vt:lpstr>
      <vt:lpstr>SimSun</vt:lpstr>
      <vt:lpstr>Wingdings</vt:lpstr>
      <vt:lpstr>Arial</vt:lpstr>
      <vt:lpstr>Times New Roman</vt:lpstr>
      <vt:lpstr>DengXian</vt:lpstr>
      <vt:lpstr>Times New Roman Bold</vt:lpstr>
      <vt:lpstr>Microsoft YaHei</vt:lpstr>
      <vt:lpstr>汉仪旗黑</vt:lpstr>
      <vt:lpstr>PingFang SC Regular</vt:lpstr>
      <vt:lpstr>Source Han Sans CN Regular</vt:lpstr>
      <vt:lpstr>苹方-简</vt:lpstr>
      <vt:lpstr>HYZhongSongJ</vt:lpstr>
      <vt:lpstr>宋体-简</vt:lpstr>
      <vt:lpstr>Times New Roman Regular</vt:lpstr>
      <vt:lpstr>Microsoft YaHei</vt:lpstr>
      <vt:lpstr>SimSun</vt:lpstr>
      <vt:lpstr>Arial Unicode MS</vt:lpstr>
      <vt:lpstr>Office Theme</vt:lpstr>
      <vt:lpstr>Beating Quantum Computing through Classical Attacks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Q&amp;A Thank you for listening!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as</cp:lastModifiedBy>
  <cp:revision>161</cp:revision>
  <dcterms:created xsi:type="dcterms:W3CDTF">2024-10-26T11:36:06Z</dcterms:created>
  <dcterms:modified xsi:type="dcterms:W3CDTF">2024-10-26T11:36:06Z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2052-4.6.0.7725</vt:lpwstr>
  </property>
  <property fmtid="{D5CDD505-2E9C-101B-9397-08002B2CF9AE}" pid="3" name="ICV">
    <vt:lpwstr>90956272C37E49C08AD162DA1ADD846A</vt:lpwstr>
  </property>
</Properties>
</file>