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26"/>
  </p:handoutMasterIdLst>
  <p:sldIdLst>
    <p:sldId id="728" r:id="rId4"/>
    <p:sldId id="758" r:id="rId6"/>
    <p:sldId id="734" r:id="rId7"/>
    <p:sldId id="737" r:id="rId8"/>
    <p:sldId id="736" r:id="rId9"/>
    <p:sldId id="738" r:id="rId10"/>
    <p:sldId id="739" r:id="rId11"/>
    <p:sldId id="742" r:id="rId12"/>
    <p:sldId id="743" r:id="rId13"/>
    <p:sldId id="744" r:id="rId14"/>
    <p:sldId id="747" r:id="rId15"/>
    <p:sldId id="746" r:id="rId16"/>
    <p:sldId id="748" r:id="rId17"/>
    <p:sldId id="749" r:id="rId18"/>
    <p:sldId id="751" r:id="rId19"/>
    <p:sldId id="761" r:id="rId20"/>
    <p:sldId id="741" r:id="rId21"/>
    <p:sldId id="777" r:id="rId22"/>
    <p:sldId id="732" r:id="rId23"/>
    <p:sldId id="733" r:id="rId24"/>
    <p:sldId id="760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OYUE gaoyue" initials="G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2423"/>
    <a:srgbClr val="F2F2F2"/>
    <a:srgbClr val="FD7E7D"/>
    <a:srgbClr val="5EBDCC"/>
    <a:srgbClr val="F2A83B"/>
    <a:srgbClr val="A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DE49E-C6A3-4BC9-87CF-C86DC53B3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05388-F28F-4674-BD67-C7906C65D84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8A02-6602-4021-9CED-800B28EC69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48CD3-59BD-44DA-9D2F-0A1BB95AB7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1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4.png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.svg"/><Relationship Id="rId4" Type="http://schemas.openxmlformats.org/officeDocument/2006/relationships/image" Target="../media/image43.png"/><Relationship Id="rId3" Type="http://schemas.openxmlformats.org/officeDocument/2006/relationships/image" Target="../media/image7.png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.svg"/><Relationship Id="rId7" Type="http://schemas.openxmlformats.org/officeDocument/2006/relationships/image" Target="../media/image49.png"/><Relationship Id="rId6" Type="http://schemas.openxmlformats.org/officeDocument/2006/relationships/image" Target="../media/image3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5" Type="http://schemas.openxmlformats.org/officeDocument/2006/relationships/slideLayout" Target="../slideLayouts/slideLayout14.xml"/><Relationship Id="rId14" Type="http://schemas.openxmlformats.org/officeDocument/2006/relationships/image" Target="../media/image6.png"/><Relationship Id="rId13" Type="http://schemas.openxmlformats.org/officeDocument/2006/relationships/image" Target="../media/image52.png"/><Relationship Id="rId12" Type="http://schemas.openxmlformats.org/officeDocument/2006/relationships/image" Target="../media/image6.svg"/><Relationship Id="rId11" Type="http://schemas.openxmlformats.org/officeDocument/2006/relationships/image" Target="../media/image51.png"/><Relationship Id="rId10" Type="http://schemas.openxmlformats.org/officeDocument/2006/relationships/image" Target="../media/image5.sv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4.jpe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aharadeserttour_154"/>
          <p:cNvPicPr>
            <a:picLocks noChangeAspect="1"/>
          </p:cNvPicPr>
          <p:nvPr/>
        </p:nvPicPr>
        <p:blipFill>
          <a:blip r:embed="rId1"/>
          <a:srcRect t="380" r="21007"/>
          <a:stretch>
            <a:fillRect/>
          </a:stretch>
        </p:blipFill>
        <p:spPr>
          <a:xfrm>
            <a:off x="4020185" y="635"/>
            <a:ext cx="8171815" cy="6857365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 flipV="1">
            <a:off x="345104" y="0"/>
            <a:ext cx="6990734" cy="6858000"/>
          </a:xfrm>
          <a:custGeom>
            <a:avLst/>
            <a:gdLst>
              <a:gd name="connsiteX0" fmla="*/ 0 w 6990734"/>
              <a:gd name="connsiteY0" fmla="*/ 6858000 h 6858000"/>
              <a:gd name="connsiteX1" fmla="*/ 6990734 w 6990734"/>
              <a:gd name="connsiteY1" fmla="*/ 6858000 h 6858000"/>
              <a:gd name="connsiteX2" fmla="*/ 4184852 w 6990734"/>
              <a:gd name="connsiteY2" fmla="*/ 0 h 6858000"/>
              <a:gd name="connsiteX3" fmla="*/ 0 w 6990734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0734" h="6858000">
                <a:moveTo>
                  <a:pt x="0" y="6858000"/>
                </a:moveTo>
                <a:lnTo>
                  <a:pt x="6990734" y="6858000"/>
                </a:lnTo>
                <a:lnTo>
                  <a:pt x="41848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5F2E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 flipV="1">
            <a:off x="0" y="0"/>
            <a:ext cx="6990734" cy="6858000"/>
          </a:xfrm>
          <a:custGeom>
            <a:avLst/>
            <a:gdLst>
              <a:gd name="connsiteX0" fmla="*/ 0 w 6990734"/>
              <a:gd name="connsiteY0" fmla="*/ 6858000 h 6858000"/>
              <a:gd name="connsiteX1" fmla="*/ 6990734 w 6990734"/>
              <a:gd name="connsiteY1" fmla="*/ 6858000 h 6858000"/>
              <a:gd name="connsiteX2" fmla="*/ 4184852 w 6990734"/>
              <a:gd name="connsiteY2" fmla="*/ 0 h 6858000"/>
              <a:gd name="connsiteX3" fmla="*/ 0 w 6990734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0734" h="6858000">
                <a:moveTo>
                  <a:pt x="0" y="6858000"/>
                </a:moveTo>
                <a:lnTo>
                  <a:pt x="6990734" y="6858000"/>
                </a:lnTo>
                <a:lnTo>
                  <a:pt x="4184852" y="0"/>
                </a:lnTo>
                <a:lnTo>
                  <a:pt x="0" y="0"/>
                </a:lnTo>
                <a:close/>
              </a:path>
            </a:pathLst>
          </a:custGeom>
          <a:solidFill>
            <a:srgbClr val="A1242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81660" y="1858010"/>
            <a:ext cx="55619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rPr>
              <a:t>Minimum Depth Quantum Modular Addition through Carry-Save Architecture</a:t>
            </a:r>
            <a:endParaRPr lang="zh-CN" altLang="en-US" sz="28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1660" y="3327400"/>
            <a:ext cx="4560570" cy="298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i="1">
                <a:solidFill>
                  <a:srgbClr val="FFFF00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Authors</a:t>
            </a:r>
            <a:endParaRPr lang="en-US" altLang="zh-CN" b="1" i="1">
              <a:solidFill>
                <a:srgbClr val="FFFF00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zh-CN" altLang="en-US" sz="1600" b="1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Siyi Wang</a:t>
            </a:r>
            <a:r>
              <a:rPr lang="zh-CN" altLang="en-US" sz="1600" b="1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, Eugene Lim</a:t>
            </a:r>
            <a:r>
              <a:rPr lang="zh-CN" altLang="en-US" sz="1600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, Xiufan Li</a:t>
            </a:r>
            <a:r>
              <a:rPr lang="zh-CN" altLang="en-US" sz="1600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2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, Jerrie Feng</a:t>
            </a:r>
            <a:r>
              <a:rPr lang="zh-CN" altLang="en-US" sz="1600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, and Anupam Chattopadhyay</a:t>
            </a:r>
            <a:r>
              <a:rPr lang="zh-CN" altLang="en-US" sz="1600" baseline="300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</a:t>
            </a:r>
            <a:endParaRPr lang="zh-CN" altLang="en-US" sz="1600" baseline="300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endParaRPr lang="zh-CN" altLang="en-US" baseline="300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 i="1">
                <a:solidFill>
                  <a:srgbClr val="FFFF00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Affiliations</a:t>
            </a:r>
            <a:endParaRPr lang="en-US" altLang="zh-CN" b="1" i="1">
              <a:solidFill>
                <a:srgbClr val="FFFF00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  <a:p>
            <a:pPr algn="l"/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1 Nanyang Technological University, Singapore.</a:t>
            </a:r>
            <a:endParaRPr lang="zh-CN" altLang="en-US" sz="16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  <a:p>
            <a:pPr algn="l"/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2 Centre for Quantum Technologies, National University of Singapore, Singapore.</a:t>
            </a:r>
            <a:endParaRPr lang="zh-CN" altLang="en-US" sz="16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endParaRPr lang="zh-CN" altLang="en-US" sz="1600">
              <a:solidFill>
                <a:srgbClr val="FFFF00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 i="1">
                <a:solidFill>
                  <a:srgbClr val="FFFF00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Email</a:t>
            </a:r>
            <a:endParaRPr lang="en-US" altLang="zh-CN" b="1" i="1">
              <a:solidFill>
                <a:srgbClr val="FFFF00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S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  <a:sym typeface="+mn-ea"/>
              </a:rPr>
              <a:t>iyi002@e.ntu.edu.sg</a:t>
            </a:r>
            <a:endParaRPr lang="zh-CN" altLang="en-US" sz="16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  <a:p>
            <a:pPr algn="l"/>
            <a:endParaRPr lang="zh-CN" altLang="en-US" sz="1600" baseline="30000">
              <a:solidFill>
                <a:schemeClr val="bg1"/>
              </a:solidFill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  <a:sym typeface="+mn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3345" y="107315"/>
            <a:ext cx="55619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Times New Roman Regular" panose="02020603050405020304" charset="0"/>
                <a:ea typeface="HYHeiFangJ" panose="00020600040101010101" charset="-122"/>
                <a:cs typeface="Times New Roman Regular" panose="02020603050405020304" charset="0"/>
              </a:rPr>
              <a:t>International Women in Engineering Day (INWED 2025) </a:t>
            </a:r>
            <a:endParaRPr lang="en-US" altLang="zh-CN">
              <a:solidFill>
                <a:schemeClr val="bg1"/>
              </a:solidFill>
              <a:latin typeface="Times New Roman Regular" panose="02020603050405020304" charset="0"/>
              <a:ea typeface="HYHeiFangJ" panose="00020600040101010101" charset="-122"/>
              <a:cs typeface="Times New Roman Regular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 Regular" panose="02020603050405020304" charset="0"/>
                <a:ea typeface="HYHeiFangJ" panose="00020600040101010101" charset="-122"/>
                <a:cs typeface="Times New Roman Regular" panose="02020603050405020304" charset="0"/>
              </a:rPr>
              <a:t>June 20, 2025, Singapore.</a:t>
            </a:r>
            <a:endParaRPr lang="en-US" altLang="zh-CN">
              <a:solidFill>
                <a:schemeClr val="bg1"/>
              </a:solidFill>
              <a:latin typeface="Times New Roman Regular" panose="02020603050405020304" charset="0"/>
              <a:ea typeface="HYHeiFangJ" panose="00020600040101010101" charset="-122"/>
              <a:cs typeface="Times New Roman Regular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" y="843280"/>
            <a:ext cx="1788795" cy="8489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155" y="107315"/>
            <a:ext cx="1711960" cy="614680"/>
          </a:xfrm>
          <a:prstGeom prst="rect">
            <a:avLst/>
          </a:prstGeom>
        </p:spPr>
      </p:pic>
      <p:pic>
        <p:nvPicPr>
          <p:cNvPr id="46" name="图片 45" descr="moe-logo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7790" y="107315"/>
            <a:ext cx="817880" cy="66865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6790" y="107315"/>
            <a:ext cx="2279015" cy="446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755" y="803910"/>
            <a:ext cx="1452308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rcRect b="541"/>
          <a:stretch>
            <a:fillRect/>
          </a:stretch>
        </p:blipFill>
        <p:spPr>
          <a:xfrm>
            <a:off x="33020" y="1091565"/>
            <a:ext cx="6301105" cy="5137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3915" y="262823"/>
            <a:ext cx="3141297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Method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Add/Sub Module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/>
              <p:cNvGraphicFramePr>
                <a:graphicFrameLocks noGrp="1"/>
              </p:cNvGraphicFramePr>
              <p:nvPr/>
            </p:nvGraphicFramePr>
            <p:xfrm>
              <a:off x="6626225" y="1367155"/>
              <a:ext cx="5351780" cy="378523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93240"/>
                    <a:gridCol w="1094740"/>
                    <a:gridCol w="917575"/>
                    <a:gridCol w="1546225"/>
                  </a:tblGrid>
                  <a:tr h="51689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Add/Sub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</a:tr>
                  <a:tr h="105981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Gayathri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[6]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0426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Takahashi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[7]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−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−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16586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Optimal TD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altLang="en-US" sz="1600" b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altLang="en-US" sz="1600" b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r>
                                      <a:rPr lang="en-US" alt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</m:e>
                                </m:func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  <m:func>
                                      <m:funcPr>
                                        <m:ctrlP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altLang="en-US" sz="16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𝒏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func>
                                  <m:funcPr>
                                    <m:ctrlPr>
                                      <a:rPr lang="en-US" altLang="en-US" sz="16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altLang="en-US" sz="16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altLang="en-US" sz="16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𝒏</m:t>
                                        </m:r>
                                      </m:e>
                                    </m:func>
                                  </m:e>
                                </m:d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charset="0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/>
              <p:cNvGraphicFramePr>
                <a:graphicFrameLocks noGrp="1"/>
              </p:cNvGraphicFramePr>
              <p:nvPr/>
            </p:nvGraphicFramePr>
            <p:xfrm>
              <a:off x="6626225" y="1367155"/>
              <a:ext cx="5351780" cy="378523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93240"/>
                    <a:gridCol w="1094740"/>
                    <a:gridCol w="917575"/>
                    <a:gridCol w="1546225"/>
                  </a:tblGrid>
                  <a:tr h="51689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Add/Sub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</a:tr>
                  <a:tr h="105981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Gayathri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[6]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  <a:tr h="10426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Takahashi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[7]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  <a:tr h="116586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Optimal TD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7" name="组合 26"/>
          <p:cNvGrpSpPr/>
          <p:nvPr/>
        </p:nvGrpSpPr>
        <p:grpSpPr>
          <a:xfrm>
            <a:off x="2511425" y="2396490"/>
            <a:ext cx="4114800" cy="969645"/>
            <a:chOff x="3298140" y="2082152"/>
            <a:chExt cx="3985802" cy="969583"/>
          </a:xfrm>
        </p:grpSpPr>
        <p:grpSp>
          <p:nvGrpSpPr>
            <p:cNvPr id="28" name="组合 27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1" name="任意多边形: 形状 15"/>
            <p:cNvSpPr/>
            <p:nvPr/>
          </p:nvSpPr>
          <p:spPr>
            <a:xfrm>
              <a:off x="3360264" y="2082152"/>
              <a:ext cx="3923678" cy="904817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01060" y="3427095"/>
            <a:ext cx="2824480" cy="676835"/>
            <a:chOff x="3298140" y="2374900"/>
            <a:chExt cx="2824480" cy="676835"/>
          </a:xfrm>
        </p:grpSpPr>
        <p:grpSp>
          <p:nvGrpSpPr>
            <p:cNvPr id="16" name="组合 15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9" name="任意多边形: 形状 15"/>
            <p:cNvSpPr/>
            <p:nvPr/>
          </p:nvSpPr>
          <p:spPr>
            <a:xfrm>
              <a:off x="3360370" y="2374900"/>
              <a:ext cx="2762250" cy="612140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10335" y="2489303"/>
            <a:ext cx="5215890" cy="2082800"/>
            <a:chOff x="3298140" y="2966120"/>
            <a:chExt cx="4849408" cy="2082627"/>
          </a:xfrm>
        </p:grpSpPr>
        <p:grpSp>
          <p:nvGrpSpPr>
            <p:cNvPr id="23" name="组合 22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2" name="任意多边形: 形状 15"/>
            <p:cNvSpPr/>
            <p:nvPr/>
          </p:nvSpPr>
          <p:spPr>
            <a:xfrm flipV="1">
              <a:off x="3360130" y="2987073"/>
              <a:ext cx="4787418" cy="2061674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0840" y="1773555"/>
            <a:ext cx="6537960" cy="36880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98525" y="1440180"/>
            <a:ext cx="4399280" cy="2332355"/>
            <a:chOff x="1415" y="2268"/>
            <a:chExt cx="6928" cy="3673"/>
          </a:xfrm>
        </p:grpSpPr>
        <p:sp>
          <p:nvSpPr>
            <p:cNvPr id="13" name="文本框 12"/>
            <p:cNvSpPr txBox="1"/>
            <p:nvPr/>
          </p:nvSpPr>
          <p:spPr>
            <a:xfrm>
              <a:off x="1415" y="2268"/>
              <a:ext cx="6928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Most Expensive Quantum Resouces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550" y="3295"/>
              <a:ext cx="5240" cy="2646"/>
              <a:chOff x="2106" y="3705"/>
              <a:chExt cx="5240" cy="2646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34" y="4093"/>
                <a:ext cx="1871" cy="2234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2106" y="3705"/>
                <a:ext cx="1951" cy="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16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Toffoli Gate</a:t>
                </a:r>
                <a:endPara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  <p:pic>
            <p:nvPicPr>
              <p:cNvPr id="17" name="图片 16" descr="qubit-state-representation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0" y="4133"/>
                <a:ext cx="2506" cy="2218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5404" y="3705"/>
                <a:ext cx="1089" cy="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16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Qubit</a:t>
                </a:r>
                <a:endPara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002030" y="4131945"/>
            <a:ext cx="4167505" cy="1545590"/>
            <a:chOff x="1578" y="6507"/>
            <a:chExt cx="6563" cy="2434"/>
          </a:xfrm>
        </p:grpSpPr>
        <p:sp>
          <p:nvSpPr>
            <p:cNvPr id="11" name="文本框 10"/>
            <p:cNvSpPr txBox="1"/>
            <p:nvPr/>
          </p:nvSpPr>
          <p:spPr>
            <a:xfrm>
              <a:off x="3613" y="6507"/>
              <a:ext cx="4528" cy="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00B0F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Toffoli-Depth	(TD)</a:t>
              </a:r>
              <a:endPara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00B05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Toffoli-Count	(TC)</a:t>
              </a:r>
              <a:endPara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7030A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Qubit-Count	(QC)</a:t>
              </a:r>
              <a:endParaRPr lang="en-US" altLang="zh-CN" sz="2100" b="1">
                <a:solidFill>
                  <a:srgbClr val="7030A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  <p:sp>
          <p:nvSpPr>
            <p:cNvPr id="19" name="左大括号 18"/>
            <p:cNvSpPr/>
            <p:nvPr/>
          </p:nvSpPr>
          <p:spPr>
            <a:xfrm>
              <a:off x="3223" y="6914"/>
              <a:ext cx="212" cy="1947"/>
            </a:xfrm>
            <a:prstGeom prst="leftBrace">
              <a:avLst>
                <a:gd name="adj1" fmla="val 20283"/>
                <a:gd name="adj2" fmla="val 4791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78" y="7307"/>
              <a:ext cx="1662" cy="116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Main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l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Metrics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22365" y="340293"/>
            <a:ext cx="3141297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Evaluation Metrics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991870" y="1906905"/>
              <a:ext cx="10436225" cy="376745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99335"/>
                    <a:gridCol w="977900"/>
                    <a:gridCol w="2314575"/>
                    <a:gridCol w="2107565"/>
                    <a:gridCol w="2736850"/>
                  </a:tblGrid>
                  <a:tr h="56642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Modular Addition Framework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Year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</a:tr>
                  <a:tr h="42608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VBE</a:t>
                          </a:r>
                          <a:r>
                            <a:rPr lang="en-US" sz="1600" b="0" baseline="300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[2]</a:t>
                          </a:r>
                          <a:endParaRPr lang="en-US" sz="1600" b="0" baseline="300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1996</a:t>
                          </a:r>
                          <a:endParaRPr lang="en-US" alt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5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𝑇𝐷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5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𝑇𝐶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3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𝑛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2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𝐴𝑛𝑐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44704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Beckman</a:t>
                          </a:r>
                          <a:r>
                            <a:rPr lang="en-US" sz="1600" b="0" baseline="300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[4]</a:t>
                          </a:r>
                          <a:endParaRPr lang="en-US" sz="1600" b="0" baseline="300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1996</a:t>
                          </a:r>
                          <a:endParaRPr lang="en-US" alt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5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𝑇𝐷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6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𝑇𝐶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5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𝑛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1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4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×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𝐴𝑛𝑐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Van Meter</a:t>
                          </a:r>
                          <a:r>
                            <a:rPr lang="en-US" sz="1600" b="0" baseline="300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0" baseline="300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2005</a:t>
                          </a:r>
                          <a:endParaRPr lang="en-US" alt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3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𝑇𝐷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3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𝑇𝐶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3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𝑛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1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𝐴𝑛𝑐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Rines-Chuang</a:t>
                          </a:r>
                          <a:r>
                            <a:rPr lang="en-US" altLang="en-US" sz="1600" b="0" baseline="300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[9]</a:t>
                          </a:r>
                          <a:endParaRPr lang="en-US" altLang="en-US" sz="1600" b="0" baseline="300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2018</a:t>
                          </a:r>
                          <a:endParaRPr lang="en-US" alt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3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𝑇𝐷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3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𝑇𝐶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3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𝑛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1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2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×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𝐴𝑛𝑐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𝐴𝑑𝑑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0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8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Our Design</a:t>
                          </a:r>
                          <a:endParaRPr lang="en-US" altLang="en-US" sz="18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8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2024</a:t>
                          </a:r>
                          <a:endParaRPr lang="en-US" altLang="en-US" sz="18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8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8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8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8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800" b="1" i="1">
                            <a:solidFill>
                              <a:srgbClr val="C00000"/>
                            </a:solidFill>
                            <a:effectLst/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8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800" b="1" i="1">
                            <a:solidFill>
                              <a:schemeClr val="tx1"/>
                            </a:solidFill>
                            <a:effectLst/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𝟒</m:t>
                                </m:r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800" b="1" i="1">
                            <a:solidFill>
                              <a:schemeClr val="tx1"/>
                            </a:solidFill>
                            <a:effectLst/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991870" y="1906905"/>
              <a:ext cx="10436225" cy="376745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99335"/>
                    <a:gridCol w="977900"/>
                    <a:gridCol w="2314575"/>
                    <a:gridCol w="2107565"/>
                    <a:gridCol w="2736850"/>
                  </a:tblGrid>
                  <a:tr h="56642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Modular Addition Framework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Year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</a:tr>
                  <a:tr h="42608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VBE</a:t>
                          </a:r>
                          <a:r>
                            <a:rPr lang="en-US" sz="1600" b="0" baseline="300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[2]</a:t>
                          </a:r>
                          <a:endParaRPr lang="en-US" sz="1600" b="0" baseline="300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1996</a:t>
                          </a:r>
                          <a:endParaRPr lang="en-US" alt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  <a:tr h="44704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Beckman</a:t>
                          </a:r>
                          <a:r>
                            <a:rPr lang="en-US" sz="1600" b="0" baseline="300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[4]</a:t>
                          </a:r>
                          <a:endParaRPr lang="en-US" sz="1600" b="0" baseline="300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1996</a:t>
                          </a:r>
                          <a:endParaRPr lang="en-US" alt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</a:rPr>
                            <a:t>Van Meter</a:t>
                          </a:r>
                          <a:r>
                            <a:rPr lang="en-US" sz="1600" b="0" baseline="300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0" baseline="300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2005</a:t>
                          </a:r>
                          <a:endParaRPr lang="en-US" alt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Rines-Chuang</a:t>
                          </a:r>
                          <a:r>
                            <a:rPr lang="en-US" altLang="en-US" sz="1600" b="0" baseline="3000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[9]</a:t>
                          </a:r>
                          <a:endParaRPr lang="en-US" altLang="en-US" sz="1600" b="0" baseline="300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charset="0"/>
                              <a:ea typeface="SimSun" pitchFamily="2" charset="-122"/>
                              <a:cs typeface="Times New Roman" panose="02020603050405020304" charset="0"/>
                              <a:sym typeface="+mn-ea"/>
                            </a:rPr>
                            <a:t>2018</a:t>
                          </a:r>
                          <a:endParaRPr lang="en-US" alt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charset="0"/>
                            <a:ea typeface="SimSun" pitchFamily="2" charset="-122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  <a:tr h="7759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8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Our Design</a:t>
                          </a:r>
                          <a:endParaRPr lang="en-US" altLang="en-US" sz="18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8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2024</a:t>
                          </a:r>
                          <a:endParaRPr lang="en-US" altLang="en-US" sz="18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文本框 2"/>
          <p:cNvSpPr txBox="1"/>
          <p:nvPr/>
        </p:nvSpPr>
        <p:spPr>
          <a:xfrm>
            <a:off x="1691640" y="1492885"/>
            <a:ext cx="926592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Performance Estimation of Different Quantum Modular Addition Frameworks.</a:t>
            </a:r>
            <a:endParaRPr lang="zh-CN" altLang="en-US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910" y="34290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1: Comparison with Prominent Quantum Modular Addition Frameworks. 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8700" y="5937250"/>
            <a:ext cx="56705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Theoretically, our design achieves the lowest TD</a:t>
            </a:r>
            <a:endParaRPr lang="zh-CN" altLang="en-US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b="3847"/>
          <a:stretch>
            <a:fillRect/>
          </a:stretch>
        </p:blipFill>
        <p:spPr>
          <a:xfrm>
            <a:off x="13970" y="1094105"/>
            <a:ext cx="9408160" cy="52857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1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68485" y="4234815"/>
            <a:ext cx="2463800" cy="2491105"/>
            <a:chOff x="1548" y="4823"/>
            <a:chExt cx="3880" cy="3923"/>
          </a:xfrm>
        </p:grpSpPr>
        <p:graphicFrame>
          <p:nvGraphicFramePr>
            <p:cNvPr id="3" name="图表 2"/>
            <p:cNvGraphicFramePr/>
            <p:nvPr/>
          </p:nvGraphicFramePr>
          <p:xfrm>
            <a:off x="1548" y="482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4" name="文本框 3"/>
            <p:cNvSpPr txBox="1"/>
            <p:nvPr/>
          </p:nvSpPr>
          <p:spPr>
            <a:xfrm>
              <a:off x="2518" y="5954"/>
              <a:ext cx="1993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33.3%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530" y="7827"/>
              <a:ext cx="2013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TD (Time)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Improvement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38035" y="1977380"/>
            <a:ext cx="5771577" cy="1217230"/>
            <a:chOff x="11871" y="3114"/>
            <a:chExt cx="9089" cy="19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1959" y="3114"/>
              <a:ext cx="9001" cy="1804"/>
              <a:chOff x="9608" y="4138"/>
              <a:chExt cx="9001" cy="1804"/>
            </a:xfrm>
          </p:grpSpPr>
          <p:sp>
            <p:nvSpPr>
              <p:cNvPr id="25" name="任意多边形: 形状 15"/>
              <p:cNvSpPr/>
              <p:nvPr/>
            </p:nvSpPr>
            <p:spPr>
              <a:xfrm>
                <a:off x="9608" y="4644"/>
                <a:ext cx="2974" cy="1298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2465" y="4138"/>
                <a:ext cx="6144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600" b="1">
                    <a:solidFill>
                      <a:schemeClr val="tx1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Our Design_Takahashi </a:t>
                </a:r>
                <a:endParaRPr lang="en-US" altLang="zh-CN" sz="16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  <a:p>
                <a:pPr algn="l"/>
                <a:r>
                  <a:rPr lang="en-US" altLang="zh-CN" sz="1600" b="1">
                    <a:solidFill>
                      <a:schemeClr val="accent2"/>
                    </a:solidFill>
                    <a:latin typeface="Times New Roman Bold" panose="02020603050405020304" charset="0"/>
                    <a:cs typeface="Times New Roman Bold" panose="02020603050405020304" charset="0"/>
                    <a:sym typeface="+mn-ea"/>
                  </a:rPr>
                  <a:t>Takahashi</a:t>
                </a:r>
                <a:r>
                  <a:rPr lang="en-US" altLang="zh-CN" sz="1600" b="1">
                    <a:solidFill>
                      <a:schemeClr val="accent2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: low QC Adder</a:t>
                </a:r>
                <a:endParaRPr lang="en-US" altLang="zh-CN" sz="1600" b="1">
                  <a:solidFill>
                    <a:schemeClr val="accent2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11871" y="4896"/>
              <a:ext cx="135" cy="13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2423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337344" y="2767330"/>
            <a:ext cx="5972256" cy="1715216"/>
            <a:chOff x="11555" y="3358"/>
            <a:chExt cx="9405" cy="2701"/>
          </a:xfrm>
        </p:grpSpPr>
        <p:grpSp>
          <p:nvGrpSpPr>
            <p:cNvPr id="30" name="组合 29"/>
            <p:cNvGrpSpPr/>
            <p:nvPr/>
          </p:nvGrpSpPr>
          <p:grpSpPr>
            <a:xfrm>
              <a:off x="11555" y="3358"/>
              <a:ext cx="9405" cy="2701"/>
              <a:chOff x="9204" y="4382"/>
              <a:chExt cx="9405" cy="2701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9204" y="4813"/>
                <a:ext cx="3378" cy="2270"/>
                <a:chOff x="3315204" y="1593208"/>
                <a:chExt cx="2145089" cy="1441464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3315204" y="2983184"/>
                  <a:ext cx="51488" cy="51488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6" name="任意多边形: 形状 15"/>
                <p:cNvSpPr/>
                <p:nvPr/>
              </p:nvSpPr>
              <p:spPr>
                <a:xfrm>
                  <a:off x="3571822" y="1593208"/>
                  <a:ext cx="1888471" cy="716882"/>
                </a:xfrm>
                <a:custGeom>
                  <a:avLst/>
                  <a:gdLst>
                    <a:gd name="connsiteX0" fmla="*/ 0 w 4396740"/>
                    <a:gd name="connsiteY0" fmla="*/ 739140 h 739140"/>
                    <a:gd name="connsiteX1" fmla="*/ 701040 w 4396740"/>
                    <a:gd name="connsiteY1" fmla="*/ 0 h 739140"/>
                    <a:gd name="connsiteX2" fmla="*/ 4396740 w 4396740"/>
                    <a:gd name="connsiteY2" fmla="*/ 0 h 739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96740" h="739140">
                      <a:moveTo>
                        <a:pt x="0" y="739140"/>
                      </a:moveTo>
                      <a:lnTo>
                        <a:pt x="701040" y="0"/>
                      </a:lnTo>
                      <a:lnTo>
                        <a:pt x="439674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12465" y="4382"/>
                <a:ext cx="6144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600" b="1">
                    <a:solidFill>
                      <a:schemeClr val="tx1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Our Design_Gayathri</a:t>
                </a:r>
                <a:endParaRPr lang="en-US" altLang="zh-CN" sz="16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  <a:p>
                <a:pPr algn="l"/>
                <a:r>
                  <a:rPr lang="en-US" altLang="zh-CN" sz="1600" b="1">
                    <a:solidFill>
                      <a:srgbClr val="00B050"/>
                    </a:solidFill>
                    <a:latin typeface="Times New Roman Bold" panose="02020603050405020304" charset="0"/>
                    <a:cs typeface="Times New Roman Bold" panose="02020603050405020304" charset="0"/>
                    <a:sym typeface="+mn-ea"/>
                  </a:rPr>
                  <a:t>Gayathri</a:t>
                </a:r>
                <a:r>
                  <a:rPr lang="en-US" altLang="zh-CN" sz="1600" b="1">
                    <a:solidFill>
                      <a:srgbClr val="00B050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: low TC Adder</a:t>
                </a:r>
                <a:endParaRPr lang="en-US" altLang="zh-CN" sz="1600" b="1">
                  <a:solidFill>
                    <a:srgbClr val="00B050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38" name="椭圆 37"/>
            <p:cNvSpPr/>
            <p:nvPr/>
          </p:nvSpPr>
          <p:spPr>
            <a:xfrm>
              <a:off x="11871" y="4896"/>
              <a:ext cx="135" cy="13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2423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155180" y="3651885"/>
            <a:ext cx="6179820" cy="1959610"/>
            <a:chOff x="11268" y="5751"/>
            <a:chExt cx="9732" cy="3086"/>
          </a:xfrm>
        </p:grpSpPr>
        <p:grpSp>
          <p:nvGrpSpPr>
            <p:cNvPr id="39" name="组合 38"/>
            <p:cNvGrpSpPr/>
            <p:nvPr/>
          </p:nvGrpSpPr>
          <p:grpSpPr>
            <a:xfrm>
              <a:off x="11268" y="5751"/>
              <a:ext cx="9732" cy="3086"/>
              <a:chOff x="11555" y="2973"/>
              <a:chExt cx="9732" cy="3086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11555" y="2973"/>
                <a:ext cx="9732" cy="3086"/>
                <a:chOff x="9204" y="3997"/>
                <a:chExt cx="9732" cy="3086"/>
              </a:xfrm>
            </p:grpSpPr>
            <p:sp>
              <p:nvSpPr>
                <p:cNvPr id="45" name="椭圆 44"/>
                <p:cNvSpPr/>
                <p:nvPr/>
              </p:nvSpPr>
              <p:spPr>
                <a:xfrm>
                  <a:off x="9204" y="7002"/>
                  <a:ext cx="81" cy="81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7" name="文本框 46"/>
                <p:cNvSpPr txBox="1"/>
                <p:nvPr/>
              </p:nvSpPr>
              <p:spPr>
                <a:xfrm>
                  <a:off x="12792" y="3997"/>
                  <a:ext cx="6144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en-US" altLang="zh-CN" sz="1600" b="1">
                      <a:solidFill>
                        <a:srgbClr val="FF0000"/>
                      </a:solidFill>
                      <a:latin typeface="Times New Roman Bold" panose="02020603050405020304" charset="0"/>
                      <a:cs typeface="Times New Roman Bold" panose="02020603050405020304" charset="0"/>
                    </a:rPr>
                    <a:t>Our Design_OptimalTD</a:t>
                  </a:r>
                  <a:endParaRPr lang="en-US" altLang="zh-CN" sz="1600" b="1">
                    <a:solidFill>
                      <a:srgbClr val="FF0000"/>
                    </a:solidFill>
                    <a:latin typeface="Times New Roman Bold" panose="02020603050405020304" charset="0"/>
                    <a:cs typeface="Times New Roman Bold" panose="02020603050405020304" charset="0"/>
                  </a:endParaRPr>
                </a:p>
                <a:p>
                  <a:pPr algn="l"/>
                  <a:r>
                    <a:rPr lang="en-US" altLang="zh-CN" sz="1600" b="1">
                      <a:solidFill>
                        <a:srgbClr val="00B0F0"/>
                      </a:solidFill>
                      <a:latin typeface="Times New Roman Bold" panose="02020603050405020304" charset="0"/>
                      <a:cs typeface="Times New Roman Bold" panose="02020603050405020304" charset="0"/>
                      <a:sym typeface="+mn-ea"/>
                    </a:rPr>
                    <a:t>OptimalTD</a:t>
                  </a:r>
                  <a:r>
                    <a:rPr lang="en-US" altLang="zh-CN" sz="1600" b="1">
                      <a:solidFill>
                        <a:srgbClr val="00B0F0"/>
                      </a:solidFill>
                      <a:latin typeface="Times New Roman Bold" panose="02020603050405020304" charset="0"/>
                      <a:cs typeface="Times New Roman Bold" panose="02020603050405020304" charset="0"/>
                    </a:rPr>
                    <a:t>: low TD Adder</a:t>
                  </a:r>
                  <a:endParaRPr lang="en-US" altLang="zh-CN" sz="1600" b="1">
                    <a:solidFill>
                      <a:srgbClr val="00B0F0"/>
                    </a:solidFill>
                    <a:latin typeface="Times New Roman Bold" panose="02020603050405020304" charset="0"/>
                    <a:cs typeface="Times New Roman Bold" panose="02020603050405020304" charset="0"/>
                  </a:endParaRPr>
                </a:p>
              </p:txBody>
            </p:sp>
          </p:grpSp>
          <p:sp>
            <p:nvSpPr>
              <p:cNvPr id="48" name="椭圆 47"/>
              <p:cNvSpPr/>
              <p:nvPr/>
            </p:nvSpPr>
            <p:spPr>
              <a:xfrm>
                <a:off x="11871" y="4896"/>
                <a:ext cx="135" cy="13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124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9" name="任意多边形: 形状 15"/>
            <p:cNvSpPr/>
            <p:nvPr/>
          </p:nvSpPr>
          <p:spPr>
            <a:xfrm>
              <a:off x="11636" y="6235"/>
              <a:ext cx="3269" cy="1439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4204335" y="6226810"/>
            <a:ext cx="16554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6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TD Comparison</a:t>
            </a:r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309110" y="1958340"/>
            <a:ext cx="3948430" cy="4899660"/>
            <a:chOff x="6786" y="3084"/>
            <a:chExt cx="6218" cy="771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rcRect l="9699"/>
            <a:stretch>
              <a:fillRect/>
            </a:stretch>
          </p:blipFill>
          <p:spPr>
            <a:xfrm>
              <a:off x="6786" y="3084"/>
              <a:ext cx="6219" cy="721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8752" y="10148"/>
              <a:ext cx="2643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QC Comparison</a:t>
              </a:r>
              <a:r>
                <a:rPr lang="en-US" altLang="zh-CN" sz="2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 </a:t>
              </a:r>
              <a:endPara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926467" y="1863855"/>
            <a:ext cx="4388088" cy="1178430"/>
            <a:chOff x="12483" y="2935"/>
            <a:chExt cx="6910" cy="1856"/>
          </a:xfrm>
        </p:grpSpPr>
        <p:sp>
          <p:nvSpPr>
            <p:cNvPr id="17" name="矩形 16"/>
            <p:cNvSpPr/>
            <p:nvPr/>
          </p:nvSpPr>
          <p:spPr>
            <a:xfrm>
              <a:off x="12483" y="2935"/>
              <a:ext cx="3731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Toffoli-Count (TC)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483" y="3484"/>
              <a:ext cx="6910" cy="13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1600" b="1">
                  <a:solidFill>
                    <a:schemeClr val="accent2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Rines-Chuang framework with Gayathri Add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achieve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s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the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lowest TC cost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, with </a:t>
              </a:r>
              <a:r>
                <a:rPr sz="1600" b="1">
                  <a:solidFill>
                    <a:srgbClr val="FF000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our design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closely following as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the second lowest</a:t>
              </a: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.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926705" y="3019425"/>
            <a:ext cx="4134485" cy="973455"/>
            <a:chOff x="12483" y="4755"/>
            <a:chExt cx="6511" cy="1533"/>
          </a:xfrm>
        </p:grpSpPr>
        <p:sp>
          <p:nvSpPr>
            <p:cNvPr id="25" name="矩形 24"/>
            <p:cNvSpPr/>
            <p:nvPr/>
          </p:nvSpPr>
          <p:spPr>
            <a:xfrm>
              <a:off x="12483" y="4755"/>
              <a:ext cx="3616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Qubit-Count (QC)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483" y="5369"/>
              <a:ext cx="6511" cy="9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1600" b="1">
                  <a:solidFill>
                    <a:srgbClr val="FF000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Our design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exhibits a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QC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that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falls slightly below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the </a:t>
              </a:r>
              <a:r>
                <a:rPr sz="1600" b="1">
                  <a:solidFill>
                    <a:srgbClr val="00B0F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Beckman framework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</a:t>
              </a:r>
              <a:endParaRPr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926705" y="4114165"/>
            <a:ext cx="4134485" cy="2061845"/>
            <a:chOff x="12482" y="6479"/>
            <a:chExt cx="6511" cy="3247"/>
          </a:xfrm>
        </p:grpSpPr>
        <p:sp>
          <p:nvSpPr>
            <p:cNvPr id="27" name="矩形 26"/>
            <p:cNvSpPr/>
            <p:nvPr/>
          </p:nvSpPr>
          <p:spPr>
            <a:xfrm>
              <a:off x="12482" y="7026"/>
              <a:ext cx="6511" cy="270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lnSpc>
                  <a:spcPct val="110000"/>
                </a:lnSpc>
                <a:buFont typeface="Wingdings" panose="05000000000000000000" charset="0"/>
                <a:buChar char=""/>
              </a:pP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The choice of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Add Block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</a:t>
              </a:r>
              <a:r>
                <a:rPr lang="en-US"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and </a:t>
              </a:r>
              <a:r>
                <a:rPr lang="en-US" sz="1600" b="1">
                  <a:solidFill>
                    <a:srgbClr val="A12423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M</a:t>
              </a:r>
              <a:r>
                <a:rPr lang="en-US"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odular Framework</a:t>
              </a:r>
              <a:r>
                <a:rPr lang="en-US"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  <a:sym typeface="+mn-ea"/>
                </a:rPr>
                <a:t>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significantly impacts the performance</a:t>
              </a:r>
              <a:r>
                <a:rPr sz="1600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 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of modular adders.</a:t>
              </a:r>
              <a:endParaRPr sz="1600">
                <a:solidFill>
                  <a:schemeClr val="tx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lnSpc>
                  <a:spcPct val="110000"/>
                </a:lnSpc>
                <a:buFont typeface="Wingdings" panose="05000000000000000000" charset="0"/>
                <a:buChar char=""/>
              </a:pP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Our designs exhibit up to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33.3% reduction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in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TD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, while keeping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TC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and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QC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at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comparable levels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</a:t>
              </a:r>
              <a:endParaRPr sz="1600">
                <a:solidFill>
                  <a:schemeClr val="tx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2482" y="6479"/>
              <a:ext cx="4921" cy="65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Discussions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5973" r="1654" b="87132"/>
          <a:stretch>
            <a:fillRect/>
          </a:stretch>
        </p:blipFill>
        <p:spPr>
          <a:xfrm>
            <a:off x="485140" y="1064895"/>
            <a:ext cx="8690610" cy="7073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1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3510" y="1958975"/>
            <a:ext cx="4151630" cy="4899025"/>
            <a:chOff x="226" y="3085"/>
            <a:chExt cx="6538" cy="771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" y="3085"/>
              <a:ext cx="6539" cy="7338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2601" y="10148"/>
              <a:ext cx="2607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TC Comparison</a:t>
              </a:r>
              <a:r>
                <a:rPr lang="en-US" altLang="zh-CN" sz="2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 </a:t>
              </a:r>
              <a:endPara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29235" y="1025525"/>
            <a:ext cx="10321925" cy="4618355"/>
            <a:chOff x="361" y="1615"/>
            <a:chExt cx="16255" cy="727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5178" y="-2550"/>
              <a:ext cx="6621" cy="1625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381" y="1615"/>
              <a:ext cx="8402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VBE Modular Multiplication Framework</a:t>
              </a:r>
              <a:r>
                <a:rPr lang="en-US" altLang="zh-CN" sz="2100" b="1" baseline="3000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[2]</a:t>
              </a:r>
              <a:endParaRPr lang="en-US" altLang="zh-CN" sz="2100" b="1" baseline="3000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676212" y="5316792"/>
                <a:ext cx="5932805" cy="12566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𝑆𝐸𝑇𝑆𝑡𝑎𝑡𝑒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algn="l">
                  <a:lnSpc>
                    <a:spcPct val="14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𝐶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𝑀𝑂𝐷𝑀𝑢𝑙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</m:oMath>
                </a14:m>
                <a:r>
                  <a:rPr lang="en-US" altLang="zh-CN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𝑆𝐸𝑇𝑆𝑡𝑎𝑡𝑒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 +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𝑀𝑂𝐷𝐴𝑑𝑑</m:t>
                        </m:r>
                      </m:sub>
                    </m:sSub>
                  </m:oMath>
                </a14:m>
                <a:br>
                  <a:rPr lang="en-US" altLang="zh-CN" i="1">
                    <a:latin typeface="DejaVu Math TeX Gyre" panose="02000503000000000000" charset="0"/>
                    <a:cs typeface="DejaVu Math TeX Gyre" panose="02000503000000000000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/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12" y="5316792"/>
                <a:ext cx="5932805" cy="1256665"/>
              </a:xfrm>
              <a:prstGeom prst="rect">
                <a:avLst/>
              </a:prstGeom>
              <a:blipFill rotWithShape="1">
                <a:blip r:embed="rId2"/>
                <a:stretch>
                  <a:fillRect l="-10" t="-46" r="10" b="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2: Influence on Quantum Modular Exponentiation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223385" y="1818640"/>
            <a:ext cx="5797550" cy="2115185"/>
            <a:chOff x="6651" y="2864"/>
            <a:chExt cx="9130" cy="3331"/>
          </a:xfrm>
        </p:grpSpPr>
        <p:grpSp>
          <p:nvGrpSpPr>
            <p:cNvPr id="22" name="组合 21"/>
            <p:cNvGrpSpPr/>
            <p:nvPr/>
          </p:nvGrpSpPr>
          <p:grpSpPr>
            <a:xfrm>
              <a:off x="6651" y="3149"/>
              <a:ext cx="6352" cy="3046"/>
              <a:chOff x="3298140" y="1117600"/>
              <a:chExt cx="4033520" cy="1934135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solidFill>
                  <a:srgbClr val="A1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2" name="任意多边形: 形状 15"/>
              <p:cNvSpPr/>
              <p:nvPr/>
            </p:nvSpPr>
            <p:spPr>
              <a:xfrm>
                <a:off x="3360370" y="1117600"/>
                <a:ext cx="3971290" cy="1869440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A1242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3003" y="2864"/>
              <a:ext cx="2778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SETState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27345" y="2345055"/>
            <a:ext cx="4866690" cy="2169720"/>
            <a:chOff x="9177" y="3693"/>
            <a:chExt cx="7664" cy="3417"/>
          </a:xfrm>
        </p:grpSpPr>
        <p:grpSp>
          <p:nvGrpSpPr>
            <p:cNvPr id="4" name="组合 3"/>
            <p:cNvGrpSpPr/>
            <p:nvPr/>
          </p:nvGrpSpPr>
          <p:grpSpPr>
            <a:xfrm>
              <a:off x="9177" y="4063"/>
              <a:ext cx="3826" cy="3047"/>
              <a:chOff x="3298140" y="1116965"/>
              <a:chExt cx="2429510" cy="193477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6" name="椭圆 5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solidFill>
                  <a:srgbClr val="A1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" name="任意多边形: 形状 15"/>
              <p:cNvSpPr/>
              <p:nvPr/>
            </p:nvSpPr>
            <p:spPr>
              <a:xfrm>
                <a:off x="3360370" y="1116965"/>
                <a:ext cx="2367280" cy="187007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A1242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3113" y="3693"/>
              <a:ext cx="3728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Modular Adder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346710" y="5049520"/>
                <a:ext cx="8449945" cy="13620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𝑀𝑂𝐷𝐸𝑥𝑝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4</m:t>
                      </m:r>
                      <m:sSup>
                        <m:sSup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𝑆𝐸𝑇𝑆𝑡𝑎𝑡𝑒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sSup>
                        <m:sSup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algn="l">
                  <a:lnSpc>
                    <a:spcPct val="14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𝑀𝑂𝐷𝐸𝑥𝑝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</m:oMath>
                </a14:m>
                <a:r>
                  <a:rPr lang="en-US" altLang="zh-CN"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𝐶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𝑀𝑂𝐷𝑀𝑢𝑙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4</m:t>
                    </m:r>
                    <m:sSup>
                      <m:sSup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𝑆𝐸𝑇𝑆𝑡𝑎𝑡𝑒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 +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sSup>
                      <m:sSup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𝑀𝑂𝐷𝐴𝑑𝑑</m:t>
                        </m:r>
                      </m:sub>
                    </m:sSub>
                  </m:oMath>
                </a14:m>
                <a:br>
                  <a:rPr lang="en-US" altLang="zh-CN" i="1">
                    <a:latin typeface="DejaVu Math TeX Gyre" panose="02000503000000000000" charset="0"/>
                    <a:cs typeface="DejaVu Math TeX Gyre" panose="02000503000000000000" charset="0"/>
                    <a:sym typeface="+mn-ea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𝑀𝑂𝐷𝐸𝑥𝑝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0" y="5049520"/>
                <a:ext cx="8449945" cy="13620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9360535" y="3915410"/>
            <a:ext cx="2463800" cy="2600960"/>
            <a:chOff x="14275" y="5813"/>
            <a:chExt cx="3880" cy="4096"/>
          </a:xfrm>
        </p:grpSpPr>
        <p:graphicFrame>
          <p:nvGraphicFramePr>
            <p:cNvPr id="9" name="图表 8"/>
            <p:cNvGraphicFramePr/>
            <p:nvPr/>
          </p:nvGraphicFramePr>
          <p:xfrm>
            <a:off x="14275" y="581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7" name="文本框 6"/>
            <p:cNvSpPr txBox="1"/>
            <p:nvPr/>
          </p:nvSpPr>
          <p:spPr>
            <a:xfrm>
              <a:off x="15442" y="6955"/>
              <a:ext cx="1498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60%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211" y="8990"/>
              <a:ext cx="2013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TD (Time)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Improvement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2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46710" y="973455"/>
            <a:ext cx="9354185" cy="4265930"/>
            <a:chOff x="546" y="1533"/>
            <a:chExt cx="14731" cy="6718"/>
          </a:xfrm>
        </p:grpSpPr>
        <p:grpSp>
          <p:nvGrpSpPr>
            <p:cNvPr id="15" name="组合 14"/>
            <p:cNvGrpSpPr/>
            <p:nvPr/>
          </p:nvGrpSpPr>
          <p:grpSpPr>
            <a:xfrm>
              <a:off x="546" y="2047"/>
              <a:ext cx="14731" cy="6204"/>
              <a:chOff x="546" y="1639"/>
              <a:chExt cx="14731" cy="620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156" y="-971"/>
                <a:ext cx="6204" cy="11425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" name="文本框 3"/>
                  <p:cNvSpPr txBox="1"/>
                  <p:nvPr/>
                </p:nvSpPr>
                <p:spPr>
                  <a:xfrm>
                    <a:off x="10023" y="4694"/>
                    <a:ext cx="2243" cy="5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 anchor="t">
                    <a:spAutoFit/>
                  </a:bodyPr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𝑚𝑜𝑑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 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 </m:t>
                          </m:r>
                        </m:oMath>
                      </m:oMathPara>
                    </a14:m>
                    <a:endParaRPr lang="zh-CN" altLang="en-US">
                      <a:latin typeface="Times New Roman Regular" panose="02020603050405020304" charset="0"/>
                      <a:cs typeface="Times New Roman Regular" panose="02020603050405020304" charset="0"/>
                    </a:endParaRPr>
                  </a:p>
                </p:txBody>
              </p:sp>
            </mc:Choice>
            <mc:Fallback>
              <p:sp>
                <p:nvSpPr>
                  <p:cNvPr id="4" name="文本框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3" y="4694"/>
                    <a:ext cx="2243" cy="580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" name="组合 21"/>
              <p:cNvGrpSpPr/>
              <p:nvPr/>
            </p:nvGrpSpPr>
            <p:grpSpPr>
              <a:xfrm>
                <a:off x="9122" y="3685"/>
                <a:ext cx="1896" cy="1691"/>
                <a:chOff x="3298140" y="1978025"/>
                <a:chExt cx="1203960" cy="1073710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3298140" y="2966120"/>
                  <a:ext cx="85615" cy="85615"/>
                  <a:chOff x="3193366" y="2954215"/>
                  <a:chExt cx="211016" cy="211016"/>
                </a:xfrm>
              </p:grpSpPr>
              <p:sp>
                <p:nvSpPr>
                  <p:cNvPr id="24" name="椭圆 23"/>
                  <p:cNvSpPr/>
                  <p:nvPr/>
                </p:nvSpPr>
                <p:spPr>
                  <a:xfrm>
                    <a:off x="3193366" y="2954215"/>
                    <a:ext cx="211016" cy="211016"/>
                  </a:xfrm>
                  <a:prstGeom prst="ellipse">
                    <a:avLst/>
                  </a:prstGeom>
                  <a:solidFill>
                    <a:srgbClr val="A1242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3235423" y="2996272"/>
                    <a:ext cx="126902" cy="126902"/>
                  </a:xfrm>
                  <a:prstGeom prst="ellipse">
                    <a:avLst/>
                  </a:prstGeom>
                  <a:solidFill>
                    <a:srgbClr val="F5F2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任意多边形: 形状 15"/>
                <p:cNvSpPr/>
                <p:nvPr/>
              </p:nvSpPr>
              <p:spPr>
                <a:xfrm>
                  <a:off x="3360370" y="1978025"/>
                  <a:ext cx="1141730" cy="1009015"/>
                </a:xfrm>
                <a:custGeom>
                  <a:avLst/>
                  <a:gdLst>
                    <a:gd name="connsiteX0" fmla="*/ 0 w 4396740"/>
                    <a:gd name="connsiteY0" fmla="*/ 739140 h 739140"/>
                    <a:gd name="connsiteX1" fmla="*/ 701040 w 4396740"/>
                    <a:gd name="connsiteY1" fmla="*/ 0 h 739140"/>
                    <a:gd name="connsiteX2" fmla="*/ 4396740 w 4396740"/>
                    <a:gd name="connsiteY2" fmla="*/ 0 h 739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96740" h="739140">
                      <a:moveTo>
                        <a:pt x="0" y="739140"/>
                      </a:moveTo>
                      <a:lnTo>
                        <a:pt x="701040" y="0"/>
                      </a:lnTo>
                      <a:lnTo>
                        <a:pt x="4396740" y="0"/>
                      </a:lnTo>
                    </a:path>
                  </a:pathLst>
                </a:custGeom>
                <a:noFill/>
                <a:ln>
                  <a:solidFill>
                    <a:srgbClr val="A1242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" name="文本框 7"/>
                  <p:cNvSpPr txBox="1"/>
                  <p:nvPr/>
                </p:nvSpPr>
                <p:spPr>
                  <a:xfrm>
                    <a:off x="10023" y="5241"/>
                    <a:ext cx="5254" cy="652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p>
                    <a:pPr algn="l"/>
                    <a14:m>
                      <m:oMath xmlns:m="http://schemas.openxmlformats.org/officeDocument/2006/math">
                        <m:r>
                          <a:rPr lang="en-US" altLang="zh-CN" sz="2100" i="1">
                            <a:solidFill>
                              <a:srgbClr val="A12423"/>
                            </a:solidFill>
                            <a:latin typeface="DejaVu Math TeX Gyre" panose="02000503000000000000" charset="0"/>
                            <a:ea typeface="SimSun" charset="0"/>
                            <a:cs typeface="DejaVu Math TeX Gyre" panose="02000503000000000000" charset="0"/>
                          </a:rPr>
                          <m:t>(</m:t>
                        </m:r>
                        <m:r>
                          <a:rPr lang="en-US" altLang="zh-CN" sz="2100" i="1">
                            <a:solidFill>
                              <a:srgbClr val="A12423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𝑥</m:t>
                        </m:r>
                      </m:oMath>
                    </a14:m>
                    <a:r>
                      <a:rPr lang="en-US" altLang="zh-CN" sz="2100" i="1">
                        <a:solidFill>
                          <a:srgbClr val="A12423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rPr>
                      <a:t> </a:t>
                    </a:r>
                    <a:r>
                      <a:rPr lang="en-US" altLang="zh-CN" sz="2100">
                        <a:solidFill>
                          <a:srgbClr val="A12423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rPr>
                      <a:t>is an n-bit binary number)</a:t>
                    </a:r>
                    <a:endParaRPr lang="en-US" altLang="zh-CN" sz="2100">
                      <a:solidFill>
                        <a:srgbClr val="A12423"/>
                      </a:solidFill>
                      <a:latin typeface="Times New Roman Regular" panose="02020603050405020304" charset="0"/>
                      <a:cs typeface="Times New Roman Regular" panose="02020603050405020304" charset="0"/>
                      <a:sym typeface="+mn-ea"/>
                    </a:endParaRPr>
                  </a:p>
                </p:txBody>
              </p:sp>
            </mc:Choice>
            <mc:Fallback>
              <p:sp>
                <p:nvSpPr>
                  <p:cNvPr id="8" name="文本框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3" y="5241"/>
                    <a:ext cx="5254" cy="652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文本框 11"/>
              <p:cNvSpPr txBox="1"/>
              <p:nvPr/>
            </p:nvSpPr>
            <p:spPr>
              <a:xfrm>
                <a:off x="10862" y="3189"/>
                <a:ext cx="3879" cy="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100" b="1">
                    <a:solidFill>
                      <a:srgbClr val="A12423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n-bit controlled modular multiplier</a:t>
                </a:r>
                <a:endPara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465" y="1533"/>
              <a:ext cx="8402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VBE Modular Exponentiation Framework</a:t>
              </a:r>
              <a:r>
                <a:rPr lang="en-US" altLang="zh-CN" sz="2100" b="1" baseline="3000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[2]</a:t>
              </a:r>
              <a:endParaRPr lang="en-US" altLang="zh-CN" sz="2100" b="1" baseline="3000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659876" y="501428"/>
            <a:ext cx="11029361" cy="5918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75055" y="762000"/>
            <a:ext cx="287718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150" normalizeH="0" baseline="0" noProof="0" dirty="0">
                <a:ln>
                  <a:noFill/>
                </a:ln>
                <a:solidFill>
                  <a:srgbClr val="A12423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Conclusion</a:t>
            </a:r>
            <a:endParaRPr kumimoji="0" lang="en-US" altLang="zh-CN" sz="3600" b="1" i="0" u="none" strike="noStrike" kern="0" cap="none" spc="150" normalizeH="0" baseline="0" noProof="0" dirty="0">
              <a:ln>
                <a:noFill/>
              </a:ln>
              <a:solidFill>
                <a:srgbClr val="A12423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782685" y="1064260"/>
            <a:ext cx="3260090" cy="2502535"/>
            <a:chOff x="1104" y="4823"/>
            <a:chExt cx="5134" cy="3941"/>
          </a:xfrm>
        </p:grpSpPr>
        <p:graphicFrame>
          <p:nvGraphicFramePr>
            <p:cNvPr id="3" name="图表 2"/>
            <p:cNvGraphicFramePr/>
            <p:nvPr/>
          </p:nvGraphicFramePr>
          <p:xfrm>
            <a:off x="1548" y="482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4" name="文本框 3"/>
            <p:cNvSpPr txBox="1"/>
            <p:nvPr/>
          </p:nvSpPr>
          <p:spPr>
            <a:xfrm>
              <a:off x="2518" y="5954"/>
              <a:ext cx="1993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33.3%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04" y="7845"/>
              <a:ext cx="513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 TD (Time) of 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Quantum Modular Framework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064625" y="3691255"/>
            <a:ext cx="2463800" cy="2600960"/>
            <a:chOff x="14275" y="5813"/>
            <a:chExt cx="3880" cy="4096"/>
          </a:xfrm>
        </p:grpSpPr>
        <p:graphicFrame>
          <p:nvGraphicFramePr>
            <p:cNvPr id="9" name="图表 8"/>
            <p:cNvGraphicFramePr/>
            <p:nvPr/>
          </p:nvGraphicFramePr>
          <p:xfrm>
            <a:off x="14275" y="581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文本框 9"/>
            <p:cNvSpPr txBox="1"/>
            <p:nvPr/>
          </p:nvSpPr>
          <p:spPr>
            <a:xfrm>
              <a:off x="15442" y="6955"/>
              <a:ext cx="1498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60%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4459" y="8990"/>
              <a:ext cx="3514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 </a:t>
              </a: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TD (Time) of </a:t>
              </a:r>
              <a:endParaRPr lang="en-US" altLang="zh-CN" sz="1600" kern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Quantum Exponentiation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27480" y="2872174"/>
            <a:ext cx="7894320" cy="737235"/>
            <a:chOff x="6089015" y="2047944"/>
            <a:chExt cx="7894320" cy="737235"/>
          </a:xfrm>
        </p:grpSpPr>
        <p:grpSp>
          <p:nvGrpSpPr>
            <p:cNvPr id="23" name="组合 22"/>
            <p:cNvGrpSpPr/>
            <p:nvPr/>
          </p:nvGrpSpPr>
          <p:grpSpPr>
            <a:xfrm>
              <a:off x="6089015" y="2094202"/>
              <a:ext cx="666753" cy="515837"/>
              <a:chOff x="6869836" y="1767216"/>
              <a:chExt cx="666753" cy="515837"/>
            </a:xfrm>
          </p:grpSpPr>
          <p:pic>
            <p:nvPicPr>
              <p:cNvPr id="19" name="图形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1113225">
                <a:off x="7052489" y="1798953"/>
                <a:ext cx="484100" cy="484100"/>
              </a:xfrm>
              <a:prstGeom prst="rect">
                <a:avLst/>
              </a:prstGeom>
            </p:spPr>
          </p:pic>
          <p:sp>
            <p:nvSpPr>
              <p:cNvPr id="20" name="圆: 空心 19"/>
              <p:cNvSpPr/>
              <p:nvPr/>
            </p:nvSpPr>
            <p:spPr>
              <a:xfrm>
                <a:off x="6869836" y="1793618"/>
                <a:ext cx="287863" cy="287863"/>
              </a:xfrm>
              <a:prstGeom prst="donut">
                <a:avLst>
                  <a:gd name="adj" fmla="val 10744"/>
                </a:avLst>
              </a:prstGeom>
              <a:solidFill>
                <a:srgbClr val="A1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876821" y="1767216"/>
                <a:ext cx="29264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1600">
                    <a:solidFill>
                      <a:srgbClr val="A1242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ZhongSongJ" panose="02010600000101010101" charset="-128"/>
                    <a:ea typeface="HYZhongSongJ" panose="02010600000101010101" charset="-128"/>
                  </a:rPr>
                  <a:t>1</a:t>
                </a:r>
                <a:endParaRPr lang="zh-CN" altLang="en-US" sz="1600">
                  <a:solidFill>
                    <a:srgbClr val="A124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ZhongSongJ" panose="02010600000101010101" charset="-128"/>
                  <a:ea typeface="HYZhongSongJ" panose="02010600000101010101" charset="-128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6861175" y="2047944"/>
              <a:ext cx="7122160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21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Highlight the potential</a:t>
              </a:r>
              <a:r>
                <a:rPr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of carry-save architecture by enhancing the performance of quantum arithmetic designs. </a:t>
              </a:r>
              <a:endPara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434465" y="3874410"/>
            <a:ext cx="7632065" cy="737235"/>
            <a:chOff x="6096000" y="3712485"/>
            <a:chExt cx="7632065" cy="737235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6000" y="3754531"/>
              <a:ext cx="659768" cy="515837"/>
              <a:chOff x="6876821" y="2228861"/>
              <a:chExt cx="659768" cy="515837"/>
            </a:xfrm>
          </p:grpSpPr>
          <p:pic>
            <p:nvPicPr>
              <p:cNvPr id="25" name="图形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1113225">
                <a:off x="7052489" y="2260598"/>
                <a:ext cx="484100" cy="484100"/>
              </a:xfrm>
              <a:prstGeom prst="rect">
                <a:avLst/>
              </a:prstGeom>
            </p:spPr>
          </p:pic>
          <p:sp>
            <p:nvSpPr>
              <p:cNvPr id="26" name="圆: 空心 25"/>
              <p:cNvSpPr/>
              <p:nvPr/>
            </p:nvSpPr>
            <p:spPr>
              <a:xfrm>
                <a:off x="6876821" y="2267328"/>
                <a:ext cx="287863" cy="287863"/>
              </a:xfrm>
              <a:prstGeom prst="donut">
                <a:avLst>
                  <a:gd name="adj" fmla="val 10744"/>
                </a:avLst>
              </a:prstGeom>
              <a:solidFill>
                <a:srgbClr val="A1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76821" y="2228861"/>
                <a:ext cx="29264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1600">
                    <a:solidFill>
                      <a:srgbClr val="A1242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ZhongSongJ" panose="02010600000101010101" charset="-128"/>
                    <a:ea typeface="HYZhongSongJ" panose="02010600000101010101" charset="-128"/>
                  </a:rPr>
                  <a:t>2</a:t>
                </a:r>
                <a:endParaRPr lang="zh-CN" altLang="en-US" sz="1600">
                  <a:solidFill>
                    <a:srgbClr val="A124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ZhongSongJ" panose="02010600000101010101" charset="-128"/>
                  <a:ea typeface="HYZhongSongJ" panose="02010600000101010101" charset="-128"/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6861175" y="3712485"/>
              <a:ext cx="6866890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buClrTx/>
                <a:buSzTx/>
                <a:buFontTx/>
              </a:pPr>
              <a:r>
                <a:rPr sz="21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Reduce the depth</a:t>
              </a:r>
              <a:r>
                <a:rPr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of quantum modular addition by proposing a novel framework based on carry-save architecture.</a:t>
              </a:r>
              <a:endPara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34465" y="4977345"/>
            <a:ext cx="8152765" cy="753745"/>
            <a:chOff x="6096000" y="4953215"/>
            <a:chExt cx="8152765" cy="753745"/>
          </a:xfrm>
        </p:grpSpPr>
        <p:grpSp>
          <p:nvGrpSpPr>
            <p:cNvPr id="28" name="组合 27"/>
            <p:cNvGrpSpPr/>
            <p:nvPr/>
          </p:nvGrpSpPr>
          <p:grpSpPr>
            <a:xfrm>
              <a:off x="6096000" y="4953215"/>
              <a:ext cx="659768" cy="515837"/>
              <a:chOff x="6876821" y="2228861"/>
              <a:chExt cx="659768" cy="515837"/>
            </a:xfrm>
          </p:grpSpPr>
          <p:pic>
            <p:nvPicPr>
              <p:cNvPr id="29" name="图形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1113225">
                <a:off x="7052489" y="2260598"/>
                <a:ext cx="484100" cy="484100"/>
              </a:xfrm>
              <a:prstGeom prst="rect">
                <a:avLst/>
              </a:prstGeom>
            </p:spPr>
          </p:pic>
          <p:sp>
            <p:nvSpPr>
              <p:cNvPr id="30" name="圆: 空心 29"/>
              <p:cNvSpPr/>
              <p:nvPr/>
            </p:nvSpPr>
            <p:spPr>
              <a:xfrm>
                <a:off x="6876821" y="2267328"/>
                <a:ext cx="287863" cy="287863"/>
              </a:xfrm>
              <a:prstGeom prst="donut">
                <a:avLst>
                  <a:gd name="adj" fmla="val 10744"/>
                </a:avLst>
              </a:prstGeom>
              <a:solidFill>
                <a:srgbClr val="A1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876821" y="2228861"/>
                <a:ext cx="29264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1600">
                    <a:solidFill>
                      <a:srgbClr val="A1242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ZhongSongJ" panose="02010600000101010101" charset="-128"/>
                    <a:ea typeface="HYZhongSongJ" panose="02010600000101010101" charset="-128"/>
                  </a:rPr>
                  <a:t>3</a:t>
                </a:r>
                <a:endParaRPr lang="zh-CN" altLang="en-US" sz="1600">
                  <a:solidFill>
                    <a:srgbClr val="A124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ZhongSongJ" panose="02010600000101010101" charset="-128"/>
                  <a:ea typeface="HYZhongSongJ" panose="02010600000101010101" charset="-128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6861175" y="4969725"/>
              <a:ext cx="7387590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21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Accelerate Shor’s algorithm</a:t>
              </a:r>
              <a:r>
                <a:rPr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through improving </a:t>
              </a:r>
              <a:r>
                <a:rPr lang="en-US"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quantum </a:t>
              </a:r>
              <a:r>
                <a:rPr sz="21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modular addition efficiency.</a:t>
              </a:r>
              <a:endPara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316355" y="1692275"/>
            <a:ext cx="78473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rPr>
              <a:t>In this paper, we focused on exploring innovative designs to </a:t>
            </a:r>
            <a:r>
              <a:rPr sz="21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rPr>
              <a:t>enhance the efficiency</a:t>
            </a:r>
            <a:r>
              <a: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rPr>
              <a:t> of quantum modular addition. </a:t>
            </a:r>
            <a:endParaRPr sz="2100">
              <a:latin typeface="Times New Roman Regular" panose="02020603050405020304" charset="0"/>
              <a:ea typeface="HYZhongSongJ" panose="02010600000101010101" charset="-128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300900"/>
            <a:ext cx="12192000" cy="4509426"/>
          </a:xfrm>
          <a:prstGeom prst="rect">
            <a:avLst/>
          </a:prstGeom>
          <a:solidFill>
            <a:srgbClr val="A12423"/>
          </a:solidFill>
          <a:ln>
            <a:solidFill>
              <a:srgbClr val="E40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569" y="1020931"/>
            <a:ext cx="4242144" cy="58370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2756" r="44992" b="93884"/>
          <a:stretch>
            <a:fillRect/>
          </a:stretch>
        </p:blipFill>
        <p:spPr>
          <a:xfrm flipH="1">
            <a:off x="2201176" y="1181809"/>
            <a:ext cx="1260890" cy="196115"/>
          </a:xfrm>
          <a:custGeom>
            <a:avLst/>
            <a:gdLst>
              <a:gd name="connsiteX0" fmla="*/ 0 w 1414462"/>
              <a:gd name="connsiteY0" fmla="*/ 0 h 209550"/>
              <a:gd name="connsiteX1" fmla="*/ 2381 w 1414462"/>
              <a:gd name="connsiteY1" fmla="*/ 11907 h 209550"/>
              <a:gd name="connsiteX2" fmla="*/ 7144 w 1414462"/>
              <a:gd name="connsiteY2" fmla="*/ 28575 h 209550"/>
              <a:gd name="connsiteX3" fmla="*/ 16669 w 1414462"/>
              <a:gd name="connsiteY3" fmla="*/ 78582 h 209550"/>
              <a:gd name="connsiteX4" fmla="*/ 30956 w 1414462"/>
              <a:gd name="connsiteY4" fmla="*/ 121444 h 209550"/>
              <a:gd name="connsiteX5" fmla="*/ 38100 w 1414462"/>
              <a:gd name="connsiteY5" fmla="*/ 142875 h 209550"/>
              <a:gd name="connsiteX6" fmla="*/ 59531 w 1414462"/>
              <a:gd name="connsiteY6" fmla="*/ 161925 h 209550"/>
              <a:gd name="connsiteX7" fmla="*/ 111919 w 1414462"/>
              <a:gd name="connsiteY7" fmla="*/ 200025 h 209550"/>
              <a:gd name="connsiteX8" fmla="*/ 971550 w 1414462"/>
              <a:gd name="connsiteY8" fmla="*/ 197644 h 209550"/>
              <a:gd name="connsiteX9" fmla="*/ 1150144 w 1414462"/>
              <a:gd name="connsiteY9" fmla="*/ 202407 h 209550"/>
              <a:gd name="connsiteX10" fmla="*/ 1185862 w 1414462"/>
              <a:gd name="connsiteY10" fmla="*/ 209550 h 209550"/>
              <a:gd name="connsiteX11" fmla="*/ 1295400 w 1414462"/>
              <a:gd name="connsiteY11" fmla="*/ 209550 h 209550"/>
              <a:gd name="connsiteX12" fmla="*/ 1331119 w 1414462"/>
              <a:gd name="connsiteY12" fmla="*/ 190500 h 209550"/>
              <a:gd name="connsiteX13" fmla="*/ 1371600 w 1414462"/>
              <a:gd name="connsiteY13" fmla="*/ 157163 h 209550"/>
              <a:gd name="connsiteX14" fmla="*/ 1400175 w 1414462"/>
              <a:gd name="connsiteY14" fmla="*/ 126207 h 209550"/>
              <a:gd name="connsiteX15" fmla="*/ 1404937 w 1414462"/>
              <a:gd name="connsiteY15" fmla="*/ 69057 h 209550"/>
              <a:gd name="connsiteX16" fmla="*/ 1414462 w 1414462"/>
              <a:gd name="connsiteY16" fmla="*/ 4763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14462" h="209550">
                <a:moveTo>
                  <a:pt x="0" y="0"/>
                </a:moveTo>
                <a:lnTo>
                  <a:pt x="2381" y="11907"/>
                </a:lnTo>
                <a:lnTo>
                  <a:pt x="7144" y="28575"/>
                </a:lnTo>
                <a:lnTo>
                  <a:pt x="16669" y="78582"/>
                </a:lnTo>
                <a:lnTo>
                  <a:pt x="30956" y="121444"/>
                </a:lnTo>
                <a:lnTo>
                  <a:pt x="38100" y="142875"/>
                </a:lnTo>
                <a:lnTo>
                  <a:pt x="59531" y="161925"/>
                </a:lnTo>
                <a:lnTo>
                  <a:pt x="111919" y="200025"/>
                </a:lnTo>
                <a:lnTo>
                  <a:pt x="971550" y="197644"/>
                </a:lnTo>
                <a:lnTo>
                  <a:pt x="1150144" y="202407"/>
                </a:lnTo>
                <a:lnTo>
                  <a:pt x="1185862" y="209550"/>
                </a:lnTo>
                <a:lnTo>
                  <a:pt x="1295400" y="209550"/>
                </a:lnTo>
                <a:lnTo>
                  <a:pt x="1331119" y="190500"/>
                </a:lnTo>
                <a:lnTo>
                  <a:pt x="1371600" y="157163"/>
                </a:lnTo>
                <a:lnTo>
                  <a:pt x="1400175" y="126207"/>
                </a:lnTo>
                <a:lnTo>
                  <a:pt x="1404937" y="69057"/>
                </a:lnTo>
                <a:lnTo>
                  <a:pt x="1414462" y="4763"/>
                </a:ln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>
            <a:off x="483235" y="252730"/>
            <a:ext cx="324294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Conclusion</a:t>
            </a:r>
            <a:endParaRPr kumimoji="0" lang="en-US" altLang="zh-CN" sz="3600" b="1" i="0" u="none" strike="noStrike" kern="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088255" y="2393950"/>
            <a:ext cx="6840220" cy="159194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With a powerful quantum computer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Use our design as modular addition block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Attack time for quantum hacking is reduced:</a:t>
            </a:r>
            <a:endParaRPr kumimoji="0" lang="en-US" altLang="zh-CN" sz="4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88255" y="1519555"/>
            <a:ext cx="414655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kern="0" spc="50" dirty="0">
                <a:solidFill>
                  <a:schemeClr val="bg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Ms. Luisa’s Story...</a:t>
            </a:r>
            <a:endParaRPr lang="en-US" altLang="zh-CN" sz="3600" b="1" kern="0" spc="50" dirty="0">
              <a:solidFill>
                <a:schemeClr val="bg1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87645" y="4182745"/>
            <a:ext cx="5673725" cy="6915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900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  <a:sym typeface="+mn-ea"/>
              </a:rPr>
              <a:t>From 8 Hours  to 4.8 Hours</a:t>
            </a:r>
            <a:endParaRPr lang="zh-CN" altLang="en-US" sz="39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5391"/>
          <a:stretch>
            <a:fillRect/>
          </a:stretch>
        </p:blipFill>
        <p:spPr>
          <a:xfrm>
            <a:off x="1683385" y="1181735"/>
            <a:ext cx="2296160" cy="507492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A1242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6160" y="1072515"/>
            <a:ext cx="10182860" cy="46462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89275" y="1379220"/>
            <a:ext cx="63988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Thank You for Listening!</a:t>
            </a:r>
            <a:endParaRPr kumimoji="0" lang="en-US" altLang="zh-CN" sz="3600" i="0" u="none" strike="noStrike" cap="none" spc="500" normalizeH="0" baseline="0" dirty="0">
              <a:solidFill>
                <a:schemeClr val="tx1"/>
              </a:solidFill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78150" y="2329815"/>
            <a:ext cx="15163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Manuscript</a:t>
            </a:r>
            <a:endParaRPr lang="en-US" altLang="zh-CN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0" y="2811145"/>
            <a:ext cx="2400300" cy="2374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49920" y="2329815"/>
            <a:ext cx="12509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LinkedIn</a:t>
            </a:r>
            <a:endParaRPr lang="en-US" altLang="zh-CN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10" name="图片 9" descr="Untitle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390" y="2696210"/>
            <a:ext cx="2529840" cy="25298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r="51256"/>
          <a:stretch>
            <a:fillRect/>
          </a:stretch>
        </p:blipFill>
        <p:spPr>
          <a:xfrm>
            <a:off x="2009775" y="6134735"/>
            <a:ext cx="1490345" cy="695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975" y="5980430"/>
            <a:ext cx="802005" cy="802005"/>
          </a:xfrm>
          <a:prstGeom prst="rect">
            <a:avLst/>
          </a:prstGeom>
        </p:spPr>
      </p:pic>
      <p:pic>
        <p:nvPicPr>
          <p:cNvPr id="22" name="图片 21" descr="Ceda color padded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0300" y="6134735"/>
            <a:ext cx="1666875" cy="647700"/>
          </a:xfrm>
          <a:prstGeom prst="rect">
            <a:avLst/>
          </a:prstGeom>
        </p:spPr>
      </p:pic>
      <p:pic>
        <p:nvPicPr>
          <p:cNvPr id="23" name="图片 22" descr="IFIP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7865" y="5943600"/>
            <a:ext cx="474980" cy="898525"/>
          </a:xfrm>
          <a:prstGeom prst="rect">
            <a:avLst/>
          </a:prstGeom>
        </p:spPr>
      </p:pic>
      <p:pic>
        <p:nvPicPr>
          <p:cNvPr id="24" name="图片 23" descr="TUD Bounded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9730" y="6142990"/>
            <a:ext cx="1268095" cy="499745"/>
          </a:xfrm>
          <a:prstGeom prst="rect">
            <a:avLst/>
          </a:prstGeom>
        </p:spPr>
      </p:pic>
      <p:pic>
        <p:nvPicPr>
          <p:cNvPr id="26" name="图片 25" descr="Plan de travail 2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64675" y="5935345"/>
            <a:ext cx="2569210" cy="8915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1595" y="17780"/>
            <a:ext cx="1812290" cy="859155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93345" y="107315"/>
            <a:ext cx="556196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  <a:latin typeface="Times New Roman Regular" panose="02020603050405020304" charset="0"/>
                <a:ea typeface="HYHeiFangJ" panose="00020600040101010101" charset="-122"/>
                <a:cs typeface="Times New Roman Regular" panose="02020603050405020304" charset="0"/>
              </a:rPr>
              <a:t>International Women in Engineering Day (INWED 2025) </a:t>
            </a:r>
            <a:endParaRPr lang="en-US" altLang="zh-CN">
              <a:solidFill>
                <a:schemeClr val="bg1"/>
              </a:solidFill>
              <a:latin typeface="Times New Roman Regular" panose="02020603050405020304" charset="0"/>
              <a:ea typeface="HYHeiFangJ" panose="00020600040101010101" charset="-122"/>
              <a:cs typeface="Times New Roman Regular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 Regular" panose="02020603050405020304" charset="0"/>
                <a:ea typeface="HYHeiFangJ" panose="00020600040101010101" charset="-122"/>
                <a:cs typeface="Times New Roman Regular" panose="02020603050405020304" charset="0"/>
              </a:rPr>
              <a:t>June 20, 2025, Singapore.</a:t>
            </a:r>
            <a:endParaRPr lang="en-US" altLang="zh-CN">
              <a:solidFill>
                <a:schemeClr val="bg1"/>
              </a:solidFill>
              <a:latin typeface="Times New Roman Regular" panose="02020603050405020304" charset="0"/>
              <a:ea typeface="HYHeiFangJ" panose="00020600040101010101" charset="-122"/>
              <a:cs typeface="Times New Roman Regular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20" y="6036945"/>
            <a:ext cx="1452308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659876" y="501428"/>
            <a:ext cx="11029361" cy="591822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1421765" y="2900045"/>
            <a:ext cx="2722880" cy="81851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/>
          <a:p>
            <a:pPr algn="r"/>
            <a:r>
              <a:rPr lang="en-US" altLang="zh-CN" sz="3600" b="1" spc="300">
                <a:solidFill>
                  <a:srgbClr val="A12423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CONTENT</a:t>
            </a:r>
            <a:endParaRPr lang="en-US" altLang="zh-CN" sz="3600" b="1" spc="300">
              <a:solidFill>
                <a:srgbClr val="A12423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659536" y="1719027"/>
            <a:ext cx="1696298" cy="400110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none">
            <a:normAutofit/>
          </a:bodyPr>
          <a:p>
            <a:r>
              <a:rPr lang="en-US" altLang="zh-CN" sz="2000" b="1" spc="300">
                <a:solidFill>
                  <a:srgbClr val="778495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rPr>
              <a:t> </a:t>
            </a:r>
            <a:endParaRPr lang="en-US" altLang="zh-CN" sz="2000" b="1" spc="300">
              <a:solidFill>
                <a:srgbClr val="778495"/>
              </a:solidFill>
              <a:latin typeface="Arial" panose="020B0604020202020204" pitchFamily="34" charset="0"/>
              <a:ea typeface="Microsoft YaHei" panose="020B0503020204020204" charset="-122"/>
              <a:cs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009515" y="1083945"/>
            <a:ext cx="5019040" cy="4450715"/>
          </a:xfrm>
          <a:prstGeom prst="rect">
            <a:avLst/>
          </a:prstGeom>
          <a:noFill/>
        </p:spPr>
        <p:txBody>
          <a:bodyPr wrap="none" anchor="ctr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01	</a:t>
            </a: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Introduction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02	Research Question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03	Contribution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04	Method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05	Results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06	Conclusion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A12423"/>
          </a:solidFill>
          <a:ln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9876" y="501428"/>
            <a:ext cx="11029361" cy="5918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9826" y="2843522"/>
            <a:ext cx="5279010" cy="13112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100" b="1" i="0" u="none" strike="noStrike" kern="1200" cap="none" spc="500" normalizeH="0" baseline="0" noProof="0" dirty="0">
                <a:ln>
                  <a:noFill/>
                </a:ln>
                <a:solidFill>
                  <a:srgbClr val="A12423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Q&amp;A</a:t>
            </a:r>
            <a:endParaRPr kumimoji="0" lang="en-US" altLang="zh-CN" sz="6100" b="1" i="0" u="none" strike="noStrike" kern="1200" cap="none" spc="500" normalizeH="0" baseline="0" noProof="0" dirty="0">
              <a:ln>
                <a:noFill/>
              </a:ln>
              <a:solidFill>
                <a:srgbClr val="A12423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7" name="图片 6" descr="saharadeserttour_1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2090"/>
          <a:stretch>
            <a:fillRect/>
          </a:stretch>
        </p:blipFill>
        <p:spPr>
          <a:xfrm>
            <a:off x="6410325" y="501650"/>
            <a:ext cx="5278755" cy="591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26135" y="257810"/>
            <a:ext cx="231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en-US" altLang="zh-CN" sz="3600" b="1" dirty="0">
                <a:solidFill>
                  <a:srgbClr val="A12423"/>
                </a:solidFill>
                <a:latin typeface="Times New Roman Bold" panose="02020603050405020304" charset="0"/>
                <a:ea typeface="Source Han Sans CN Bold" panose="020B0800000000000000" pitchFamily="34" charset="-128"/>
                <a:cs typeface="Times New Roman Bold" panose="02020603050405020304" charset="0"/>
                <a:sym typeface="+mn-ea"/>
              </a:rPr>
              <a:t>References</a:t>
            </a:r>
            <a:endParaRPr kumimoji="1" lang="en-US" altLang="zh-CN" sz="3600" b="1" dirty="0">
              <a:solidFill>
                <a:srgbClr val="A12423"/>
              </a:solidFill>
              <a:latin typeface="Times New Roman Bold" panose="02020603050405020304" charset="0"/>
              <a:ea typeface="Source Han Sans CN Bold" panose="020B0800000000000000" pitchFamily="34" charset="-128"/>
              <a:cs typeface="Times New Roman Bold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6135" y="986155"/>
            <a:ext cx="10735945" cy="55848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[1]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Shor, P.W., 1999. Polynomial-time algorithms for prime factorization and discrete logarithms on a quantum computer. SIAM review, 41(2), pp.303-332.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[2]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Vedral, V., Barenco, A. and Ekert, A., 1996. Quantum networks for elementary arithmetic operations. Physical Review A, 54(1), p.147.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[3]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Beckman, D., Chari, A.N., Devabhaktuni, S. and Preskill, J., 1996. Efficient networks for quantum factoring. Physical Review A, 54(2), p.1034.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[4]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Van Meter, R. and Itoh, K.M., 2005. Fast quantum modular exponentiation. Physical Review A—Atomic, Molecular, and Optical Physics, 71(5), p.052320.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[5]</a:t>
            </a: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Rines, R. and Chuang, I., 2018. High performance quantum modular multipliers. arXiv preprint arXiv:1801.01081.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[6]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Gayathri, S.S., Kumar, R., Dhanalakshmi, S., Kaushik, B.K. and Haghparast, M., 2021. T-count optimized wallace tree integer multiplier for quantum computing. International Journal of Theoretical Physics, 60(8), pp.2823-2835.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[7]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Takahashi, Y., Tani, S. and Kunihiro, N., 2009. Quantum addition circuits and unbounded fan-out. arXiv preprint arXiv:0910.2530.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[8] </a:t>
            </a: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</a:rPr>
              <a:t>Wang, S., Deb, S., Mondal, A. and Chattopadhyay, A., 2024. Optimal Toffoli-Depth Quantum Adder. arXiv preprint arXiv:2405.02523.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300900"/>
            <a:ext cx="12192000" cy="4509426"/>
          </a:xfrm>
          <a:prstGeom prst="rect">
            <a:avLst/>
          </a:prstGeom>
          <a:solidFill>
            <a:srgbClr val="A12423"/>
          </a:solidFill>
          <a:ln>
            <a:solidFill>
              <a:srgbClr val="E40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569" y="1020931"/>
            <a:ext cx="4242144" cy="58370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2756" r="44992" b="93884"/>
          <a:stretch>
            <a:fillRect/>
          </a:stretch>
        </p:blipFill>
        <p:spPr>
          <a:xfrm flipH="1">
            <a:off x="2201176" y="1181809"/>
            <a:ext cx="1260890" cy="196115"/>
          </a:xfrm>
          <a:custGeom>
            <a:avLst/>
            <a:gdLst>
              <a:gd name="connsiteX0" fmla="*/ 0 w 1414462"/>
              <a:gd name="connsiteY0" fmla="*/ 0 h 209550"/>
              <a:gd name="connsiteX1" fmla="*/ 2381 w 1414462"/>
              <a:gd name="connsiteY1" fmla="*/ 11907 h 209550"/>
              <a:gd name="connsiteX2" fmla="*/ 7144 w 1414462"/>
              <a:gd name="connsiteY2" fmla="*/ 28575 h 209550"/>
              <a:gd name="connsiteX3" fmla="*/ 16669 w 1414462"/>
              <a:gd name="connsiteY3" fmla="*/ 78582 h 209550"/>
              <a:gd name="connsiteX4" fmla="*/ 30956 w 1414462"/>
              <a:gd name="connsiteY4" fmla="*/ 121444 h 209550"/>
              <a:gd name="connsiteX5" fmla="*/ 38100 w 1414462"/>
              <a:gd name="connsiteY5" fmla="*/ 142875 h 209550"/>
              <a:gd name="connsiteX6" fmla="*/ 59531 w 1414462"/>
              <a:gd name="connsiteY6" fmla="*/ 161925 h 209550"/>
              <a:gd name="connsiteX7" fmla="*/ 111919 w 1414462"/>
              <a:gd name="connsiteY7" fmla="*/ 200025 h 209550"/>
              <a:gd name="connsiteX8" fmla="*/ 971550 w 1414462"/>
              <a:gd name="connsiteY8" fmla="*/ 197644 h 209550"/>
              <a:gd name="connsiteX9" fmla="*/ 1150144 w 1414462"/>
              <a:gd name="connsiteY9" fmla="*/ 202407 h 209550"/>
              <a:gd name="connsiteX10" fmla="*/ 1185862 w 1414462"/>
              <a:gd name="connsiteY10" fmla="*/ 209550 h 209550"/>
              <a:gd name="connsiteX11" fmla="*/ 1295400 w 1414462"/>
              <a:gd name="connsiteY11" fmla="*/ 209550 h 209550"/>
              <a:gd name="connsiteX12" fmla="*/ 1331119 w 1414462"/>
              <a:gd name="connsiteY12" fmla="*/ 190500 h 209550"/>
              <a:gd name="connsiteX13" fmla="*/ 1371600 w 1414462"/>
              <a:gd name="connsiteY13" fmla="*/ 157163 h 209550"/>
              <a:gd name="connsiteX14" fmla="*/ 1400175 w 1414462"/>
              <a:gd name="connsiteY14" fmla="*/ 126207 h 209550"/>
              <a:gd name="connsiteX15" fmla="*/ 1404937 w 1414462"/>
              <a:gd name="connsiteY15" fmla="*/ 69057 h 209550"/>
              <a:gd name="connsiteX16" fmla="*/ 1414462 w 1414462"/>
              <a:gd name="connsiteY16" fmla="*/ 4763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14462" h="209550">
                <a:moveTo>
                  <a:pt x="0" y="0"/>
                </a:moveTo>
                <a:lnTo>
                  <a:pt x="2381" y="11907"/>
                </a:lnTo>
                <a:lnTo>
                  <a:pt x="7144" y="28575"/>
                </a:lnTo>
                <a:lnTo>
                  <a:pt x="16669" y="78582"/>
                </a:lnTo>
                <a:lnTo>
                  <a:pt x="30956" y="121444"/>
                </a:lnTo>
                <a:lnTo>
                  <a:pt x="38100" y="142875"/>
                </a:lnTo>
                <a:lnTo>
                  <a:pt x="59531" y="161925"/>
                </a:lnTo>
                <a:lnTo>
                  <a:pt x="111919" y="200025"/>
                </a:lnTo>
                <a:lnTo>
                  <a:pt x="971550" y="197644"/>
                </a:lnTo>
                <a:lnTo>
                  <a:pt x="1150144" y="202407"/>
                </a:lnTo>
                <a:lnTo>
                  <a:pt x="1185862" y="209550"/>
                </a:lnTo>
                <a:lnTo>
                  <a:pt x="1295400" y="209550"/>
                </a:lnTo>
                <a:lnTo>
                  <a:pt x="1331119" y="190500"/>
                </a:lnTo>
                <a:lnTo>
                  <a:pt x="1371600" y="157163"/>
                </a:lnTo>
                <a:lnTo>
                  <a:pt x="1400175" y="126207"/>
                </a:lnTo>
                <a:lnTo>
                  <a:pt x="1404937" y="69057"/>
                </a:lnTo>
                <a:lnTo>
                  <a:pt x="1414462" y="4763"/>
                </a:ln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>
            <a:off x="483235" y="252730"/>
            <a:ext cx="324294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Introduction</a:t>
            </a:r>
            <a:endParaRPr kumimoji="0" lang="en-US" altLang="zh-CN" sz="3600" b="1" i="0" u="none" strike="noStrike" kern="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11445" y="1964055"/>
            <a:ext cx="6666865" cy="357822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It’s a normal day. Ms. Luisa has just decided to buy a ticket to Singapore, to attend the International Women in Engineering Day this year. 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Unfortunately, she is unable to complete the payment because all the money in her account was stolen by a </a:t>
            </a:r>
            <a:r>
              <a: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quantum attacker</a:t>
            </a: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.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lang="en-US" altLang="zh-CN" sz="2100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  <a:sym typeface="+mn-ea"/>
              </a:rPr>
              <a:t>Ms. Luisa</a:t>
            </a: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 is shocked. She immediately calls the bank manager...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211445" y="1318895"/>
            <a:ext cx="414655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kern="0" spc="50" dirty="0">
                <a:solidFill>
                  <a:schemeClr val="bg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Let’s Imagine...</a:t>
            </a:r>
            <a:endParaRPr lang="en-US" altLang="zh-CN" sz="3600" b="1" kern="0" spc="50" dirty="0">
              <a:solidFill>
                <a:schemeClr val="bg1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5391"/>
          <a:stretch>
            <a:fillRect/>
          </a:stretch>
        </p:blipFill>
        <p:spPr>
          <a:xfrm>
            <a:off x="1683385" y="1181735"/>
            <a:ext cx="2296160" cy="507492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914536" y="1863014"/>
            <a:ext cx="4370985" cy="4006467"/>
            <a:chOff x="1080231" y="1834878"/>
            <a:chExt cx="4370985" cy="4006467"/>
          </a:xfrm>
        </p:grpSpPr>
        <p:sp>
          <p:nvSpPr>
            <p:cNvPr id="16" name="椭圆 15"/>
            <p:cNvSpPr/>
            <p:nvPr/>
          </p:nvSpPr>
          <p:spPr>
            <a:xfrm>
              <a:off x="1420545" y="1834878"/>
              <a:ext cx="3620044" cy="3620044"/>
            </a:xfrm>
            <a:prstGeom prst="ellipse">
              <a:avLst/>
            </a:prstGeom>
            <a:solidFill>
              <a:srgbClr val="A1242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80231" y="2417953"/>
              <a:ext cx="4370985" cy="3423392"/>
              <a:chOff x="1080231" y="2151253"/>
              <a:chExt cx="4370985" cy="3423392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78"/>
              <a:stretch>
                <a:fillRect/>
              </a:stretch>
            </p:blipFill>
            <p:spPr>
              <a:xfrm>
                <a:off x="1357510" y="2260355"/>
                <a:ext cx="3788442" cy="2397369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7" b="94301" l="5000" r="95156">
                            <a14:foregroundMark x1="8906" y1="4412" x2="88906" y2="4044"/>
                            <a14:foregroundMark x1="93906" y1="3217" x2="93438" y2="67831"/>
                            <a14:foregroundMark x1="5234" y1="5790" x2="5625" y2="72794"/>
                            <a14:foregroundMark x1="9141" y1="73346" x2="92188" y2="73070"/>
                            <a14:foregroundMark x1="24844" y1="94485" x2="79922" y2="94485"/>
                            <a14:foregroundMark x1="95234" y1="65901" x2="92578" y2="76746"/>
                            <a14:foregroundMark x1="54453" y1="1287" x2="94141" y2="2390"/>
                            <a14:foregroundMark x1="45313" y1="81710" x2="57266" y2="91176"/>
                            <a14:foregroundMark x1="93281" y1="8824" x2="93047" y2="57261"/>
                            <a14:backgroundMark x1="18750" y1="17739" x2="70547" y2="36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0231" y="2151253"/>
                <a:ext cx="4370985" cy="3423392"/>
              </a:xfrm>
              <a:prstGeom prst="rect">
                <a:avLst/>
              </a:prstGeom>
            </p:spPr>
          </p:pic>
        </p:grpSp>
      </p:grpSp>
      <p:pic>
        <p:nvPicPr>
          <p:cNvPr id="18" name="图片 17" descr="256-bit-encryp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085" y="2609850"/>
            <a:ext cx="3788410" cy="22498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97815" y="200025"/>
            <a:ext cx="31724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150" normalizeH="0" baseline="0" noProof="0" dirty="0">
                <a:ln>
                  <a:noFill/>
                </a:ln>
                <a:solidFill>
                  <a:srgbClr val="A12423"/>
                </a:solidFill>
                <a:effectLst/>
                <a:uLnTx/>
                <a:uFillTx/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Introduction</a:t>
            </a:r>
            <a:endParaRPr kumimoji="0" lang="en-US" altLang="zh-CN" sz="3600" b="1" i="0" u="none" strike="noStrike" kern="0" cap="none" spc="150" normalizeH="0" baseline="0" noProof="0" dirty="0">
              <a:ln>
                <a:noFill/>
              </a:ln>
              <a:solidFill>
                <a:srgbClr val="A12423"/>
              </a:solidFill>
              <a:effectLst/>
              <a:uLnTx/>
              <a:uFillTx/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58560" y="845185"/>
            <a:ext cx="5187950" cy="1490345"/>
            <a:chOff x="10356" y="517"/>
            <a:chExt cx="8170" cy="2347"/>
          </a:xfrm>
        </p:grpSpPr>
        <p:sp>
          <p:nvSpPr>
            <p:cNvPr id="8" name="矩形 7"/>
            <p:cNvSpPr/>
            <p:nvPr/>
          </p:nvSpPr>
          <p:spPr>
            <a:xfrm>
              <a:off x="10356" y="517"/>
              <a:ext cx="7243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zh-CN" altLang="en-US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Public Key Encryption (RSA, ECC,</a:t>
              </a:r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 </a:t>
              </a:r>
              <a:r>
                <a:rPr lang="zh-CN" altLang="en-US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...)</a:t>
              </a:r>
              <a:endParaRPr lang="zh-CN" altLang="en-US" sz="2100" b="1">
                <a:solidFill>
                  <a:srgbClr val="A12423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356" y="1169"/>
              <a:ext cx="8170" cy="16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High Security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Classical computers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: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</a:t>
              </a:r>
              <a:r>
                <a:rPr lang="en-US" sz="1600">
                  <a:solidFill>
                    <a:srgbClr val="A12423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several billion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years to break.</a:t>
              </a:r>
              <a:endParaRPr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Applications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Banking systems, secure communications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......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258560" y="2446020"/>
            <a:ext cx="4732020" cy="1503045"/>
            <a:chOff x="10356" y="3747"/>
            <a:chExt cx="7452" cy="2367"/>
          </a:xfrm>
        </p:grpSpPr>
        <p:sp>
          <p:nvSpPr>
            <p:cNvPr id="32" name="矩形 31"/>
            <p:cNvSpPr/>
            <p:nvPr/>
          </p:nvSpPr>
          <p:spPr>
            <a:xfrm>
              <a:off x="10356" y="3747"/>
              <a:ext cx="3335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zh-CN" altLang="en-US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Quantum Attack</a:t>
              </a:r>
              <a:endParaRPr lang="zh-CN" altLang="en-US" sz="2100" b="1">
                <a:solidFill>
                  <a:srgbClr val="A12423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0356" y="4420"/>
              <a:ext cx="7452" cy="16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Attack Private-key Encryption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Grover’s Algorithm, Simon’s Algorithm, ...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...</a:t>
              </a:r>
              <a:endParaRPr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buFont typeface="Wingdings" panose="05000000000000000000" charset="0"/>
                <a:buChar char=""/>
              </a:pP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Attack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Public Key Encryption</a:t>
              </a:r>
              <a:endParaRPr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Shor’s Algorithm</a:t>
              </a:r>
              <a:r>
                <a:rPr lang="en-US" sz="1600" baseline="300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[1]</a:t>
              </a:r>
              <a:r>
                <a:rPr lang="en-US"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, ......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</a:t>
              </a:r>
              <a:endParaRPr sz="1600">
                <a:solidFill>
                  <a:schemeClr val="tx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258560" y="4020185"/>
            <a:ext cx="5775960" cy="1736090"/>
            <a:chOff x="10356" y="6244"/>
            <a:chExt cx="9096" cy="2734"/>
          </a:xfrm>
        </p:grpSpPr>
        <p:sp>
          <p:nvSpPr>
            <p:cNvPr id="45" name="矩形 44"/>
            <p:cNvSpPr/>
            <p:nvPr/>
          </p:nvSpPr>
          <p:spPr>
            <a:xfrm>
              <a:off x="10356" y="6244"/>
              <a:ext cx="3404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zh-CN" altLang="en-US" sz="21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Shor's Algorithm</a:t>
              </a:r>
              <a:endParaRPr lang="en-US" altLang="zh-CN" sz="2100" b="1" baseline="30000">
                <a:solidFill>
                  <a:srgbClr val="A12423"/>
                </a:solidFill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  <a:sym typeface="+mn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356" y="6896"/>
              <a:ext cx="9096" cy="208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 algn="l">
                <a:buClrTx/>
                <a:buSzTx/>
                <a:buFont typeface="Wingdings" panose="05000000000000000000" charset="0"/>
                <a:buChar char=""/>
              </a:pP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Attack </a:t>
              </a: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Public Key Encryption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  <a:sym typeface="+mn-ea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Can break RSA in </a:t>
              </a:r>
              <a:r>
                <a:rPr lang="en-US" sz="1600">
                  <a:solidFill>
                    <a:srgbClr val="A12423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8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hours.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buFont typeface="Wingdings" panose="05000000000000000000" charset="0"/>
                <a:buChar char=""/>
              </a:pP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Most Resource-Intensive Component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Modular Exponentiation, 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lvl="1" indent="0">
                <a:buFont typeface="Wingdings" panose="05000000000000000000" charset="0"/>
                <a:buNone/>
              </a:pP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Relies on </a:t>
              </a:r>
              <a:r>
                <a:rPr lang="en-US" sz="1600">
                  <a:solidFill>
                    <a:srgbClr val="A12423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modular addition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</a:t>
              </a:r>
              <a:endParaRPr lang="en-US"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"/>
          <a:stretch>
            <a:fillRect/>
          </a:stretch>
        </p:blipFill>
        <p:spPr>
          <a:xfrm>
            <a:off x="-3129995" y="481411"/>
            <a:ext cx="9982506" cy="56902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28694" y="1047763"/>
            <a:ext cx="7124620" cy="4541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67400" y="1820545"/>
            <a:ext cx="6276975" cy="845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defTabSz="685800">
              <a:defRPr/>
            </a:pPr>
            <a:r>
              <a:rPr lang="en-US" altLang="zh-CN" sz="4900" b="1" kern="0" spc="15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Research Question</a:t>
            </a:r>
            <a:endParaRPr lang="en-US" altLang="zh-CN" sz="4900" b="1" kern="0" spc="150" dirty="0">
              <a:solidFill>
                <a:prstClr val="black">
                  <a:lumMod val="85000"/>
                  <a:lumOff val="15000"/>
                </a:prstClr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67400" y="2695575"/>
            <a:ext cx="6529705" cy="141859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lvl="0">
              <a:lnSpc>
                <a:spcPct val="135000"/>
              </a:lnSpc>
              <a:spcBef>
                <a:spcPts val="1000"/>
              </a:spcBef>
            </a:pPr>
            <a:r>
              <a:rPr lang="en-US" altLang="zh-CN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How to improve the efficiency of Quantum Modular Addition?</a:t>
            </a:r>
            <a:endParaRPr lang="en-US" altLang="zh-CN" sz="3200" kern="0" dirty="0">
              <a:solidFill>
                <a:schemeClr val="tx1">
                  <a:lumMod val="65000"/>
                  <a:lumOff val="35000"/>
                </a:schemeClr>
              </a:solidFill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</p:txBody>
      </p:sp>
      <p:pic>
        <p:nvPicPr>
          <p:cNvPr id="3" name="图片 2" descr="39062724_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415" y="1047750"/>
            <a:ext cx="6276340" cy="465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531872" y="1638363"/>
            <a:ext cx="4961628" cy="2087880"/>
            <a:chOff x="954088" y="1638300"/>
            <a:chExt cx="5256212" cy="2146300"/>
          </a:xfrm>
        </p:grpSpPr>
        <p:sp>
          <p:nvSpPr>
            <p:cNvPr id="7" name="矩形: 圆角 14"/>
            <p:cNvSpPr/>
            <p:nvPr/>
          </p:nvSpPr>
          <p:spPr>
            <a:xfrm>
              <a:off x="954088" y="1638300"/>
              <a:ext cx="5256212" cy="2146300"/>
            </a:xfrm>
            <a:prstGeom prst="roundRect">
              <a:avLst>
                <a:gd name="adj" fmla="val 7200"/>
              </a:avLst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: 圆角 15"/>
            <p:cNvSpPr/>
            <p:nvPr/>
          </p:nvSpPr>
          <p:spPr>
            <a:xfrm>
              <a:off x="954088" y="1638300"/>
              <a:ext cx="5141912" cy="2146300"/>
            </a:xfrm>
            <a:prstGeom prst="roundRect">
              <a:avLst>
                <a:gd name="adj" fmla="val 7200"/>
              </a:avLst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12699" y="264705"/>
            <a:ext cx="30911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Contribution</a:t>
            </a:r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 1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5660" y="943610"/>
            <a:ext cx="74872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Highlight the Potential of the Carry-save Architecture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ea typeface="+mj-ea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947682" y="1638300"/>
            <a:ext cx="4961628" cy="2087880"/>
          </a:xfrm>
          <a:prstGeom prst="roundRect">
            <a:avLst>
              <a:gd name="adj" fmla="val 7200"/>
            </a:avLst>
          </a:prstGeom>
          <a:solidFill>
            <a:srgbClr val="A12423"/>
          </a:solidFill>
          <a:ln w="28575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947682" y="1638300"/>
            <a:ext cx="4853734" cy="2087880"/>
          </a:xfrm>
          <a:prstGeom prst="roundRect">
            <a:avLst>
              <a:gd name="adj" fmla="val 7200"/>
            </a:avLst>
          </a:prstGeom>
          <a:solidFill>
            <a:schemeClr val="bg1"/>
          </a:solidFill>
          <a:ln w="12700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947682" y="4034218"/>
            <a:ext cx="4961628" cy="2087880"/>
            <a:chOff x="954088" y="1638300"/>
            <a:chExt cx="5256212" cy="2146300"/>
          </a:xfrm>
        </p:grpSpPr>
        <p:sp>
          <p:nvSpPr>
            <p:cNvPr id="15" name="矩形: 圆角 14"/>
            <p:cNvSpPr/>
            <p:nvPr/>
          </p:nvSpPr>
          <p:spPr>
            <a:xfrm>
              <a:off x="954088" y="1638300"/>
              <a:ext cx="5256212" cy="2146300"/>
            </a:xfrm>
            <a:prstGeom prst="roundRect">
              <a:avLst>
                <a:gd name="adj" fmla="val 7200"/>
              </a:avLst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954088" y="1638300"/>
              <a:ext cx="5141912" cy="2146300"/>
            </a:xfrm>
            <a:prstGeom prst="roundRect">
              <a:avLst>
                <a:gd name="adj" fmla="val 7200"/>
              </a:avLst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081942" y="1710411"/>
            <a:ext cx="36391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VBE Modular Addition Framework</a:t>
            </a:r>
            <a:r>
              <a:rPr lang="en-US" altLang="zh-CN" baseline="300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[2]</a:t>
            </a:r>
            <a:endParaRPr lang="en-US" altLang="zh-CN" baseline="30000" dirty="0">
              <a:solidFill>
                <a:srgbClr val="C00000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39144" y="1710411"/>
            <a:ext cx="40455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Beckman Modular Addition Framework</a:t>
            </a:r>
            <a:r>
              <a:rPr lang="en-US" altLang="zh-CN" sz="1800" baseline="300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[3]</a:t>
            </a:r>
            <a:endParaRPr lang="en-US" altLang="zh-CN" sz="1800" baseline="30000" dirty="0">
              <a:solidFill>
                <a:schemeClr val="tx1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81942" y="4034305"/>
            <a:ext cx="41662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Van Meter Modular Addition Framework</a:t>
            </a:r>
            <a:r>
              <a:rPr lang="en-US" altLang="zh-CN" sz="1800" baseline="300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[4]</a:t>
            </a:r>
            <a:endParaRPr lang="en-US" altLang="zh-CN" sz="1800" baseline="30000" dirty="0">
              <a:solidFill>
                <a:schemeClr val="tx1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17" name="矩形: 圆角 8"/>
          <p:cNvSpPr/>
          <p:nvPr/>
        </p:nvSpPr>
        <p:spPr>
          <a:xfrm>
            <a:off x="6531872" y="4034155"/>
            <a:ext cx="4961628" cy="2087880"/>
          </a:xfrm>
          <a:prstGeom prst="roundRect">
            <a:avLst>
              <a:gd name="adj" fmla="val 7200"/>
            </a:avLst>
          </a:prstGeom>
          <a:solidFill>
            <a:srgbClr val="A12423"/>
          </a:solidFill>
          <a:ln w="28575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: 圆角 7"/>
          <p:cNvSpPr/>
          <p:nvPr/>
        </p:nvSpPr>
        <p:spPr>
          <a:xfrm>
            <a:off x="6531872" y="4034155"/>
            <a:ext cx="4853734" cy="2087880"/>
          </a:xfrm>
          <a:prstGeom prst="roundRect">
            <a:avLst>
              <a:gd name="adj" fmla="val 7200"/>
            </a:avLst>
          </a:prstGeom>
          <a:solidFill>
            <a:schemeClr val="bg1"/>
          </a:solidFill>
          <a:ln w="12700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684547" y="4176751"/>
            <a:ext cx="44900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8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Rines-Chuang Modular Addition Framework</a:t>
            </a:r>
            <a:r>
              <a:rPr lang="en-US" altLang="zh-CN" sz="1800" baseline="300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[5]</a:t>
            </a:r>
            <a:endParaRPr lang="en-US" altLang="zh-CN" sz="1800" baseline="30000" dirty="0">
              <a:solidFill>
                <a:srgbClr val="C00000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rcRect b="23864"/>
          <a:stretch>
            <a:fillRect/>
          </a:stretch>
        </p:blipFill>
        <p:spPr>
          <a:xfrm>
            <a:off x="979805" y="2187575"/>
            <a:ext cx="4758690" cy="1005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rcRect b="23276"/>
          <a:stretch>
            <a:fillRect/>
          </a:stretch>
        </p:blipFill>
        <p:spPr>
          <a:xfrm>
            <a:off x="6684645" y="2105660"/>
            <a:ext cx="4547870" cy="14605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rcRect l="3613" r="1219" b="22939"/>
          <a:stretch>
            <a:fillRect/>
          </a:stretch>
        </p:blipFill>
        <p:spPr>
          <a:xfrm>
            <a:off x="980440" y="4512310"/>
            <a:ext cx="4760595" cy="106235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rcRect l="1007" b="30235"/>
          <a:stretch>
            <a:fillRect/>
          </a:stretch>
        </p:blipFill>
        <p:spPr>
          <a:xfrm>
            <a:off x="6580505" y="4545330"/>
            <a:ext cx="4805680" cy="9817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5504180" y="6360795"/>
                <a:ext cx="1513840" cy="414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𝑎</m:t>
                      </m:r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𝑏</m:t>
                      </m:r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−</m:t>
                      </m:r>
                      <m:r>
                        <a:rPr lang="en-US" altLang="zh-CN" sz="21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𝑁</m:t>
                      </m:r>
                    </m:oMath>
                  </m:oMathPara>
                </a14:m>
                <a:endParaRPr lang="zh-CN" altLang="en-US" sz="2100"/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180" y="6360795"/>
                <a:ext cx="1513840" cy="414020"/>
              </a:xfrm>
              <a:prstGeom prst="rect">
                <a:avLst/>
              </a:prstGeom>
              <a:blipFill rotWithShape="1">
                <a:blip r:embed="rId5"/>
                <a:stretch>
                  <a:fillRect r="-21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07745" y="1405890"/>
            <a:ext cx="6287135" cy="3320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Carry Save Structure</a:t>
            </a:r>
            <a:endParaRPr lang="en-US" altLang="zh-CN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"/>
            </a:pP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High-Speed, Low-Cost with Low Latency</a:t>
            </a:r>
            <a:endParaRPr lang="en-US" altLang="zh-CN" sz="21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lvl="1"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Minimizes delay by avoiding the need for immediate carry propagation.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"/>
            </a:pP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Efficient Multi-Operand Addition</a:t>
            </a:r>
            <a:endParaRPr lang="en-US" altLang="zh-CN" sz="21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lvl="1"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Reduces the time required for multi-operand additions.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1754" y="333920"/>
            <a:ext cx="7172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Contribution 2</a:t>
            </a:r>
            <a:endParaRPr lang="en-US" altLang="zh-CN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l="16479" r="16426" b="17327"/>
          <a:stretch>
            <a:fillRect/>
          </a:stretch>
        </p:blipFill>
        <p:spPr>
          <a:xfrm>
            <a:off x="7294880" y="1685290"/>
            <a:ext cx="4525645" cy="33293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007644" y="5014505"/>
            <a:ext cx="8896350" cy="968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Contribution 3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l"/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Accelerate Shor’s algorithm through improving modular addition efficiency.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7255" y="939165"/>
            <a:ext cx="957389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Propose a Novel Modular Addition Framework based on Carry-save Architecture.</a:t>
            </a:r>
            <a:endParaRPr lang="zh-CN" altLang="en-US" sz="2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3566"/>
          <a:stretch>
            <a:fillRect/>
          </a:stretch>
        </p:blipFill>
        <p:spPr>
          <a:xfrm>
            <a:off x="567055" y="2054860"/>
            <a:ext cx="8197850" cy="36410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75184" y="276770"/>
            <a:ext cx="4813935" cy="968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36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Method</a:t>
            </a:r>
            <a:endParaRPr lang="en-US" altLang="zh-CN" sz="36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Proposed Modular Addition Framework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326640" y="1379220"/>
            <a:ext cx="9112885" cy="2234565"/>
            <a:chOff x="3664" y="2172"/>
            <a:chExt cx="14351" cy="3519"/>
          </a:xfrm>
        </p:grpSpPr>
        <p:grpSp>
          <p:nvGrpSpPr>
            <p:cNvPr id="10" name="组合 9"/>
            <p:cNvGrpSpPr/>
            <p:nvPr/>
          </p:nvGrpSpPr>
          <p:grpSpPr>
            <a:xfrm>
              <a:off x="3664" y="2507"/>
              <a:ext cx="11500" cy="3184"/>
              <a:chOff x="3311475" y="1020445"/>
              <a:chExt cx="7302500" cy="202184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3311475" y="2966085"/>
                <a:ext cx="76200" cy="76200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124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任意多边形: 形状 15"/>
              <p:cNvSpPr/>
              <p:nvPr/>
            </p:nvSpPr>
            <p:spPr>
              <a:xfrm>
                <a:off x="3360370" y="1020445"/>
                <a:ext cx="7253605" cy="196659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14817" y="2172"/>
              <a:ext cx="3198" cy="582"/>
              <a:chOff x="2021" y="7590"/>
              <a:chExt cx="3198" cy="582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2335" y="7590"/>
                <a:ext cx="2569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021" y="7595"/>
                <a:ext cx="319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CSA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6516370" y="2357120"/>
            <a:ext cx="5437505" cy="771525"/>
            <a:chOff x="10262" y="3712"/>
            <a:chExt cx="8563" cy="1215"/>
          </a:xfrm>
        </p:grpSpPr>
        <p:grpSp>
          <p:nvGrpSpPr>
            <p:cNvPr id="11" name="组合 10"/>
            <p:cNvGrpSpPr/>
            <p:nvPr/>
          </p:nvGrpSpPr>
          <p:grpSpPr>
            <a:xfrm>
              <a:off x="10262" y="4025"/>
              <a:ext cx="4901" cy="903"/>
              <a:chOff x="3298140" y="2478405"/>
              <a:chExt cx="3112135" cy="57333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17" name="椭圆 16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" name="任意多边形: 形状 15"/>
              <p:cNvSpPr/>
              <p:nvPr/>
            </p:nvSpPr>
            <p:spPr>
              <a:xfrm>
                <a:off x="3360370" y="2478405"/>
                <a:ext cx="3049905" cy="50863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5055" y="3712"/>
              <a:ext cx="3770" cy="582"/>
              <a:chOff x="8228" y="7590"/>
              <a:chExt cx="3770" cy="582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8228" y="7590"/>
                <a:ext cx="3700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8246" y="7615"/>
                <a:ext cx="3752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Uncompute S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5056505" y="3332480"/>
            <a:ext cx="6319520" cy="1388110"/>
            <a:chOff x="7963" y="5248"/>
            <a:chExt cx="9952" cy="2186"/>
          </a:xfrm>
        </p:grpSpPr>
        <p:grpSp>
          <p:nvGrpSpPr>
            <p:cNvPr id="42" name="组合 41"/>
            <p:cNvGrpSpPr/>
            <p:nvPr/>
          </p:nvGrpSpPr>
          <p:grpSpPr>
            <a:xfrm>
              <a:off x="14889" y="5248"/>
              <a:ext cx="3027" cy="586"/>
              <a:chOff x="13884" y="7586"/>
              <a:chExt cx="3027" cy="586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14122" y="7590"/>
                <a:ext cx="2432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3884" y="7586"/>
                <a:ext cx="302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Set 0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7963" y="5568"/>
              <a:ext cx="7291" cy="1867"/>
              <a:chOff x="3298140" y="1866265"/>
              <a:chExt cx="4629785" cy="1185470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47" name="椭圆 46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9" name="任意多边形: 形状 15"/>
              <p:cNvSpPr/>
              <p:nvPr/>
            </p:nvSpPr>
            <p:spPr>
              <a:xfrm>
                <a:off x="3360370" y="1866265"/>
                <a:ext cx="4567555" cy="112077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3488055" y="3792855"/>
            <a:ext cx="7793355" cy="815340"/>
            <a:chOff x="5493" y="5973"/>
            <a:chExt cx="12273" cy="1284"/>
          </a:xfrm>
        </p:grpSpPr>
        <p:grpSp>
          <p:nvGrpSpPr>
            <p:cNvPr id="55" name="组合 54"/>
            <p:cNvGrpSpPr/>
            <p:nvPr/>
          </p:nvGrpSpPr>
          <p:grpSpPr>
            <a:xfrm>
              <a:off x="5564" y="5979"/>
              <a:ext cx="12203" cy="1278"/>
              <a:chOff x="5564" y="5979"/>
              <a:chExt cx="12203" cy="1278"/>
            </a:xfrm>
          </p:grpSpPr>
          <p:sp>
            <p:nvSpPr>
              <p:cNvPr id="26" name="任意多边形: 形状 15"/>
              <p:cNvSpPr/>
              <p:nvPr/>
            </p:nvSpPr>
            <p:spPr>
              <a:xfrm flipV="1">
                <a:off x="5564" y="5979"/>
                <a:ext cx="9598" cy="933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14817" y="6675"/>
                <a:ext cx="2951" cy="582"/>
                <a:chOff x="7147" y="1364"/>
                <a:chExt cx="2951" cy="582"/>
              </a:xfrm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7433" y="1364"/>
                  <a:ext cx="2371" cy="582"/>
                </a:xfrm>
                <a:prstGeom prst="roundRect">
                  <a:avLst>
                    <a:gd name="adj" fmla="val 37533"/>
                  </a:avLst>
                </a:prstGeom>
                <a:solidFill>
                  <a:srgbClr val="00B0F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kumimoji="1" lang="zh-CN" altLang="en-US" sz="2400" dirty="0">
                    <a:latin typeface="Source Han Sans CN Regular" panose="020B0500000000000000" pitchFamily="34" charset="-128"/>
                  </a:endParaRP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7147" y="1364"/>
                  <a:ext cx="295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kumimoji="1" lang="zh-CN" altLang="en-US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Add Module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endParaRPr>
                </a:p>
              </p:txBody>
            </p:sp>
          </p:grpSp>
        </p:grpSp>
        <p:sp>
          <p:nvSpPr>
            <p:cNvPr id="50" name="椭圆 49"/>
            <p:cNvSpPr/>
            <p:nvPr/>
          </p:nvSpPr>
          <p:spPr>
            <a:xfrm>
              <a:off x="5493" y="5973"/>
              <a:ext cx="81" cy="81"/>
            </a:xfrm>
            <a:prstGeom prst="ellipse">
              <a:avLst/>
            </a:prstGeom>
            <a:solidFill>
              <a:srgbClr val="F5F2EA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673600" y="4864100"/>
            <a:ext cx="6583045" cy="756920"/>
            <a:chOff x="7360" y="7660"/>
            <a:chExt cx="10367" cy="1192"/>
          </a:xfrm>
        </p:grpSpPr>
        <p:grpSp>
          <p:nvGrpSpPr>
            <p:cNvPr id="56" name="组合 55"/>
            <p:cNvGrpSpPr/>
            <p:nvPr/>
          </p:nvGrpSpPr>
          <p:grpSpPr>
            <a:xfrm>
              <a:off x="7431" y="7666"/>
              <a:ext cx="10296" cy="1186"/>
              <a:chOff x="7431" y="7666"/>
              <a:chExt cx="10296" cy="1186"/>
            </a:xfrm>
          </p:grpSpPr>
          <p:sp>
            <p:nvSpPr>
              <p:cNvPr id="31" name="任意多边形: 形状 15"/>
              <p:cNvSpPr/>
              <p:nvPr/>
            </p:nvSpPr>
            <p:spPr>
              <a:xfrm flipV="1">
                <a:off x="7431" y="7666"/>
                <a:ext cx="7696" cy="934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14777" y="8270"/>
                <a:ext cx="2951" cy="583"/>
                <a:chOff x="7122" y="1363"/>
                <a:chExt cx="2951" cy="583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>
                  <a:off x="7433" y="1364"/>
                  <a:ext cx="2371" cy="582"/>
                </a:xfrm>
                <a:prstGeom prst="roundRect">
                  <a:avLst>
                    <a:gd name="adj" fmla="val 37533"/>
                  </a:avLst>
                </a:prstGeom>
                <a:solidFill>
                  <a:srgbClr val="00B0F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kumimoji="1" lang="zh-CN" altLang="en-US" sz="2400" dirty="0">
                    <a:latin typeface="Source Han Sans CN Regular" panose="020B0500000000000000" pitchFamily="34" charset="-128"/>
                  </a:endParaRP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7122" y="1363"/>
                  <a:ext cx="295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kumimoji="1" lang="en-US" altLang="zh-CN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Sub</a:t>
                  </a:r>
                  <a:r>
                    <a:rPr kumimoji="1" lang="zh-CN" altLang="en-US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 Module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endParaRPr>
                </a:p>
              </p:txBody>
            </p:sp>
          </p:grpSp>
        </p:grpSp>
        <p:sp>
          <p:nvSpPr>
            <p:cNvPr id="51" name="椭圆 50"/>
            <p:cNvSpPr/>
            <p:nvPr/>
          </p:nvSpPr>
          <p:spPr>
            <a:xfrm>
              <a:off x="7360" y="7660"/>
              <a:ext cx="81" cy="81"/>
            </a:xfrm>
            <a:prstGeom prst="ellipse">
              <a:avLst/>
            </a:prstGeom>
            <a:solidFill>
              <a:srgbClr val="F5F2EA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69215" y="1407160"/>
            <a:ext cx="4150360" cy="4664075"/>
            <a:chOff x="109" y="2216"/>
            <a:chExt cx="6536" cy="7345"/>
          </a:xfrm>
        </p:grpSpPr>
        <p:sp>
          <p:nvSpPr>
            <p:cNvPr id="9" name="文本框 8"/>
            <p:cNvSpPr txBox="1"/>
            <p:nvPr/>
          </p:nvSpPr>
          <p:spPr>
            <a:xfrm>
              <a:off x="109" y="8411"/>
              <a:ext cx="6536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represents the carry-save architecture, consisting of a series of full adders operating in parallel.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861" y="7550"/>
              <a:ext cx="3198" cy="582"/>
              <a:chOff x="2021" y="7590"/>
              <a:chExt cx="3198" cy="582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2335" y="7590"/>
                <a:ext cx="2569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021" y="7611"/>
                <a:ext cx="319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CSA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b="10914"/>
            <a:stretch>
              <a:fillRect/>
            </a:stretch>
          </p:blipFill>
          <p:spPr>
            <a:xfrm>
              <a:off x="782" y="2216"/>
              <a:ext cx="5653" cy="5075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4302125" y="3197225"/>
            <a:ext cx="3691890" cy="2923540"/>
            <a:chOff x="6775" y="5035"/>
            <a:chExt cx="5814" cy="4604"/>
          </a:xfrm>
        </p:grpSpPr>
        <p:sp>
          <p:nvSpPr>
            <p:cNvPr id="10" name="文本框 9"/>
            <p:cNvSpPr txBox="1"/>
            <p:nvPr/>
          </p:nvSpPr>
          <p:spPr>
            <a:xfrm>
              <a:off x="6841" y="8333"/>
              <a:ext cx="574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uncompute the partial sum S,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  <a:p>
              <a:pPr algn="ctr">
                <a:lnSpc>
                  <a:spcPct val="15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which can be achieved through CNOTs.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538" y="7560"/>
              <a:ext cx="4265" cy="582"/>
              <a:chOff x="7866" y="7590"/>
              <a:chExt cx="4265" cy="58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8228" y="7590"/>
                <a:ext cx="3540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7866" y="7590"/>
                <a:ext cx="4265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Uncompute S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cxnSp>
          <p:nvCxnSpPr>
            <p:cNvPr id="23" name="直线连接符 22"/>
            <p:cNvCxnSpPr/>
            <p:nvPr/>
          </p:nvCxnSpPr>
          <p:spPr>
            <a:xfrm>
              <a:off x="6775" y="8598"/>
              <a:ext cx="0" cy="94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b="24487"/>
            <a:stretch>
              <a:fillRect/>
            </a:stretch>
          </p:blipFill>
          <p:spPr>
            <a:xfrm>
              <a:off x="7905" y="5035"/>
              <a:ext cx="3390" cy="2027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7924800" y="3573145"/>
            <a:ext cx="3662045" cy="2487295"/>
            <a:chOff x="12480" y="5627"/>
            <a:chExt cx="5767" cy="3917"/>
          </a:xfrm>
        </p:grpSpPr>
        <p:sp>
          <p:nvSpPr>
            <p:cNvPr id="11" name="文本框 10"/>
            <p:cNvSpPr txBox="1"/>
            <p:nvPr/>
          </p:nvSpPr>
          <p:spPr>
            <a:xfrm>
              <a:off x="13123" y="8598"/>
              <a:ext cx="51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can be implemented using CNOTs.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3901" y="7590"/>
              <a:ext cx="3027" cy="582"/>
              <a:chOff x="13861" y="7590"/>
              <a:chExt cx="3027" cy="582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4122" y="7590"/>
                <a:ext cx="2432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3861" y="7610"/>
                <a:ext cx="302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Set 0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cxnSp>
          <p:nvCxnSpPr>
            <p:cNvPr id="25" name="直线连接符 24"/>
            <p:cNvCxnSpPr/>
            <p:nvPr/>
          </p:nvCxnSpPr>
          <p:spPr>
            <a:xfrm>
              <a:off x="12480" y="8598"/>
              <a:ext cx="0" cy="94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26" y="5627"/>
              <a:ext cx="1703" cy="1435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4262755" y="1412875"/>
            <a:ext cx="3672840" cy="1377315"/>
            <a:chOff x="6713" y="2225"/>
            <a:chExt cx="5784" cy="2169"/>
          </a:xfrm>
        </p:grpSpPr>
        <p:sp>
          <p:nvSpPr>
            <p:cNvPr id="2" name="文本框 1"/>
            <p:cNvSpPr txBox="1"/>
            <p:nvPr/>
          </p:nvSpPr>
          <p:spPr>
            <a:xfrm>
              <a:off x="6713" y="3088"/>
              <a:ext cx="578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lang="en-US" altLang="zh-CN" sz="1065" dirty="0">
                  <a:solidFill>
                    <a:schemeClr val="tx1">
                      <a:alpha val="75000"/>
                    </a:schemeClr>
                  </a:solidFill>
                  <a:latin typeface="Source Han Sans CN Regular" panose="020B0500000000000000" pitchFamily="34" charset="-128"/>
                  <a:ea typeface="Source Han Sans CN Regular" panose="020B0500000000000000" pitchFamily="34" charset="-128"/>
                </a:rPr>
                <a:t> 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represents a quantum adder.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lang="en-US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T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here are various </a:t>
              </a:r>
              <a:r>
                <a:rPr kumimoji="1" lang="en-US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quantum 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adders.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8195" y="2225"/>
              <a:ext cx="2951" cy="582"/>
              <a:chOff x="7143" y="1364"/>
              <a:chExt cx="2951" cy="58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7433" y="1364"/>
                <a:ext cx="2371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7143" y="1390"/>
                <a:ext cx="295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Add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sp>
        <p:nvSpPr>
          <p:cNvPr id="32" name="文本框 31"/>
          <p:cNvSpPr txBox="1"/>
          <p:nvPr/>
        </p:nvSpPr>
        <p:spPr>
          <a:xfrm>
            <a:off x="727750" y="378393"/>
            <a:ext cx="3141297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Method</a:t>
            </a:r>
            <a:endParaRPr lang="en-US" altLang="zh-CN" sz="2665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Main Modules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754620" y="1391285"/>
            <a:ext cx="4019550" cy="2135505"/>
            <a:chOff x="12212" y="2191"/>
            <a:chExt cx="6330" cy="33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12212" y="3088"/>
                  <a:ext cx="6330" cy="2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denotes a quantum subtractor, </a:t>
                  </a: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which is a direct application of </a:t>
                  </a:r>
                  <a:r>
                    <a:rPr kumimoji="1" lang="en-US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Add</a:t>
                  </a: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.</a:t>
                  </a: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𝑎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𝑏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’</m:t>
                                </m:r>
                              </m:sup>
                            </m:sSup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+</m:t>
                            </m:r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𝑏</m:t>
                            </m:r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’</m:t>
                            </m:r>
                          </m:sup>
                        </m:sSup>
                      </m:oMath>
                    </m:oMathPara>
                  </a14:m>
                  <a:endParaRPr lang="zh-CN" altLang="en-US" sz="1600"/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</p:txBody>
            </p:sp>
          </mc:Choice>
          <mc:Fallback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12" y="3088"/>
                  <a:ext cx="6330" cy="2466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线连接符 24"/>
            <p:cNvCxnSpPr/>
            <p:nvPr/>
          </p:nvCxnSpPr>
          <p:spPr>
            <a:xfrm>
              <a:off x="12480" y="3226"/>
              <a:ext cx="0" cy="94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组合 32"/>
            <p:cNvGrpSpPr/>
            <p:nvPr/>
          </p:nvGrpSpPr>
          <p:grpSpPr>
            <a:xfrm>
              <a:off x="13643" y="2191"/>
              <a:ext cx="2951" cy="582"/>
              <a:chOff x="7143" y="1364"/>
              <a:chExt cx="2951" cy="58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7433" y="1364"/>
                <a:ext cx="2371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7143" y="1390"/>
                <a:ext cx="295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Sub</a:t>
                </a:r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CATEGORY" val="diagram"/>
  <p:tag name="KSO_WM_TEMPLATE_INDEX" val="20186151"/>
  <p:tag name="KSO_WM_UNIT_TYPE" val="h_a"/>
  <p:tag name="KSO_WM_UNIT_INDEX" val="1_1"/>
  <p:tag name="KSO_WM_UNIT_ID" val="diagram20186151_2*h_a*1_1"/>
  <p:tag name="KSO_WM_UNIT_LAYERLEVEL" val="1_1"/>
  <p:tag name="KSO_WM_UNIT_VALUE" val="2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目录"/>
</p:tagLst>
</file>

<file path=ppt/tags/tag2.xml><?xml version="1.0" encoding="utf-8"?>
<p:tagLst xmlns:p="http://schemas.openxmlformats.org/presentationml/2006/main">
  <p:tag name="KSO_WM_TEMPLATE_CATEGORY" val="diagram"/>
  <p:tag name="KSO_WM_TEMPLATE_INDEX" val="20186151"/>
  <p:tag name="KSO_WM_UNIT_TYPE" val="h_a"/>
  <p:tag name="KSO_WM_UNIT_INDEX" val="1_2"/>
  <p:tag name="KSO_WM_UNIT_ID" val="diagram20186151_2*h_a*1_2"/>
  <p:tag name="KSO_WM_UNIT_LAYERLEVEL" val="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CONTENT"/>
</p:tagLst>
</file>

<file path=ppt/tags/tag3.xml><?xml version="1.0" encoding="utf-8"?>
<p:tagLst xmlns:p="http://schemas.openxmlformats.org/presentationml/2006/main">
  <p:tag name="KSO_WM_TEMPLATE_CATEGORY" val="diagram"/>
  <p:tag name="KSO_WM_TEMPLATE_INDEX" val="20186151"/>
  <p:tag name="KSO_WM_UNIT_TYPE" val="l_h_i"/>
  <p:tag name="KSO_WM_UNIT_INDEX" val="1_1_1"/>
  <p:tag name="KSO_WM_UNIT_ID" val="diagram20186151_2*l_h_i*1_1_1"/>
  <p:tag name="KSO_WM_UNIT_LAYERLEVEL" val="1_1_1"/>
  <p:tag name="KSO_WM_BEAUTIFY_FLAG" val="#wm#"/>
  <p:tag name="KSO_WM_TAG_VERSION" val="1.0"/>
  <p:tag name="KSO_WM_DIAGRAM_GROUP_CODE" val="l1-1"/>
  <p:tag name="KSO_WM_UNIT_TEXT_FILL_FORE_SCHEMECOLOR_INDEX" val="15"/>
  <p:tag name="KSO_WM_UNIT_TEXT_FILL_TYPE" val="1"/>
</p:tagLst>
</file>

<file path=ppt/tags/tag4.xml><?xml version="1.0" encoding="utf-8"?>
<p:tagLst xmlns:p="http://schemas.openxmlformats.org/presentationml/2006/main">
  <p:tag name="KSO_WM_UNIT_PLACING_PICTURE_USER_VIEWPORT" val="{&quot;height&quot;:9320,&quot;width&quot;:8313}"/>
</p:tagLst>
</file>

<file path=ppt/tags/tag5.xml><?xml version="1.0" encoding="utf-8"?>
<p:tagLst xmlns:p="http://schemas.openxmlformats.org/presentationml/2006/main">
  <p:tag name="KSO_WPP_MARK_KEY" val="fdb264e4-1699-4cf3-9649-27ea4761ec33"/>
  <p:tag name="COMMONDATA" val="eyJjb3VudCI6MSwiaGRpZCI6ImRiM2U0NzZkOWIxMjVjZGI1ZGI3MjUwZmQwODMyZTQzIiwidXNlckNvdW50Ijox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6840</Words>
  <Application>WPS 文字</Application>
  <PresentationFormat>宽屏</PresentationFormat>
  <Paragraphs>378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9" baseType="lpstr">
      <vt:lpstr>Arial</vt:lpstr>
      <vt:lpstr>SimSun</vt:lpstr>
      <vt:lpstr>Wingdings</vt:lpstr>
      <vt:lpstr>Times New Roman Regular</vt:lpstr>
      <vt:lpstr>HYZhongSongJ</vt:lpstr>
      <vt:lpstr>宋体-简</vt:lpstr>
      <vt:lpstr>HYHeiFangJ</vt:lpstr>
      <vt:lpstr>DengXian</vt:lpstr>
      <vt:lpstr>Times New Roman Bold</vt:lpstr>
      <vt:lpstr>Microsoft YaHei</vt:lpstr>
      <vt:lpstr>汉仪旗黑</vt:lpstr>
      <vt:lpstr>PingFang SC Regular</vt:lpstr>
      <vt:lpstr>Wingdings</vt:lpstr>
      <vt:lpstr>DejaVu Math TeX Gyre</vt:lpstr>
      <vt:lpstr>Source Han Sans CN Regular</vt:lpstr>
      <vt:lpstr>苹方-简</vt:lpstr>
      <vt:lpstr>Source Han Sans CN Bold</vt:lpstr>
      <vt:lpstr>SimSun</vt:lpstr>
      <vt:lpstr>Times New Roman</vt:lpstr>
      <vt:lpstr>等线</vt:lpstr>
      <vt:lpstr>Microsoft YaHei</vt:lpstr>
      <vt:lpstr>等线 Light</vt:lpstr>
      <vt:lpstr>Calibri</vt:lpstr>
      <vt:lpstr>Helvetica Neue</vt:lpstr>
      <vt:lpstr>SimSun</vt:lpstr>
      <vt:lpstr>Arial Unicode MS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171374942@qq.com</dc:creator>
  <cp:lastModifiedBy>as</cp:lastModifiedBy>
  <cp:revision>32</cp:revision>
  <dcterms:created xsi:type="dcterms:W3CDTF">2025-06-16T18:27:08Z</dcterms:created>
  <dcterms:modified xsi:type="dcterms:W3CDTF">2025-06-16T18:27:08Z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2052-4.6.0.7725</vt:lpwstr>
  </property>
  <property fmtid="{D5CDD505-2E9C-101B-9397-08002B2CF9AE}" pid="3" name="KSOTemplateUUID">
    <vt:lpwstr>v1.0_mb_BK78T738Dx96NYhslg+YTg==</vt:lpwstr>
  </property>
  <property fmtid="{D5CDD505-2E9C-101B-9397-08002B2CF9AE}" pid="4" name="ICV">
    <vt:lpwstr>1042669688944076B671D6023A679D61</vt:lpwstr>
  </property>
</Properties>
</file>